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10"/>
  </p:notesMasterIdLst>
  <p:sldIdLst>
    <p:sldId id="256" r:id="rId5"/>
    <p:sldId id="257" r:id="rId6"/>
    <p:sldId id="258" r:id="rId7"/>
    <p:sldId id="259" r:id="rId8"/>
    <p:sldId id="260" r:id="rId9"/>
  </p:sldIdLst>
  <p:sldSz cx="12192000" cy="6858000"/>
  <p:notesSz cx="6858000" cy="9144000"/>
  <p:embeddedFontLst>
    <p:embeddedFont>
      <p:font typeface="Open Sans" panose="020B0606030504020204" pitchFamily="34" charset="0"/>
      <p:regular r:id="rId11"/>
      <p:bold r:id="rId12"/>
      <p:italic r:id="rId13"/>
      <p:boldItalic r:id="rId14"/>
    </p:embeddedFont>
    <p:embeddedFont>
      <p:font typeface="Open Sans ExtraBold" panose="020B0906030804020204" pitchFamily="34" charset="0"/>
      <p:bold r:id="rId15"/>
      <p:boldItalic r:id="rId16"/>
    </p:embeddedFont>
    <p:embeddedFont>
      <p:font typeface="Open Sans Medium" panose="020B0604020202020204" charset="0"/>
      <p:regular r:id="rId17"/>
      <p:bold r:id="rId18"/>
      <p:italic r:id="rId19"/>
      <p:boldItalic r:id="rId20"/>
    </p:embeddedFont>
    <p:embeddedFont>
      <p:font typeface="Open Sans SemiBold" panose="020B0706030804020204" pitchFamily="34" charset="0"/>
      <p:regular r:id="rId21"/>
      <p:bold r:id="rId22"/>
      <p:italic r:id="rId23"/>
      <p:boldItalic r:id="rId24"/>
    </p:embeddedFont>
    <p:embeddedFont>
      <p:font typeface="Roboto" panose="02000000000000000000" pitchFamily="2"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3" roundtripDataSignature="AMtx7miZVKbsO+h99FVT52G1W10nrVi6W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8" d="100"/>
          <a:sy n="58" d="100"/>
        </p:scale>
        <p:origin x="1378"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font" Target="fonts/font3.fntdata"/><Relationship Id="rId18" Type="http://schemas.openxmlformats.org/officeDocument/2006/relationships/font" Target="fonts/font8.fntdata"/><Relationship Id="rId26" Type="http://schemas.openxmlformats.org/officeDocument/2006/relationships/font" Target="fonts/font16.fntdata"/><Relationship Id="rId3" Type="http://schemas.openxmlformats.org/officeDocument/2006/relationships/customXml" Target="../customXml/item3.xml"/><Relationship Id="rId21" Type="http://schemas.openxmlformats.org/officeDocument/2006/relationships/font" Target="fonts/font11.fntdata"/><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font" Target="fonts/font15.fntdata"/><Relationship Id="rId33" Type="http://customschemas.google.com/relationships/presentationmetadata" Target="metadata"/><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font" Target="fonts/font6.fntdata"/><Relationship Id="rId20" Type="http://schemas.openxmlformats.org/officeDocument/2006/relationships/font" Target="fonts/font10.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font" Target="fonts/font1.fntdata"/><Relationship Id="rId24" Type="http://schemas.openxmlformats.org/officeDocument/2006/relationships/font" Target="fonts/font14.fntdata"/><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font" Target="fonts/font5.fntdata"/><Relationship Id="rId23" Type="http://schemas.openxmlformats.org/officeDocument/2006/relationships/font" Target="fonts/font13.fntdata"/><Relationship Id="rId28" Type="http://schemas.openxmlformats.org/officeDocument/2006/relationships/font" Target="fonts/font18.fntdata"/><Relationship Id="rId36" Type="http://schemas.openxmlformats.org/officeDocument/2006/relationships/theme" Target="theme/theme1.xml"/><Relationship Id="rId10" Type="http://schemas.openxmlformats.org/officeDocument/2006/relationships/notesMaster" Target="notesMasters/notesMaster1.xml"/><Relationship Id="rId19" Type="http://schemas.openxmlformats.org/officeDocument/2006/relationships/font" Target="fonts/font9.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4.fntdata"/><Relationship Id="rId22" Type="http://schemas.openxmlformats.org/officeDocument/2006/relationships/font" Target="fonts/font12.fntdata"/><Relationship Id="rId27" Type="http://schemas.openxmlformats.org/officeDocument/2006/relationships/font" Target="fonts/font17.fntdata"/><Relationship Id="rId35" Type="http://schemas.openxmlformats.org/officeDocument/2006/relationships/viewProps" Target="view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eraldine McPhee" userId="77e81f7b-f322-4e5d-9659-f9eb11d5616e" providerId="ADAL" clId="{360615E4-21F3-4352-852E-A282FFFAE787}"/>
    <pc:docChg chg="modSld">
      <pc:chgData name="Geraldine McPhee" userId="77e81f7b-f322-4e5d-9659-f9eb11d5616e" providerId="ADAL" clId="{360615E4-21F3-4352-852E-A282FFFAE787}" dt="2025-02-28T16:08:40.645" v="56" actId="20577"/>
      <pc:docMkLst>
        <pc:docMk/>
      </pc:docMkLst>
      <pc:sldChg chg="modSp mod">
        <pc:chgData name="Geraldine McPhee" userId="77e81f7b-f322-4e5d-9659-f9eb11d5616e" providerId="ADAL" clId="{360615E4-21F3-4352-852E-A282FFFAE787}" dt="2025-02-28T16:08:09.819" v="33" actId="20577"/>
        <pc:sldMkLst>
          <pc:docMk/>
          <pc:sldMk cId="0" sldId="258"/>
        </pc:sldMkLst>
        <pc:spChg chg="mod">
          <ac:chgData name="Geraldine McPhee" userId="77e81f7b-f322-4e5d-9659-f9eb11d5616e" providerId="ADAL" clId="{360615E4-21F3-4352-852E-A282FFFAE787}" dt="2025-02-28T16:08:02.040" v="22" actId="20577"/>
          <ac:spMkLst>
            <pc:docMk/>
            <pc:sldMk cId="0" sldId="258"/>
            <ac:spMk id="136" creationId="{00000000-0000-0000-0000-000000000000}"/>
          </ac:spMkLst>
        </pc:spChg>
        <pc:spChg chg="mod">
          <ac:chgData name="Geraldine McPhee" userId="77e81f7b-f322-4e5d-9659-f9eb11d5616e" providerId="ADAL" clId="{360615E4-21F3-4352-852E-A282FFFAE787}" dt="2025-02-28T16:07:55.786" v="1" actId="20577"/>
          <ac:spMkLst>
            <pc:docMk/>
            <pc:sldMk cId="0" sldId="258"/>
            <ac:spMk id="138" creationId="{00000000-0000-0000-0000-000000000000}"/>
          </ac:spMkLst>
        </pc:spChg>
        <pc:spChg chg="mod">
          <ac:chgData name="Geraldine McPhee" userId="77e81f7b-f322-4e5d-9659-f9eb11d5616e" providerId="ADAL" clId="{360615E4-21F3-4352-852E-A282FFFAE787}" dt="2025-02-28T16:07:53.869" v="0" actId="20577"/>
          <ac:spMkLst>
            <pc:docMk/>
            <pc:sldMk cId="0" sldId="258"/>
            <ac:spMk id="139" creationId="{00000000-0000-0000-0000-000000000000}"/>
          </ac:spMkLst>
        </pc:spChg>
        <pc:spChg chg="mod">
          <ac:chgData name="Geraldine McPhee" userId="77e81f7b-f322-4e5d-9659-f9eb11d5616e" providerId="ADAL" clId="{360615E4-21F3-4352-852E-A282FFFAE787}" dt="2025-02-28T16:08:09.819" v="33" actId="20577"/>
          <ac:spMkLst>
            <pc:docMk/>
            <pc:sldMk cId="0" sldId="258"/>
            <ac:spMk id="140" creationId="{00000000-0000-0000-0000-000000000000}"/>
          </ac:spMkLst>
        </pc:spChg>
        <pc:spChg chg="mod">
          <ac:chgData name="Geraldine McPhee" userId="77e81f7b-f322-4e5d-9659-f9eb11d5616e" providerId="ADAL" clId="{360615E4-21F3-4352-852E-A282FFFAE787}" dt="2025-02-28T16:08:06.798" v="32" actId="20577"/>
          <ac:spMkLst>
            <pc:docMk/>
            <pc:sldMk cId="0" sldId="258"/>
            <ac:spMk id="141" creationId="{00000000-0000-0000-0000-000000000000}"/>
          </ac:spMkLst>
        </pc:spChg>
      </pc:sldChg>
      <pc:sldChg chg="modNotesTx">
        <pc:chgData name="Geraldine McPhee" userId="77e81f7b-f322-4e5d-9659-f9eb11d5616e" providerId="ADAL" clId="{360615E4-21F3-4352-852E-A282FFFAE787}" dt="2025-02-28T16:08:40.645" v="56" actId="20577"/>
        <pc:sldMkLst>
          <pc:docMk/>
          <pc:sldMk cId="0" sldId="26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5" name="Google Shape;11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t>Facilitator</a:t>
            </a:r>
            <a:endParaRPr b="1"/>
          </a:p>
          <a:p>
            <a:pPr marL="457200" lvl="0" indent="-317500" algn="l" rtl="0">
              <a:lnSpc>
                <a:spcPct val="100000"/>
              </a:lnSpc>
              <a:spcBef>
                <a:spcPts val="0"/>
              </a:spcBef>
              <a:spcAft>
                <a:spcPts val="0"/>
              </a:spcAft>
              <a:buSzPts val="1400"/>
              <a:buChar char="-"/>
            </a:pPr>
            <a:r>
              <a:rPr lang="en-US"/>
              <a:t>make sure team is answering all questions in the activity.</a:t>
            </a:r>
            <a:endParaRPr/>
          </a:p>
          <a:p>
            <a:pPr marL="0" lvl="0" indent="0" algn="l" rtl="0">
              <a:lnSpc>
                <a:spcPct val="100000"/>
              </a:lnSpc>
              <a:spcBef>
                <a:spcPts val="0"/>
              </a:spcBef>
              <a:spcAft>
                <a:spcPts val="0"/>
              </a:spcAft>
              <a:buSzPts val="1400"/>
              <a:buNone/>
            </a:pPr>
            <a:r>
              <a:rPr lang="en-US" b="1"/>
              <a:t>Timekeeper</a:t>
            </a:r>
            <a:endParaRPr b="1"/>
          </a:p>
          <a:p>
            <a:pPr marL="457200" lvl="0" indent="-317500" algn="l" rtl="0">
              <a:lnSpc>
                <a:spcPct val="100000"/>
              </a:lnSpc>
              <a:spcBef>
                <a:spcPts val="0"/>
              </a:spcBef>
              <a:spcAft>
                <a:spcPts val="0"/>
              </a:spcAft>
              <a:buSzPts val="1400"/>
              <a:buChar char="-"/>
            </a:pPr>
            <a:r>
              <a:rPr lang="en-US"/>
              <a:t>keep track of time left in the activity. </a:t>
            </a:r>
            <a:endParaRPr/>
          </a:p>
          <a:p>
            <a:pPr marL="0" lvl="0" indent="0" algn="l" rtl="0">
              <a:lnSpc>
                <a:spcPct val="100000"/>
              </a:lnSpc>
              <a:spcBef>
                <a:spcPts val="0"/>
              </a:spcBef>
              <a:spcAft>
                <a:spcPts val="0"/>
              </a:spcAft>
              <a:buSzPts val="1400"/>
              <a:buNone/>
            </a:pPr>
            <a:r>
              <a:rPr lang="en-US" b="1"/>
              <a:t>Reporter</a:t>
            </a:r>
            <a:endParaRPr b="1"/>
          </a:p>
          <a:p>
            <a:pPr marL="457200" lvl="0" indent="-317500" algn="l" rtl="0">
              <a:lnSpc>
                <a:spcPct val="100000"/>
              </a:lnSpc>
              <a:spcBef>
                <a:spcPts val="0"/>
              </a:spcBef>
              <a:spcAft>
                <a:spcPts val="0"/>
              </a:spcAft>
              <a:buSzPts val="1400"/>
              <a:buChar char="-"/>
            </a:pPr>
            <a:r>
              <a:rPr lang="en-US"/>
              <a:t>represents the team during large group share-out.</a:t>
            </a:r>
            <a:endParaRPr/>
          </a:p>
          <a:p>
            <a:pPr marL="0" lvl="0" indent="0" algn="l" rtl="0">
              <a:lnSpc>
                <a:spcPct val="100000"/>
              </a:lnSpc>
              <a:spcBef>
                <a:spcPts val="0"/>
              </a:spcBef>
              <a:spcAft>
                <a:spcPts val="0"/>
              </a:spcAft>
              <a:buSzPts val="1400"/>
              <a:buNone/>
            </a:pPr>
            <a:r>
              <a:rPr lang="en-US" b="1"/>
              <a:t>Notetaker</a:t>
            </a:r>
            <a:endParaRPr b="1"/>
          </a:p>
          <a:p>
            <a:pPr marL="457200" lvl="0" indent="-317500" algn="l" rtl="0">
              <a:lnSpc>
                <a:spcPct val="100000"/>
              </a:lnSpc>
              <a:spcBef>
                <a:spcPts val="0"/>
              </a:spcBef>
              <a:spcAft>
                <a:spcPts val="0"/>
              </a:spcAft>
              <a:buSzPts val="1400"/>
              <a:buChar char="-"/>
            </a:pPr>
            <a:r>
              <a:rPr lang="en-US"/>
              <a:t>takes notes for the team. Fills in the message box and shares screen. </a:t>
            </a:r>
            <a:endParaRPr/>
          </a:p>
        </p:txBody>
      </p:sp>
      <p:sp>
        <p:nvSpPr>
          <p:cNvPr id="116" name="Google Shape;116;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2650d6d04ee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4" name="Google Shape;124;g2650d6d04ee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600" b="1">
                <a:solidFill>
                  <a:srgbClr val="E77431"/>
                </a:solidFill>
                <a:latin typeface="Open Sans"/>
                <a:ea typeface="Open Sans"/>
                <a:cs typeface="Open Sans"/>
                <a:sym typeface="Open Sans"/>
              </a:rPr>
              <a:t>NOTES SPACE: </a:t>
            </a:r>
            <a:endParaRPr sz="1600" b="1">
              <a:solidFill>
                <a:srgbClr val="E77431"/>
              </a:solidFill>
              <a:latin typeface="Open Sans"/>
              <a:ea typeface="Open Sans"/>
              <a:cs typeface="Open Sans"/>
              <a:sym typeface="Open Sans"/>
            </a:endParaRPr>
          </a:p>
          <a:p>
            <a:pPr marL="0" lvl="0" indent="0" algn="l" rtl="0">
              <a:lnSpc>
                <a:spcPct val="100000"/>
              </a:lnSpc>
              <a:spcBef>
                <a:spcPts val="0"/>
              </a:spcBef>
              <a:spcAft>
                <a:spcPts val="0"/>
              </a:spcAft>
              <a:buSzPts val="1400"/>
              <a:buNone/>
            </a:pPr>
            <a:r>
              <a:rPr lang="en-US" sz="1400" b="1">
                <a:latin typeface="Open Sans"/>
                <a:ea typeface="Open Sans"/>
                <a:cs typeface="Open Sans"/>
                <a:sym typeface="Open Sans"/>
              </a:rPr>
              <a:t>EXAMPLE OUTLINING MESSAGE BOX QUESTIONS</a:t>
            </a:r>
            <a:endParaRPr sz="1400" b="1">
              <a:latin typeface="Open Sans"/>
              <a:ea typeface="Open Sans"/>
              <a:cs typeface="Open Sans"/>
              <a:sym typeface="Open Sans"/>
            </a:endParaRPr>
          </a:p>
          <a:p>
            <a:pPr marL="457200" lvl="0" indent="-209550" algn="l" rtl="0">
              <a:lnSpc>
                <a:spcPct val="100000"/>
              </a:lnSpc>
              <a:spcBef>
                <a:spcPts val="0"/>
              </a:spcBef>
              <a:spcAft>
                <a:spcPts val="0"/>
              </a:spcAft>
              <a:buSzPts val="1100"/>
              <a:buFont typeface="Open Sans"/>
              <a:buChar char="•"/>
            </a:pPr>
            <a:r>
              <a:rPr lang="en-US" sz="1100" i="0" u="none" strike="noStrike">
                <a:solidFill>
                  <a:srgbClr val="000000"/>
                </a:solidFill>
                <a:latin typeface="Open Sans"/>
                <a:ea typeface="Open Sans"/>
                <a:cs typeface="Open Sans"/>
                <a:sym typeface="Open Sans"/>
              </a:rPr>
              <a:t>What is the overall problem?  -</a:t>
            </a:r>
            <a:r>
              <a:rPr lang="en-US" sz="1100" b="1" i="0" u="none" strike="noStrike">
                <a:solidFill>
                  <a:srgbClr val="000000"/>
                </a:solidFill>
                <a:latin typeface="Open Sans"/>
                <a:ea typeface="Open Sans"/>
                <a:cs typeface="Open Sans"/>
                <a:sym typeface="Open Sans"/>
              </a:rPr>
              <a:t> </a:t>
            </a:r>
            <a:r>
              <a:rPr lang="en-US" sz="1100" b="1">
                <a:solidFill>
                  <a:srgbClr val="000000"/>
                </a:solidFill>
                <a:latin typeface="Open Sans"/>
                <a:ea typeface="Open Sans"/>
                <a:cs typeface="Open Sans"/>
                <a:sym typeface="Open Sans"/>
              </a:rPr>
              <a:t>Integrating </a:t>
            </a:r>
            <a:r>
              <a:rPr lang="en-US" sz="1100" b="1" i="0" u="none" strike="noStrike">
                <a:solidFill>
                  <a:srgbClr val="000000"/>
                </a:solidFill>
                <a:latin typeface="Open Sans"/>
                <a:ea typeface="Open Sans"/>
                <a:cs typeface="Open Sans"/>
                <a:sym typeface="Open Sans"/>
              </a:rPr>
              <a:t>CHW workfo</a:t>
            </a:r>
            <a:r>
              <a:rPr lang="en-US" sz="1100" b="1">
                <a:solidFill>
                  <a:srgbClr val="000000"/>
                </a:solidFill>
                <a:latin typeface="Open Sans"/>
                <a:ea typeface="Open Sans"/>
                <a:cs typeface="Open Sans"/>
                <a:sym typeface="Open Sans"/>
              </a:rPr>
              <a:t>rce</a:t>
            </a:r>
            <a:endParaRPr sz="1100" b="1">
              <a:latin typeface="Open Sans"/>
              <a:ea typeface="Open Sans"/>
              <a:cs typeface="Open Sans"/>
              <a:sym typeface="Open Sans"/>
            </a:endParaRPr>
          </a:p>
          <a:p>
            <a:pPr marL="457200" lvl="0" indent="-209550" algn="l" rtl="0">
              <a:lnSpc>
                <a:spcPct val="100000"/>
              </a:lnSpc>
              <a:spcBef>
                <a:spcPts val="0"/>
              </a:spcBef>
              <a:spcAft>
                <a:spcPts val="0"/>
              </a:spcAft>
              <a:buSzPts val="1100"/>
              <a:buFont typeface="Open Sans"/>
              <a:buChar char="•"/>
            </a:pPr>
            <a:r>
              <a:rPr lang="en-US" sz="1100" i="0" u="none" strike="noStrike">
                <a:solidFill>
                  <a:srgbClr val="000000"/>
                </a:solidFill>
                <a:latin typeface="Open Sans"/>
                <a:ea typeface="Open Sans"/>
                <a:cs typeface="Open Sans"/>
                <a:sym typeface="Open Sans"/>
              </a:rPr>
              <a:t>Why should my audience care about this? - </a:t>
            </a:r>
            <a:r>
              <a:rPr lang="en-US" sz="1100" b="1" i="0" u="none" strike="noStrike">
                <a:solidFill>
                  <a:srgbClr val="000000"/>
                </a:solidFill>
                <a:latin typeface="Open Sans"/>
                <a:ea typeface="Open Sans"/>
                <a:cs typeface="Open Sans"/>
                <a:sym typeface="Open Sans"/>
              </a:rPr>
              <a:t>State entities and poli</a:t>
            </a:r>
            <a:r>
              <a:rPr lang="en-US" sz="1100" b="1">
                <a:solidFill>
                  <a:srgbClr val="000000"/>
                </a:solidFill>
                <a:latin typeface="Open Sans"/>
                <a:ea typeface="Open Sans"/>
                <a:cs typeface="Open Sans"/>
                <a:sym typeface="Open Sans"/>
              </a:rPr>
              <a:t>cymakers</a:t>
            </a:r>
            <a:r>
              <a:rPr lang="en-US" sz="1100" b="1" i="0" u="none" strike="noStrike">
                <a:solidFill>
                  <a:srgbClr val="000000"/>
                </a:solidFill>
                <a:latin typeface="Open Sans"/>
                <a:ea typeface="Open Sans"/>
                <a:cs typeface="Open Sans"/>
                <a:sym typeface="Open Sans"/>
              </a:rPr>
              <a:t> (RIDOH, DHS, and eventually </a:t>
            </a:r>
            <a:r>
              <a:rPr lang="en-US" sz="1100" b="1">
                <a:solidFill>
                  <a:srgbClr val="000000"/>
                </a:solidFill>
                <a:latin typeface="Open Sans"/>
                <a:ea typeface="Open Sans"/>
                <a:cs typeface="Open Sans"/>
                <a:sym typeface="Open Sans"/>
              </a:rPr>
              <a:t>MCOs, CBOs, legislatures, etc)</a:t>
            </a:r>
            <a:endParaRPr sz="1100" b="1">
              <a:latin typeface="Open Sans"/>
              <a:ea typeface="Open Sans"/>
              <a:cs typeface="Open Sans"/>
              <a:sym typeface="Open Sans"/>
            </a:endParaRPr>
          </a:p>
          <a:p>
            <a:pPr marL="457200" lvl="0" indent="-209550" algn="l" rtl="0">
              <a:lnSpc>
                <a:spcPct val="100000"/>
              </a:lnSpc>
              <a:spcBef>
                <a:spcPts val="0"/>
              </a:spcBef>
              <a:spcAft>
                <a:spcPts val="0"/>
              </a:spcAft>
              <a:buSzPts val="1100"/>
              <a:buFont typeface="Open Sans"/>
              <a:buChar char="•"/>
            </a:pPr>
            <a:r>
              <a:rPr lang="en-US" sz="1100" i="0" u="none" strike="noStrike">
                <a:solidFill>
                  <a:srgbClr val="000000"/>
                </a:solidFill>
                <a:latin typeface="Open Sans"/>
                <a:ea typeface="Open Sans"/>
                <a:cs typeface="Open Sans"/>
                <a:sym typeface="Open Sans"/>
              </a:rPr>
              <a:t>What is the specific issue or part of the problem that I am working on? - </a:t>
            </a:r>
            <a:r>
              <a:rPr lang="en-US" sz="1100" b="1" i="0" u="none" strike="noStrike">
                <a:solidFill>
                  <a:srgbClr val="000000"/>
                </a:solidFill>
                <a:latin typeface="Open Sans"/>
                <a:ea typeface="Open Sans"/>
                <a:cs typeface="Open Sans"/>
                <a:sym typeface="Open Sans"/>
              </a:rPr>
              <a:t>Change the narrative on what CHWs are and their impact</a:t>
            </a:r>
            <a:r>
              <a:rPr lang="en-US" sz="1100" b="1">
                <a:solidFill>
                  <a:srgbClr val="000000"/>
                </a:solidFill>
                <a:latin typeface="Open Sans"/>
                <a:ea typeface="Open Sans"/>
                <a:cs typeface="Open Sans"/>
                <a:sym typeface="Open Sans"/>
              </a:rPr>
              <a:t> </a:t>
            </a:r>
            <a:endParaRPr sz="1100" b="1">
              <a:latin typeface="Open Sans"/>
              <a:ea typeface="Open Sans"/>
              <a:cs typeface="Open Sans"/>
              <a:sym typeface="Open Sans"/>
            </a:endParaRPr>
          </a:p>
          <a:p>
            <a:pPr marL="457200" lvl="0" indent="-209550" algn="l" rtl="0">
              <a:lnSpc>
                <a:spcPct val="100000"/>
              </a:lnSpc>
              <a:spcBef>
                <a:spcPts val="0"/>
              </a:spcBef>
              <a:spcAft>
                <a:spcPts val="0"/>
              </a:spcAft>
              <a:buSzPts val="1100"/>
              <a:buFont typeface="Open Sans"/>
              <a:buChar char="•"/>
            </a:pPr>
            <a:r>
              <a:rPr lang="en-US" sz="1100" i="0" u="none" strike="noStrike">
                <a:solidFill>
                  <a:srgbClr val="000000"/>
                </a:solidFill>
                <a:latin typeface="Open Sans"/>
                <a:ea typeface="Open Sans"/>
                <a:cs typeface="Open Sans"/>
                <a:sym typeface="Open Sans"/>
              </a:rPr>
              <a:t>What are the potential solutions?</a:t>
            </a:r>
            <a:r>
              <a:rPr lang="en-US" sz="1100">
                <a:solidFill>
                  <a:srgbClr val="000000"/>
                </a:solidFill>
                <a:latin typeface="Open Sans"/>
                <a:ea typeface="Open Sans"/>
                <a:cs typeface="Open Sans"/>
                <a:sym typeface="Open Sans"/>
              </a:rPr>
              <a:t>- </a:t>
            </a:r>
            <a:r>
              <a:rPr lang="en-US" sz="1100" b="1">
                <a:solidFill>
                  <a:srgbClr val="000000"/>
                </a:solidFill>
                <a:latin typeface="Open Sans"/>
                <a:ea typeface="Open Sans"/>
                <a:cs typeface="Open Sans"/>
                <a:sym typeface="Open Sans"/>
              </a:rPr>
              <a:t>Build awareness on FULL role of CHW (currently happening), propose adding CHWs to operational budget?, accountability to support public health efforts,</a:t>
            </a:r>
            <a:endParaRPr sz="1100" b="1">
              <a:latin typeface="Open Sans"/>
              <a:ea typeface="Open Sans"/>
              <a:cs typeface="Open Sans"/>
              <a:sym typeface="Open Sans"/>
            </a:endParaRPr>
          </a:p>
          <a:p>
            <a:pPr marL="457200" lvl="0" indent="-209550" algn="l" rtl="0">
              <a:lnSpc>
                <a:spcPct val="100000"/>
              </a:lnSpc>
              <a:spcBef>
                <a:spcPts val="0"/>
              </a:spcBef>
              <a:spcAft>
                <a:spcPts val="0"/>
              </a:spcAft>
              <a:buSzPts val="1100"/>
              <a:buFont typeface="Open Sans"/>
              <a:buChar char="•"/>
            </a:pPr>
            <a:r>
              <a:rPr lang="en-US" sz="1100" i="0" u="none" strike="noStrike">
                <a:solidFill>
                  <a:srgbClr val="000000"/>
                </a:solidFill>
                <a:latin typeface="Open Sans"/>
                <a:ea typeface="Open Sans"/>
                <a:cs typeface="Open Sans"/>
                <a:sym typeface="Open Sans"/>
              </a:rPr>
              <a:t>What are the benefits if we resolve the problem? - </a:t>
            </a:r>
            <a:r>
              <a:rPr lang="en-US" sz="1100" b="1" i="0" u="none" strike="noStrike">
                <a:solidFill>
                  <a:srgbClr val="000000"/>
                </a:solidFill>
                <a:latin typeface="Open Sans"/>
                <a:ea typeface="Open Sans"/>
                <a:cs typeface="Open Sans"/>
                <a:sym typeface="Open Sans"/>
              </a:rPr>
              <a:t>Decrease duplicative efforts, </a:t>
            </a:r>
            <a:r>
              <a:rPr lang="en-US" sz="1100" b="1">
                <a:solidFill>
                  <a:srgbClr val="000000"/>
                </a:solidFill>
                <a:latin typeface="Open Sans"/>
                <a:ea typeface="Open Sans"/>
                <a:cs typeface="Open Sans"/>
                <a:sym typeface="Open Sans"/>
              </a:rPr>
              <a:t>efficient care coordination (ex,decrease call queue for DHS if CHWs could support), </a:t>
            </a:r>
            <a:r>
              <a:rPr lang="en-US" sz="1100" b="1" i="0" u="none" strike="noStrike">
                <a:solidFill>
                  <a:srgbClr val="000000"/>
                </a:solidFill>
                <a:latin typeface="Open Sans"/>
                <a:ea typeface="Open Sans"/>
                <a:cs typeface="Open Sans"/>
                <a:sym typeface="Open Sans"/>
              </a:rPr>
              <a:t> </a:t>
            </a:r>
            <a:endParaRPr sz="1100" b="1" i="0" u="none" strike="noStrike">
              <a:solidFill>
                <a:srgbClr val="000000"/>
              </a:solidFill>
              <a:latin typeface="Open Sans"/>
              <a:ea typeface="Open Sans"/>
              <a:cs typeface="Open Sans"/>
              <a:sym typeface="Open Sans"/>
            </a:endParaRPr>
          </a:p>
          <a:p>
            <a:pPr marL="0" lvl="0" indent="0" algn="l" rtl="0">
              <a:lnSpc>
                <a:spcPct val="100000"/>
              </a:lnSpc>
              <a:spcBef>
                <a:spcPts val="0"/>
              </a:spcBef>
              <a:spcAft>
                <a:spcPts val="0"/>
              </a:spcAft>
              <a:buNone/>
            </a:pPr>
            <a:endParaRPr sz="1100">
              <a:solidFill>
                <a:srgbClr val="000000"/>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US" sz="1000">
                <a:latin typeface="Open Sans"/>
                <a:ea typeface="Open Sans"/>
                <a:cs typeface="Open Sans"/>
                <a:sym typeface="Open Sans"/>
              </a:rPr>
              <a:t>Source (message box): Nancy Baron, Escape from the Ivory Tower: A Guide to Making Your Science Matter, 2010.</a:t>
            </a:r>
            <a:endParaRPr sz="1100">
              <a:solidFill>
                <a:srgbClr val="000000"/>
              </a:solidFill>
              <a:latin typeface="Open Sans"/>
              <a:ea typeface="Open Sans"/>
              <a:cs typeface="Open Sans"/>
              <a:sym typeface="Open Sans"/>
            </a:endParaRPr>
          </a:p>
        </p:txBody>
      </p:sp>
      <p:sp>
        <p:nvSpPr>
          <p:cNvPr id="125" name="Google Shape;125;g2650d6d04ee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2650d6d04ee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 name="Google Shape;133;g2650d6d04ee_0_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b="0"/>
              <a:t>Fill in the gray boxes with the requested information. </a:t>
            </a:r>
            <a:r>
              <a:rPr lang="en-US" b="1" i="1"/>
              <a:t>You will use this completed message box for Activity 2.</a:t>
            </a:r>
            <a:endParaRPr b="1" i="1"/>
          </a:p>
          <a:p>
            <a:pPr marL="457200" marR="0" lvl="0" indent="-228600" algn="l" rtl="0">
              <a:lnSpc>
                <a:spcPct val="100000"/>
              </a:lnSpc>
              <a:spcBef>
                <a:spcPts val="0"/>
              </a:spcBef>
              <a:spcAft>
                <a:spcPts val="0"/>
              </a:spcAft>
              <a:buClr>
                <a:srgbClr val="000000"/>
              </a:buClr>
              <a:buSzPts val="1400"/>
              <a:buFont typeface="Arial"/>
              <a:buNone/>
            </a:pPr>
            <a:endParaRPr b="1" i="1"/>
          </a:p>
          <a:p>
            <a:pPr marL="457200" marR="0" lvl="0" indent="-228600" algn="l" rtl="0">
              <a:lnSpc>
                <a:spcPct val="100000"/>
              </a:lnSpc>
              <a:spcBef>
                <a:spcPts val="0"/>
              </a:spcBef>
              <a:spcAft>
                <a:spcPts val="0"/>
              </a:spcAft>
              <a:buSzPts val="1400"/>
              <a:buNone/>
            </a:pPr>
            <a:r>
              <a:rPr lang="en-US" b="1">
                <a:solidFill>
                  <a:srgbClr val="E77431"/>
                </a:solidFill>
              </a:rPr>
              <a:t>USE THIS NOTES SPACE TO RECORD ANY QUESTIONS OR ADDITIONAL CONSIDERATIONS FROM YOUR GROUP.</a:t>
            </a:r>
            <a:endParaRPr/>
          </a:p>
          <a:p>
            <a:pPr marL="457200" marR="0" lvl="0" indent="-228600" algn="l" rtl="0">
              <a:lnSpc>
                <a:spcPct val="100000"/>
              </a:lnSpc>
              <a:spcBef>
                <a:spcPts val="0"/>
              </a:spcBef>
              <a:spcAft>
                <a:spcPts val="0"/>
              </a:spcAft>
              <a:buSzPts val="1400"/>
              <a:buNone/>
            </a:pPr>
            <a:endParaRPr b="1" u="sng"/>
          </a:p>
          <a:p>
            <a:pPr marL="457200" lvl="0" indent="-317500" algn="l" rtl="0">
              <a:spcBef>
                <a:spcPts val="0"/>
              </a:spcBef>
              <a:spcAft>
                <a:spcPts val="0"/>
              </a:spcAft>
              <a:buSzPts val="1400"/>
              <a:buChar char="●"/>
            </a:pPr>
            <a:r>
              <a:rPr lang="en-US">
                <a:solidFill>
                  <a:srgbClr val="4D5156"/>
                </a:solidFill>
                <a:highlight>
                  <a:schemeClr val="lt1"/>
                </a:highlight>
                <a:latin typeface="Roboto"/>
                <a:ea typeface="Roboto"/>
                <a:cs typeface="Roboto"/>
                <a:sym typeface="Roboto"/>
              </a:rPr>
              <a:t>RIDOH's work is guided by three leading priorities: addressing the social and environmental determinants of health, eliminating disparities of health and promoting health equity, and ensuring access to quality health services including our vulnerable populations.</a:t>
            </a:r>
            <a:endParaRPr/>
          </a:p>
          <a:p>
            <a:pPr marL="457200" marR="0" lvl="0" indent="-317500" algn="l" rtl="0">
              <a:lnSpc>
                <a:spcPct val="100000"/>
              </a:lnSpc>
              <a:spcBef>
                <a:spcPts val="0"/>
              </a:spcBef>
              <a:spcAft>
                <a:spcPts val="0"/>
              </a:spcAft>
              <a:buSzPts val="1400"/>
              <a:buChar char="●"/>
            </a:pPr>
            <a:r>
              <a:rPr lang="en-US"/>
              <a:t>What is the mission of each audience member to tailor messaging</a:t>
            </a:r>
            <a:endParaRPr/>
          </a:p>
          <a:p>
            <a:pPr marL="457200" marR="0" lvl="0" indent="-317500" algn="l" rtl="0">
              <a:lnSpc>
                <a:spcPct val="100000"/>
              </a:lnSpc>
              <a:spcBef>
                <a:spcPts val="0"/>
              </a:spcBef>
              <a:spcAft>
                <a:spcPts val="0"/>
              </a:spcAft>
              <a:buSzPts val="1400"/>
              <a:buChar char="●"/>
            </a:pPr>
            <a:r>
              <a:rPr lang="en-US"/>
              <a:t>Create 2 message box around identified audiences</a:t>
            </a:r>
            <a:endParaRPr/>
          </a:p>
        </p:txBody>
      </p:sp>
      <p:sp>
        <p:nvSpPr>
          <p:cNvPr id="134" name="Google Shape;134;g2650d6d04ee_0_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263beb97807_2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Google Shape;149;g263beb97807_2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1500" b="1">
                <a:solidFill>
                  <a:srgbClr val="E77431"/>
                </a:solidFill>
                <a:latin typeface="Open Sans"/>
                <a:ea typeface="Open Sans"/>
                <a:cs typeface="Open Sans"/>
                <a:sym typeface="Open Sans"/>
              </a:rPr>
              <a:t>PEER CONSULT PROMPTS</a:t>
            </a:r>
            <a:endParaRPr sz="1500" b="1">
              <a:solidFill>
                <a:srgbClr val="E77431"/>
              </a:solidFill>
              <a:latin typeface="Open Sans"/>
              <a:ea typeface="Open Sans"/>
              <a:cs typeface="Open Sans"/>
              <a:sym typeface="Open Sans"/>
            </a:endParaRPr>
          </a:p>
          <a:p>
            <a:pPr marL="457200" lvl="0" indent="-317500" algn="l" rtl="0">
              <a:lnSpc>
                <a:spcPct val="100000"/>
              </a:lnSpc>
              <a:spcBef>
                <a:spcPts val="0"/>
              </a:spcBef>
              <a:spcAft>
                <a:spcPts val="0"/>
              </a:spcAft>
              <a:buSzPts val="1400"/>
              <a:buChar char="●"/>
            </a:pPr>
            <a:r>
              <a:rPr lang="en-US"/>
              <a:t>Peer consults consider the following and provide feedback: </a:t>
            </a:r>
            <a:endParaRPr/>
          </a:p>
          <a:p>
            <a:pPr marL="457200" lvl="0" indent="-317500" algn="l" rtl="0">
              <a:lnSpc>
                <a:spcPct val="100000"/>
              </a:lnSpc>
              <a:spcBef>
                <a:spcPts val="0"/>
              </a:spcBef>
              <a:spcAft>
                <a:spcPts val="0"/>
              </a:spcAft>
              <a:buSzPts val="1400"/>
              <a:buChar char="●"/>
            </a:pPr>
            <a:r>
              <a:rPr lang="en-US"/>
              <a:t>Is the </a:t>
            </a:r>
            <a:r>
              <a:rPr lang="en-US" b="1"/>
              <a:t>problem</a:t>
            </a:r>
            <a:r>
              <a:rPr lang="en-US"/>
              <a:t> and the  </a:t>
            </a:r>
            <a:r>
              <a:rPr lang="en-US" b="1"/>
              <a:t>issue </a:t>
            </a:r>
            <a:r>
              <a:rPr lang="en-US"/>
              <a:t>clearly defined? </a:t>
            </a:r>
            <a:endParaRPr/>
          </a:p>
          <a:p>
            <a:pPr marL="457200" lvl="0" indent="-317500" algn="l" rtl="0">
              <a:lnSpc>
                <a:spcPct val="100000"/>
              </a:lnSpc>
              <a:spcBef>
                <a:spcPts val="0"/>
              </a:spcBef>
              <a:spcAft>
                <a:spcPts val="0"/>
              </a:spcAft>
              <a:buSzPts val="1400"/>
              <a:buChar char="●"/>
            </a:pPr>
            <a:r>
              <a:rPr lang="en-US"/>
              <a:t>Will the </a:t>
            </a:r>
            <a:r>
              <a:rPr lang="en-US" b="1"/>
              <a:t>so what </a:t>
            </a:r>
            <a:r>
              <a:rPr lang="en-US"/>
              <a:t>resonate with the audience?</a:t>
            </a:r>
            <a:endParaRPr/>
          </a:p>
          <a:p>
            <a:pPr marL="457200" lvl="0" indent="-317500" algn="l" rtl="0">
              <a:lnSpc>
                <a:spcPct val="100000"/>
              </a:lnSpc>
              <a:spcBef>
                <a:spcPts val="0"/>
              </a:spcBef>
              <a:spcAft>
                <a:spcPts val="0"/>
              </a:spcAft>
              <a:buSzPts val="1400"/>
              <a:buChar char="●"/>
            </a:pPr>
            <a:r>
              <a:rPr lang="en-US"/>
              <a:t>Will the </a:t>
            </a:r>
            <a:r>
              <a:rPr lang="en-US" b="1"/>
              <a:t>solutions</a:t>
            </a:r>
            <a:r>
              <a:rPr lang="en-US"/>
              <a:t> offered have real impact? Is it something the group can make significant, measurable progress on?</a:t>
            </a:r>
            <a:endParaRPr/>
          </a:p>
          <a:p>
            <a:pPr marL="457200" lvl="0" indent="-317500" algn="l" rtl="0">
              <a:lnSpc>
                <a:spcPct val="100000"/>
              </a:lnSpc>
              <a:spcBef>
                <a:spcPts val="0"/>
              </a:spcBef>
              <a:spcAft>
                <a:spcPts val="0"/>
              </a:spcAft>
              <a:buSzPts val="1400"/>
              <a:buChar char="●"/>
            </a:pPr>
            <a:r>
              <a:rPr lang="en-US"/>
              <a:t>Do the </a:t>
            </a:r>
            <a:r>
              <a:rPr lang="en-US" b="1"/>
              <a:t>benefits</a:t>
            </a:r>
            <a:r>
              <a:rPr lang="en-US"/>
              <a:t> resonate? eg Do you show human and fiscal benefit?</a:t>
            </a:r>
            <a:endParaRPr b="1"/>
          </a:p>
        </p:txBody>
      </p:sp>
      <p:sp>
        <p:nvSpPr>
          <p:cNvPr id="150" name="Google Shape;150;g263beb97807_2_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Clr>
                <a:schemeClr val="dk1"/>
              </a:buClr>
              <a:buSzPts val="1600"/>
              <a:buFont typeface="Arial"/>
              <a:buNone/>
            </a:pPr>
            <a:r>
              <a:rPr lang="en-US" sz="700" dirty="0"/>
              <a:t>Reflect on </a:t>
            </a:r>
            <a:r>
              <a:rPr lang="en-US" sz="700"/>
              <a:t>the process</a:t>
            </a:r>
            <a:endParaRPr sz="700" dirty="0"/>
          </a:p>
        </p:txBody>
      </p:sp>
      <p:sp>
        <p:nvSpPr>
          <p:cNvPr id="157" name="Google Shape;157;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15"/>
        <p:cNvGrpSpPr/>
        <p:nvPr/>
      </p:nvGrpSpPr>
      <p:grpSpPr>
        <a:xfrm>
          <a:off x="0" y="0"/>
          <a:ext cx="0" cy="0"/>
          <a:chOff x="0" y="0"/>
          <a:chExt cx="0" cy="0"/>
        </a:xfrm>
      </p:grpSpPr>
      <p:pic>
        <p:nvPicPr>
          <p:cNvPr id="16" name="Google Shape;16;p9"/>
          <p:cNvPicPr preferRelativeResize="0"/>
          <p:nvPr/>
        </p:nvPicPr>
        <p:blipFill rotWithShape="1">
          <a:blip r:embed="rId2">
            <a:alphaModFix/>
          </a:blip>
          <a:srcRect/>
          <a:stretch/>
        </p:blipFill>
        <p:spPr>
          <a:xfrm>
            <a:off x="0" y="-1"/>
            <a:ext cx="12192000" cy="68580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87"/>
        <p:cNvGrpSpPr/>
        <p:nvPr/>
      </p:nvGrpSpPr>
      <p:grpSpPr>
        <a:xfrm>
          <a:off x="0" y="0"/>
          <a:ext cx="0" cy="0"/>
          <a:chOff x="0" y="0"/>
          <a:chExt cx="0" cy="0"/>
        </a:xfrm>
      </p:grpSpPr>
      <p:sp>
        <p:nvSpPr>
          <p:cNvPr id="88" name="Google Shape;88;p1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18"/>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90" name="Google Shape;90;p18"/>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91" name="Google Shape;91;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94"/>
        <p:cNvGrpSpPr/>
        <p:nvPr/>
      </p:nvGrpSpPr>
      <p:grpSpPr>
        <a:xfrm>
          <a:off x="0" y="0"/>
          <a:ext cx="0" cy="0"/>
          <a:chOff x="0" y="0"/>
          <a:chExt cx="0" cy="0"/>
        </a:xfrm>
      </p:grpSpPr>
      <p:sp>
        <p:nvSpPr>
          <p:cNvPr id="95" name="Google Shape;95;p1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19"/>
          <p:cNvSpPr>
            <a:spLocks noGrp="1"/>
          </p:cNvSpPr>
          <p:nvPr>
            <p:ph type="pic" idx="2"/>
          </p:nvPr>
        </p:nvSpPr>
        <p:spPr>
          <a:xfrm>
            <a:off x="5183188" y="987425"/>
            <a:ext cx="6172200" cy="4873625"/>
          </a:xfrm>
          <a:prstGeom prst="rect">
            <a:avLst/>
          </a:prstGeom>
          <a:noFill/>
          <a:ln>
            <a:noFill/>
          </a:ln>
        </p:spPr>
      </p:sp>
      <p:sp>
        <p:nvSpPr>
          <p:cNvPr id="97" name="Google Shape;97;p19"/>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98" name="Google Shape;98;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 name="Google Shape;99;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 name="Google Shape;100;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01"/>
        <p:cNvGrpSpPr/>
        <p:nvPr/>
      </p:nvGrpSpPr>
      <p:grpSpPr>
        <a:xfrm>
          <a:off x="0" y="0"/>
          <a:ext cx="0" cy="0"/>
          <a:chOff x="0" y="0"/>
          <a:chExt cx="0" cy="0"/>
        </a:xfrm>
      </p:grpSpPr>
      <p:sp>
        <p:nvSpPr>
          <p:cNvPr id="102" name="Google Shape;102;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3" name="Google Shape;103;p20"/>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4" name="Google Shape;104;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5" name="Google Shape;105;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6" name="Google Shape;106;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07"/>
        <p:cNvGrpSpPr/>
        <p:nvPr/>
      </p:nvGrpSpPr>
      <p:grpSpPr>
        <a:xfrm>
          <a:off x="0" y="0"/>
          <a:ext cx="0" cy="0"/>
          <a:chOff x="0" y="0"/>
          <a:chExt cx="0" cy="0"/>
        </a:xfrm>
      </p:grpSpPr>
      <p:sp>
        <p:nvSpPr>
          <p:cNvPr id="108" name="Google Shape;108;p21"/>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9" name="Google Shape;109;p21"/>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0" name="Google Shape;110;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1" name="Google Shape;111;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2" name="Google Shape;112;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7"/>
        <p:cNvGrpSpPr/>
        <p:nvPr/>
      </p:nvGrpSpPr>
      <p:grpSpPr>
        <a:xfrm>
          <a:off x="0" y="0"/>
          <a:ext cx="0" cy="0"/>
          <a:chOff x="0" y="0"/>
          <a:chExt cx="0" cy="0"/>
        </a:xfrm>
      </p:grpSpPr>
      <p:pic>
        <p:nvPicPr>
          <p:cNvPr id="18" name="Google Shape;18;p12" descr="A white rectangle with blue lines&#10;&#10;Description automatically generated"/>
          <p:cNvPicPr preferRelativeResize="0"/>
          <p:nvPr/>
        </p:nvPicPr>
        <p:blipFill rotWithShape="1">
          <a:blip r:embed="rId2">
            <a:alphaModFix/>
          </a:blip>
          <a:srcRect/>
          <a:stretch/>
        </p:blipFill>
        <p:spPr>
          <a:xfrm>
            <a:off x="1407473" y="1349385"/>
            <a:ext cx="9377053" cy="5342633"/>
          </a:xfrm>
          <a:prstGeom prst="rect">
            <a:avLst/>
          </a:prstGeom>
          <a:noFill/>
          <a:ln>
            <a:noFill/>
          </a:ln>
        </p:spPr>
      </p:pic>
      <p:sp>
        <p:nvSpPr>
          <p:cNvPr id="19" name="Google Shape;19;p12"/>
          <p:cNvSpPr/>
          <p:nvPr/>
        </p:nvSpPr>
        <p:spPr>
          <a:xfrm>
            <a:off x="0" y="1"/>
            <a:ext cx="12192000" cy="1173191"/>
          </a:xfrm>
          <a:prstGeom prst="rect">
            <a:avLst/>
          </a:prstGeom>
          <a:solidFill>
            <a:srgbClr val="4B499E"/>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0" name="Google Shape;20;p12" descr="A couple of men in a circle&#10;&#10;Description automatically generated"/>
          <p:cNvPicPr preferRelativeResize="0"/>
          <p:nvPr/>
        </p:nvPicPr>
        <p:blipFill rotWithShape="1">
          <a:blip r:embed="rId3">
            <a:alphaModFix/>
          </a:blip>
          <a:srcRect/>
          <a:stretch/>
        </p:blipFill>
        <p:spPr>
          <a:xfrm>
            <a:off x="9767146" y="165982"/>
            <a:ext cx="2117184" cy="841228"/>
          </a:xfrm>
          <a:prstGeom prst="rect">
            <a:avLst/>
          </a:prstGeom>
          <a:noFill/>
          <a:ln>
            <a:noFill/>
          </a:ln>
        </p:spPr>
      </p:pic>
      <p:sp>
        <p:nvSpPr>
          <p:cNvPr id="21" name="Google Shape;21;p12"/>
          <p:cNvSpPr txBox="1"/>
          <p:nvPr/>
        </p:nvSpPr>
        <p:spPr>
          <a:xfrm>
            <a:off x="497823" y="165982"/>
            <a:ext cx="7898675" cy="67706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lt1"/>
                </a:solidFill>
                <a:latin typeface="Open Sans ExtraBold"/>
                <a:ea typeface="Open Sans ExtraBold"/>
                <a:cs typeface="Open Sans ExtraBold"/>
                <a:sym typeface="Open Sans ExtraBold"/>
              </a:rPr>
              <a:t>Define the pieces of a message box</a:t>
            </a:r>
            <a:endParaRPr sz="2400" b="0" i="0" u="none" strike="noStrike" cap="none">
              <a:solidFill>
                <a:schemeClr val="lt1"/>
              </a:solidFill>
              <a:latin typeface="Open Sans ExtraBold"/>
              <a:ea typeface="Open Sans ExtraBold"/>
              <a:cs typeface="Open Sans ExtraBold"/>
              <a:sym typeface="Open Sans ExtraBold"/>
            </a:endParaRPr>
          </a:p>
        </p:txBody>
      </p:sp>
      <p:sp>
        <p:nvSpPr>
          <p:cNvPr id="22" name="Google Shape;22;p12"/>
          <p:cNvSpPr txBox="1"/>
          <p:nvPr/>
        </p:nvSpPr>
        <p:spPr>
          <a:xfrm>
            <a:off x="4772857" y="3437131"/>
            <a:ext cx="2789150" cy="461665"/>
          </a:xfrm>
          <a:prstGeom prst="rect">
            <a:avLst/>
          </a:prstGeom>
          <a:noFill/>
          <a:ln>
            <a:noFill/>
          </a:ln>
        </p:spPr>
        <p:txBody>
          <a:bodyPr spcFirstLastPara="1" wrap="square" lIns="91425" tIns="45700" rIns="91425" bIns="45700" anchor="t" anchorCtr="0">
            <a:spAutoFit/>
          </a:bodyPr>
          <a:lstStyle/>
          <a:p>
            <a:pPr marL="57150" marR="0" lvl="0" indent="0" algn="l" rtl="0">
              <a:lnSpc>
                <a:spcPct val="100000"/>
              </a:lnSpc>
              <a:spcBef>
                <a:spcPts val="0"/>
              </a:spcBef>
              <a:spcAft>
                <a:spcPts val="0"/>
              </a:spcAft>
              <a:buClr>
                <a:srgbClr val="E77431"/>
              </a:buClr>
              <a:buSzPts val="1600"/>
              <a:buFont typeface="Arial"/>
              <a:buNone/>
            </a:pPr>
            <a:r>
              <a:rPr lang="en-US" sz="2400" b="1" i="0" u="none" strike="noStrike" cap="none">
                <a:solidFill>
                  <a:srgbClr val="E77431"/>
                </a:solidFill>
                <a:latin typeface="Open Sans ExtraBold"/>
                <a:ea typeface="Open Sans ExtraBold"/>
                <a:cs typeface="Open Sans ExtraBold"/>
                <a:sym typeface="Open Sans ExtraBold"/>
              </a:rPr>
              <a:t>LOAF OF BREAD</a:t>
            </a:r>
            <a:endParaRPr sz="2400" b="0" i="0" u="none" strike="noStrike" cap="none">
              <a:solidFill>
                <a:srgbClr val="000000"/>
              </a:solidFill>
              <a:latin typeface="Arial"/>
              <a:ea typeface="Arial"/>
              <a:cs typeface="Arial"/>
              <a:sym typeface="Arial"/>
            </a:endParaRPr>
          </a:p>
        </p:txBody>
      </p:sp>
      <p:sp>
        <p:nvSpPr>
          <p:cNvPr id="23" name="Google Shape;23;p12"/>
          <p:cNvSpPr txBox="1"/>
          <p:nvPr/>
        </p:nvSpPr>
        <p:spPr>
          <a:xfrm>
            <a:off x="1635887" y="2892631"/>
            <a:ext cx="2430817" cy="461665"/>
          </a:xfrm>
          <a:prstGeom prst="rect">
            <a:avLst/>
          </a:prstGeom>
          <a:noFill/>
          <a:ln>
            <a:noFill/>
          </a:ln>
        </p:spPr>
        <p:txBody>
          <a:bodyPr spcFirstLastPara="1" wrap="square" lIns="91425" tIns="45700" rIns="91425" bIns="45700" anchor="t" anchorCtr="0">
            <a:spAutoFit/>
          </a:bodyPr>
          <a:lstStyle/>
          <a:p>
            <a:pPr marL="57150" marR="0" lvl="0" indent="0" algn="ctr" rtl="0">
              <a:lnSpc>
                <a:spcPct val="100000"/>
              </a:lnSpc>
              <a:spcBef>
                <a:spcPts val="0"/>
              </a:spcBef>
              <a:spcAft>
                <a:spcPts val="0"/>
              </a:spcAft>
              <a:buClr>
                <a:srgbClr val="E77431"/>
              </a:buClr>
              <a:buSzPts val="1600"/>
              <a:buFont typeface="Arial"/>
              <a:buNone/>
            </a:pPr>
            <a:r>
              <a:rPr lang="en-US" sz="2400" b="1" i="0" u="none" strike="noStrike" cap="none">
                <a:solidFill>
                  <a:srgbClr val="E77431"/>
                </a:solidFill>
                <a:latin typeface="Open Sans ExtraBold"/>
                <a:ea typeface="Open Sans ExtraBold"/>
                <a:cs typeface="Open Sans ExtraBold"/>
                <a:sym typeface="Open Sans ExtraBold"/>
              </a:rPr>
              <a:t>BENEFITS</a:t>
            </a:r>
            <a:endParaRPr sz="2400" b="0" i="0" u="none" strike="noStrike" cap="none">
              <a:solidFill>
                <a:srgbClr val="000000"/>
              </a:solidFill>
              <a:latin typeface="Arial"/>
              <a:ea typeface="Arial"/>
              <a:cs typeface="Arial"/>
              <a:sym typeface="Arial"/>
            </a:endParaRPr>
          </a:p>
        </p:txBody>
      </p:sp>
      <p:sp>
        <p:nvSpPr>
          <p:cNvPr id="24" name="Google Shape;24;p12"/>
          <p:cNvSpPr txBox="1"/>
          <p:nvPr/>
        </p:nvSpPr>
        <p:spPr>
          <a:xfrm>
            <a:off x="4772857" y="1576178"/>
            <a:ext cx="2996084" cy="461665"/>
          </a:xfrm>
          <a:prstGeom prst="rect">
            <a:avLst/>
          </a:prstGeom>
          <a:noFill/>
          <a:ln>
            <a:noFill/>
          </a:ln>
        </p:spPr>
        <p:txBody>
          <a:bodyPr spcFirstLastPara="1" wrap="square" lIns="91425" tIns="45700" rIns="91425" bIns="45700" anchor="t" anchorCtr="0">
            <a:spAutoFit/>
          </a:bodyPr>
          <a:lstStyle/>
          <a:p>
            <a:pPr marL="57150" marR="0" lvl="0" indent="0" algn="l" rtl="0">
              <a:lnSpc>
                <a:spcPct val="100000"/>
              </a:lnSpc>
              <a:spcBef>
                <a:spcPts val="0"/>
              </a:spcBef>
              <a:spcAft>
                <a:spcPts val="0"/>
              </a:spcAft>
              <a:buClr>
                <a:srgbClr val="E77431"/>
              </a:buClr>
              <a:buSzPts val="1600"/>
              <a:buFont typeface="Arial"/>
              <a:buNone/>
            </a:pPr>
            <a:r>
              <a:rPr lang="en-US" sz="2400" b="1" i="0" u="none" strike="noStrike" cap="none">
                <a:solidFill>
                  <a:srgbClr val="E77431"/>
                </a:solidFill>
                <a:latin typeface="Open Sans ExtraBold"/>
                <a:ea typeface="Open Sans ExtraBold"/>
                <a:cs typeface="Open Sans ExtraBold"/>
                <a:sym typeface="Open Sans ExtraBold"/>
              </a:rPr>
              <a:t>SLICE OF BREAD</a:t>
            </a:r>
            <a:endParaRPr sz="2400" b="0" i="0" u="none" strike="noStrike" cap="none">
              <a:solidFill>
                <a:srgbClr val="000000"/>
              </a:solidFill>
              <a:latin typeface="Arial"/>
              <a:ea typeface="Arial"/>
              <a:cs typeface="Arial"/>
              <a:sym typeface="Arial"/>
            </a:endParaRPr>
          </a:p>
        </p:txBody>
      </p:sp>
      <p:sp>
        <p:nvSpPr>
          <p:cNvPr id="25" name="Google Shape;25;p12"/>
          <p:cNvSpPr txBox="1"/>
          <p:nvPr/>
        </p:nvSpPr>
        <p:spPr>
          <a:xfrm>
            <a:off x="4822547" y="5284170"/>
            <a:ext cx="2430817" cy="461665"/>
          </a:xfrm>
          <a:prstGeom prst="rect">
            <a:avLst/>
          </a:prstGeom>
          <a:noFill/>
          <a:ln>
            <a:noFill/>
          </a:ln>
        </p:spPr>
        <p:txBody>
          <a:bodyPr spcFirstLastPara="1" wrap="square" lIns="91425" tIns="45700" rIns="91425" bIns="45700" anchor="t" anchorCtr="0">
            <a:spAutoFit/>
          </a:bodyPr>
          <a:lstStyle/>
          <a:p>
            <a:pPr marL="57150" marR="0" lvl="0" indent="0" algn="ctr" rtl="0">
              <a:lnSpc>
                <a:spcPct val="100000"/>
              </a:lnSpc>
              <a:spcBef>
                <a:spcPts val="0"/>
              </a:spcBef>
              <a:spcAft>
                <a:spcPts val="0"/>
              </a:spcAft>
              <a:buClr>
                <a:srgbClr val="E77431"/>
              </a:buClr>
              <a:buSzPts val="1600"/>
              <a:buFont typeface="Arial"/>
              <a:buNone/>
            </a:pPr>
            <a:r>
              <a:rPr lang="en-US" sz="2400" b="1" i="0" u="none" strike="noStrike" cap="none">
                <a:solidFill>
                  <a:srgbClr val="E77431"/>
                </a:solidFill>
                <a:latin typeface="Open Sans ExtraBold"/>
                <a:ea typeface="Open Sans ExtraBold"/>
                <a:cs typeface="Open Sans ExtraBold"/>
                <a:sym typeface="Open Sans ExtraBold"/>
              </a:rPr>
              <a:t>SOLUTION</a:t>
            </a:r>
            <a:endParaRPr sz="2000" b="0" i="0" u="none" strike="noStrike" cap="none">
              <a:solidFill>
                <a:srgbClr val="000000"/>
              </a:solidFill>
              <a:latin typeface="Arial"/>
              <a:ea typeface="Arial"/>
              <a:cs typeface="Arial"/>
              <a:sym typeface="Arial"/>
            </a:endParaRPr>
          </a:p>
        </p:txBody>
      </p:sp>
      <p:sp>
        <p:nvSpPr>
          <p:cNvPr id="26" name="Google Shape;26;p12"/>
          <p:cNvSpPr txBox="1"/>
          <p:nvPr/>
        </p:nvSpPr>
        <p:spPr>
          <a:xfrm>
            <a:off x="8125296" y="2892631"/>
            <a:ext cx="2430817" cy="461665"/>
          </a:xfrm>
          <a:prstGeom prst="rect">
            <a:avLst/>
          </a:prstGeom>
          <a:noFill/>
          <a:ln>
            <a:noFill/>
          </a:ln>
        </p:spPr>
        <p:txBody>
          <a:bodyPr spcFirstLastPara="1" wrap="square" lIns="91425" tIns="45700" rIns="91425" bIns="45700" anchor="t" anchorCtr="0">
            <a:spAutoFit/>
          </a:bodyPr>
          <a:lstStyle/>
          <a:p>
            <a:pPr marL="57150" marR="0" lvl="0" indent="0" algn="ctr" rtl="0">
              <a:lnSpc>
                <a:spcPct val="100000"/>
              </a:lnSpc>
              <a:spcBef>
                <a:spcPts val="0"/>
              </a:spcBef>
              <a:spcAft>
                <a:spcPts val="0"/>
              </a:spcAft>
              <a:buClr>
                <a:srgbClr val="E77431"/>
              </a:buClr>
              <a:buSzPts val="1600"/>
              <a:buFont typeface="Arial"/>
              <a:buNone/>
            </a:pPr>
            <a:r>
              <a:rPr lang="en-US" sz="2400" b="1" i="0" u="none" strike="noStrike" cap="none">
                <a:solidFill>
                  <a:srgbClr val="E77431"/>
                </a:solidFill>
                <a:latin typeface="Open Sans ExtraBold"/>
                <a:ea typeface="Open Sans ExtraBold"/>
                <a:cs typeface="Open Sans ExtraBold"/>
                <a:sym typeface="Open Sans ExtraBold"/>
              </a:rPr>
              <a:t>SO WHAT?</a:t>
            </a:r>
            <a:endParaRPr sz="2400" b="0" i="0" u="none" strike="noStrike" cap="none">
              <a:solidFill>
                <a:srgbClr val="000000"/>
              </a:solidFill>
              <a:latin typeface="Arial"/>
              <a:ea typeface="Arial"/>
              <a:cs typeface="Arial"/>
              <a:sym typeface="Arial"/>
            </a:endParaRPr>
          </a:p>
        </p:txBody>
      </p:sp>
      <p:sp>
        <p:nvSpPr>
          <p:cNvPr id="27" name="Google Shape;27;p12"/>
          <p:cNvSpPr txBox="1"/>
          <p:nvPr/>
        </p:nvSpPr>
        <p:spPr>
          <a:xfrm>
            <a:off x="3995269" y="2033059"/>
            <a:ext cx="4201457"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1" u="none" strike="noStrike" cap="none">
                <a:solidFill>
                  <a:srgbClr val="000000"/>
                </a:solidFill>
                <a:latin typeface="Open Sans Medium"/>
                <a:ea typeface="Open Sans Medium"/>
                <a:cs typeface="Open Sans Medium"/>
                <a:sym typeface="Open Sans Medium"/>
              </a:rPr>
              <a:t>What is the specific issue or part of the problem that I am working on?</a:t>
            </a:r>
            <a:endParaRPr sz="1600" b="0" i="1" u="none" strike="noStrike" cap="none">
              <a:solidFill>
                <a:srgbClr val="000000"/>
              </a:solidFill>
              <a:latin typeface="Open Sans Medium"/>
              <a:ea typeface="Open Sans Medium"/>
              <a:cs typeface="Open Sans Medium"/>
              <a:sym typeface="Open Sans Medium"/>
            </a:endParaRPr>
          </a:p>
        </p:txBody>
      </p:sp>
      <p:sp>
        <p:nvSpPr>
          <p:cNvPr id="28" name="Google Shape;28;p12"/>
          <p:cNvSpPr txBox="1"/>
          <p:nvPr/>
        </p:nvSpPr>
        <p:spPr>
          <a:xfrm>
            <a:off x="4066704" y="5691588"/>
            <a:ext cx="4213675"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Open Sans Medium"/>
                <a:ea typeface="Open Sans Medium"/>
                <a:cs typeface="Open Sans Medium"/>
                <a:sym typeface="Open Sans Medium"/>
              </a:rPr>
              <a:t>What are the potential solutions?</a:t>
            </a:r>
            <a:endParaRPr sz="1600" b="0" i="0" u="none" strike="noStrike" cap="none">
              <a:solidFill>
                <a:srgbClr val="000000"/>
              </a:solidFill>
              <a:latin typeface="Open Sans Medium"/>
              <a:ea typeface="Open Sans Medium"/>
              <a:cs typeface="Open Sans Medium"/>
              <a:sym typeface="Open Sans Medium"/>
            </a:endParaRPr>
          </a:p>
        </p:txBody>
      </p:sp>
      <p:sp>
        <p:nvSpPr>
          <p:cNvPr id="29" name="Google Shape;29;p12"/>
          <p:cNvSpPr txBox="1"/>
          <p:nvPr/>
        </p:nvSpPr>
        <p:spPr>
          <a:xfrm>
            <a:off x="4764505" y="3936578"/>
            <a:ext cx="2546902"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Open Sans Medium"/>
                <a:ea typeface="Open Sans Medium"/>
                <a:cs typeface="Open Sans Medium"/>
                <a:sym typeface="Open Sans Medium"/>
              </a:rPr>
              <a:t>What is the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Open Sans Medium"/>
                <a:ea typeface="Open Sans Medium"/>
                <a:cs typeface="Open Sans Medium"/>
                <a:sym typeface="Open Sans Medium"/>
              </a:rPr>
              <a:t>overall problem?</a:t>
            </a:r>
            <a:endParaRPr sz="1600" b="0" i="0" u="none" strike="noStrike" cap="none">
              <a:solidFill>
                <a:srgbClr val="000000"/>
              </a:solidFill>
              <a:latin typeface="Open Sans Medium"/>
              <a:ea typeface="Open Sans Medium"/>
              <a:cs typeface="Open Sans Medium"/>
              <a:sym typeface="Open Sans Medium"/>
            </a:endParaRPr>
          </a:p>
        </p:txBody>
      </p:sp>
      <p:sp>
        <p:nvSpPr>
          <p:cNvPr id="30" name="Google Shape;30;p12"/>
          <p:cNvSpPr txBox="1"/>
          <p:nvPr/>
        </p:nvSpPr>
        <p:spPr>
          <a:xfrm>
            <a:off x="1558261" y="3444427"/>
            <a:ext cx="2789150" cy="120032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Open Sans Medium"/>
                <a:ea typeface="Open Sans Medium"/>
                <a:cs typeface="Open Sans Medium"/>
                <a:sym typeface="Open Sans Medium"/>
              </a:rPr>
              <a:t>What are the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Open Sans Medium"/>
                <a:ea typeface="Open Sans Medium"/>
                <a:cs typeface="Open Sans Medium"/>
                <a:sym typeface="Open Sans Medium"/>
              </a:rPr>
              <a:t>benefits if we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Open Sans Medium"/>
                <a:ea typeface="Open Sans Medium"/>
                <a:cs typeface="Open Sans Medium"/>
                <a:sym typeface="Open Sans Medium"/>
              </a:rPr>
              <a:t>resolve the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Open Sans Medium"/>
                <a:ea typeface="Open Sans Medium"/>
                <a:cs typeface="Open Sans Medium"/>
                <a:sym typeface="Open Sans Medium"/>
              </a:rPr>
              <a:t>problem?</a:t>
            </a:r>
            <a:endParaRPr sz="1400" b="0" i="0" u="none" strike="noStrike" cap="none">
              <a:solidFill>
                <a:srgbClr val="000000"/>
              </a:solidFill>
              <a:latin typeface="Open Sans Medium"/>
              <a:ea typeface="Open Sans Medium"/>
              <a:cs typeface="Open Sans Medium"/>
              <a:sym typeface="Open Sans Medium"/>
            </a:endParaRPr>
          </a:p>
        </p:txBody>
      </p:sp>
      <p:sp>
        <p:nvSpPr>
          <p:cNvPr id="31" name="Google Shape;31;p12"/>
          <p:cNvSpPr txBox="1"/>
          <p:nvPr/>
        </p:nvSpPr>
        <p:spPr>
          <a:xfrm>
            <a:off x="7946129" y="3437131"/>
            <a:ext cx="2789150"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Open Sans Medium"/>
                <a:ea typeface="Open Sans Medium"/>
                <a:cs typeface="Open Sans Medium"/>
                <a:sym typeface="Open Sans Medium"/>
              </a:rPr>
              <a:t>Why should my audience care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Open Sans Medium"/>
                <a:ea typeface="Open Sans Medium"/>
                <a:cs typeface="Open Sans Medium"/>
                <a:sym typeface="Open Sans Medium"/>
              </a:rPr>
              <a:t>about this?</a:t>
            </a:r>
            <a:endParaRPr sz="1400" b="0" i="0" u="none" strike="noStrike" cap="none">
              <a:solidFill>
                <a:srgbClr val="000000"/>
              </a:solidFill>
              <a:latin typeface="Open Sans Medium"/>
              <a:ea typeface="Open Sans Medium"/>
              <a:cs typeface="Open Sans Medium"/>
              <a:sym typeface="Open Sans Medium"/>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32"/>
        <p:cNvGrpSpPr/>
        <p:nvPr/>
      </p:nvGrpSpPr>
      <p:grpSpPr>
        <a:xfrm>
          <a:off x="0" y="0"/>
          <a:ext cx="0" cy="0"/>
          <a:chOff x="0" y="0"/>
          <a:chExt cx="0" cy="0"/>
        </a:xfrm>
      </p:grpSpPr>
      <p:pic>
        <p:nvPicPr>
          <p:cNvPr id="33" name="Google Shape;33;p13" descr="A white rectangle with blue lines&#10;&#10;Description automatically generated"/>
          <p:cNvPicPr preferRelativeResize="0"/>
          <p:nvPr/>
        </p:nvPicPr>
        <p:blipFill rotWithShape="1">
          <a:blip r:embed="rId2">
            <a:alphaModFix/>
          </a:blip>
          <a:srcRect/>
          <a:stretch/>
        </p:blipFill>
        <p:spPr>
          <a:xfrm>
            <a:off x="1407473" y="1349385"/>
            <a:ext cx="9377054" cy="5342633"/>
          </a:xfrm>
          <a:prstGeom prst="rect">
            <a:avLst/>
          </a:prstGeom>
          <a:noFill/>
          <a:ln>
            <a:noFill/>
          </a:ln>
        </p:spPr>
      </p:pic>
      <p:sp>
        <p:nvSpPr>
          <p:cNvPr id="34" name="Google Shape;34;p13"/>
          <p:cNvSpPr/>
          <p:nvPr/>
        </p:nvSpPr>
        <p:spPr>
          <a:xfrm>
            <a:off x="0" y="1"/>
            <a:ext cx="12192000" cy="1173191"/>
          </a:xfrm>
          <a:prstGeom prst="rect">
            <a:avLst/>
          </a:prstGeom>
          <a:solidFill>
            <a:srgbClr val="4B499E"/>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5" name="Google Shape;35;p13" descr="A couple of men in a circle&#10;&#10;Description automatically generated"/>
          <p:cNvPicPr preferRelativeResize="0"/>
          <p:nvPr/>
        </p:nvPicPr>
        <p:blipFill rotWithShape="1">
          <a:blip r:embed="rId3">
            <a:alphaModFix/>
          </a:blip>
          <a:srcRect/>
          <a:stretch/>
        </p:blipFill>
        <p:spPr>
          <a:xfrm>
            <a:off x="9767146" y="165982"/>
            <a:ext cx="2117184" cy="841228"/>
          </a:xfrm>
          <a:prstGeom prst="rect">
            <a:avLst/>
          </a:prstGeom>
          <a:noFill/>
          <a:ln>
            <a:noFill/>
          </a:ln>
        </p:spPr>
      </p:pic>
      <p:sp>
        <p:nvSpPr>
          <p:cNvPr id="36" name="Google Shape;36;p13"/>
          <p:cNvSpPr txBox="1"/>
          <p:nvPr/>
        </p:nvSpPr>
        <p:spPr>
          <a:xfrm>
            <a:off x="497823" y="165982"/>
            <a:ext cx="7898675" cy="67706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lt1"/>
                </a:solidFill>
                <a:latin typeface="Open Sans ExtraBold"/>
                <a:ea typeface="Open Sans ExtraBold"/>
                <a:cs typeface="Open Sans ExtraBold"/>
                <a:sym typeface="Open Sans ExtraBold"/>
              </a:rPr>
              <a:t>Develop your message box</a:t>
            </a:r>
            <a:endParaRPr sz="2400" b="0" i="0" u="none" strike="noStrike" cap="none">
              <a:solidFill>
                <a:schemeClr val="lt1"/>
              </a:solidFill>
              <a:latin typeface="Open Sans ExtraBold"/>
              <a:ea typeface="Open Sans ExtraBold"/>
              <a:cs typeface="Open Sans ExtraBold"/>
              <a:sym typeface="Open Sans ExtraBold"/>
            </a:endParaRPr>
          </a:p>
        </p:txBody>
      </p:sp>
      <p:sp>
        <p:nvSpPr>
          <p:cNvPr id="37" name="Google Shape;37;p13"/>
          <p:cNvSpPr txBox="1"/>
          <p:nvPr/>
        </p:nvSpPr>
        <p:spPr>
          <a:xfrm>
            <a:off x="4772857" y="3437131"/>
            <a:ext cx="2789150" cy="461665"/>
          </a:xfrm>
          <a:prstGeom prst="rect">
            <a:avLst/>
          </a:prstGeom>
          <a:noFill/>
          <a:ln>
            <a:noFill/>
          </a:ln>
        </p:spPr>
        <p:txBody>
          <a:bodyPr spcFirstLastPara="1" wrap="square" lIns="91425" tIns="45700" rIns="91425" bIns="45700" anchor="t" anchorCtr="0">
            <a:spAutoFit/>
          </a:bodyPr>
          <a:lstStyle/>
          <a:p>
            <a:pPr marL="57150" marR="0" lvl="0" indent="0" algn="l" rtl="0">
              <a:lnSpc>
                <a:spcPct val="100000"/>
              </a:lnSpc>
              <a:spcBef>
                <a:spcPts val="0"/>
              </a:spcBef>
              <a:spcAft>
                <a:spcPts val="0"/>
              </a:spcAft>
              <a:buClr>
                <a:srgbClr val="E77431"/>
              </a:buClr>
              <a:buSzPts val="1600"/>
              <a:buFont typeface="Arial"/>
              <a:buNone/>
            </a:pPr>
            <a:r>
              <a:rPr lang="en-US" sz="2400" b="1" i="0" u="none" strike="noStrike" cap="none">
                <a:solidFill>
                  <a:srgbClr val="E77431"/>
                </a:solidFill>
                <a:latin typeface="Open Sans ExtraBold"/>
                <a:ea typeface="Open Sans ExtraBold"/>
                <a:cs typeface="Open Sans ExtraBold"/>
                <a:sym typeface="Open Sans ExtraBold"/>
              </a:rPr>
              <a:t>LOAF OF BREAD</a:t>
            </a:r>
            <a:endParaRPr sz="2400" b="0" i="0" u="none" strike="noStrike" cap="none">
              <a:solidFill>
                <a:srgbClr val="000000"/>
              </a:solidFill>
              <a:latin typeface="Arial"/>
              <a:ea typeface="Arial"/>
              <a:cs typeface="Arial"/>
              <a:sym typeface="Arial"/>
            </a:endParaRPr>
          </a:p>
        </p:txBody>
      </p:sp>
      <p:sp>
        <p:nvSpPr>
          <p:cNvPr id="38" name="Google Shape;38;p13"/>
          <p:cNvSpPr txBox="1"/>
          <p:nvPr/>
        </p:nvSpPr>
        <p:spPr>
          <a:xfrm>
            <a:off x="1635887" y="2892631"/>
            <a:ext cx="2430817" cy="461665"/>
          </a:xfrm>
          <a:prstGeom prst="rect">
            <a:avLst/>
          </a:prstGeom>
          <a:noFill/>
          <a:ln>
            <a:noFill/>
          </a:ln>
        </p:spPr>
        <p:txBody>
          <a:bodyPr spcFirstLastPara="1" wrap="square" lIns="91425" tIns="45700" rIns="91425" bIns="45700" anchor="t" anchorCtr="0">
            <a:spAutoFit/>
          </a:bodyPr>
          <a:lstStyle/>
          <a:p>
            <a:pPr marL="57150" marR="0" lvl="0" indent="0" algn="ctr" rtl="0">
              <a:lnSpc>
                <a:spcPct val="100000"/>
              </a:lnSpc>
              <a:spcBef>
                <a:spcPts val="0"/>
              </a:spcBef>
              <a:spcAft>
                <a:spcPts val="0"/>
              </a:spcAft>
              <a:buClr>
                <a:srgbClr val="E77431"/>
              </a:buClr>
              <a:buSzPts val="1600"/>
              <a:buFont typeface="Arial"/>
              <a:buNone/>
            </a:pPr>
            <a:r>
              <a:rPr lang="en-US" sz="2400" b="1" i="0" u="none" strike="noStrike" cap="none">
                <a:solidFill>
                  <a:srgbClr val="E77431"/>
                </a:solidFill>
                <a:latin typeface="Open Sans ExtraBold"/>
                <a:ea typeface="Open Sans ExtraBold"/>
                <a:cs typeface="Open Sans ExtraBold"/>
                <a:sym typeface="Open Sans ExtraBold"/>
              </a:rPr>
              <a:t>BENEFITS</a:t>
            </a:r>
            <a:endParaRPr sz="2400" b="0" i="0" u="none" strike="noStrike" cap="none">
              <a:solidFill>
                <a:srgbClr val="000000"/>
              </a:solidFill>
              <a:latin typeface="Arial"/>
              <a:ea typeface="Arial"/>
              <a:cs typeface="Arial"/>
              <a:sym typeface="Arial"/>
            </a:endParaRPr>
          </a:p>
        </p:txBody>
      </p:sp>
      <p:sp>
        <p:nvSpPr>
          <p:cNvPr id="39" name="Google Shape;39;p13"/>
          <p:cNvSpPr txBox="1"/>
          <p:nvPr/>
        </p:nvSpPr>
        <p:spPr>
          <a:xfrm>
            <a:off x="4772857" y="1576178"/>
            <a:ext cx="2996084" cy="461665"/>
          </a:xfrm>
          <a:prstGeom prst="rect">
            <a:avLst/>
          </a:prstGeom>
          <a:noFill/>
          <a:ln>
            <a:noFill/>
          </a:ln>
        </p:spPr>
        <p:txBody>
          <a:bodyPr spcFirstLastPara="1" wrap="square" lIns="91425" tIns="45700" rIns="91425" bIns="45700" anchor="t" anchorCtr="0">
            <a:spAutoFit/>
          </a:bodyPr>
          <a:lstStyle/>
          <a:p>
            <a:pPr marL="57150" marR="0" lvl="0" indent="0" algn="l" rtl="0">
              <a:lnSpc>
                <a:spcPct val="100000"/>
              </a:lnSpc>
              <a:spcBef>
                <a:spcPts val="0"/>
              </a:spcBef>
              <a:spcAft>
                <a:spcPts val="0"/>
              </a:spcAft>
              <a:buClr>
                <a:srgbClr val="E77431"/>
              </a:buClr>
              <a:buSzPts val="1600"/>
              <a:buFont typeface="Arial"/>
              <a:buNone/>
            </a:pPr>
            <a:r>
              <a:rPr lang="en-US" sz="2400" b="1" i="0" u="none" strike="noStrike" cap="none">
                <a:solidFill>
                  <a:srgbClr val="E77431"/>
                </a:solidFill>
                <a:latin typeface="Open Sans ExtraBold"/>
                <a:ea typeface="Open Sans ExtraBold"/>
                <a:cs typeface="Open Sans ExtraBold"/>
                <a:sym typeface="Open Sans ExtraBold"/>
              </a:rPr>
              <a:t>SLICE OF BREAD</a:t>
            </a:r>
            <a:endParaRPr sz="2400" b="0" i="0" u="none" strike="noStrike" cap="none">
              <a:solidFill>
                <a:srgbClr val="000000"/>
              </a:solidFill>
              <a:latin typeface="Arial"/>
              <a:ea typeface="Arial"/>
              <a:cs typeface="Arial"/>
              <a:sym typeface="Arial"/>
            </a:endParaRPr>
          </a:p>
        </p:txBody>
      </p:sp>
      <p:sp>
        <p:nvSpPr>
          <p:cNvPr id="40" name="Google Shape;40;p13"/>
          <p:cNvSpPr txBox="1"/>
          <p:nvPr/>
        </p:nvSpPr>
        <p:spPr>
          <a:xfrm>
            <a:off x="4822547" y="5284170"/>
            <a:ext cx="2430817" cy="461665"/>
          </a:xfrm>
          <a:prstGeom prst="rect">
            <a:avLst/>
          </a:prstGeom>
          <a:noFill/>
          <a:ln>
            <a:noFill/>
          </a:ln>
        </p:spPr>
        <p:txBody>
          <a:bodyPr spcFirstLastPara="1" wrap="square" lIns="91425" tIns="45700" rIns="91425" bIns="45700" anchor="t" anchorCtr="0">
            <a:spAutoFit/>
          </a:bodyPr>
          <a:lstStyle/>
          <a:p>
            <a:pPr marL="57150" marR="0" lvl="0" indent="0" algn="ctr" rtl="0">
              <a:lnSpc>
                <a:spcPct val="100000"/>
              </a:lnSpc>
              <a:spcBef>
                <a:spcPts val="0"/>
              </a:spcBef>
              <a:spcAft>
                <a:spcPts val="0"/>
              </a:spcAft>
              <a:buClr>
                <a:srgbClr val="E77431"/>
              </a:buClr>
              <a:buSzPts val="1600"/>
              <a:buFont typeface="Arial"/>
              <a:buNone/>
            </a:pPr>
            <a:r>
              <a:rPr lang="en-US" sz="2400" b="1" i="0" u="none" strike="noStrike" cap="none">
                <a:solidFill>
                  <a:srgbClr val="E77431"/>
                </a:solidFill>
                <a:latin typeface="Open Sans ExtraBold"/>
                <a:ea typeface="Open Sans ExtraBold"/>
                <a:cs typeface="Open Sans ExtraBold"/>
                <a:sym typeface="Open Sans ExtraBold"/>
              </a:rPr>
              <a:t>SOLUTION</a:t>
            </a:r>
            <a:endParaRPr sz="2000" b="0" i="0" u="none" strike="noStrike" cap="none">
              <a:solidFill>
                <a:srgbClr val="000000"/>
              </a:solidFill>
              <a:latin typeface="Arial"/>
              <a:ea typeface="Arial"/>
              <a:cs typeface="Arial"/>
              <a:sym typeface="Arial"/>
            </a:endParaRPr>
          </a:p>
        </p:txBody>
      </p:sp>
      <p:sp>
        <p:nvSpPr>
          <p:cNvPr id="41" name="Google Shape;41;p13"/>
          <p:cNvSpPr txBox="1"/>
          <p:nvPr/>
        </p:nvSpPr>
        <p:spPr>
          <a:xfrm>
            <a:off x="8125296" y="2892631"/>
            <a:ext cx="2430817" cy="461665"/>
          </a:xfrm>
          <a:prstGeom prst="rect">
            <a:avLst/>
          </a:prstGeom>
          <a:noFill/>
          <a:ln>
            <a:noFill/>
          </a:ln>
        </p:spPr>
        <p:txBody>
          <a:bodyPr spcFirstLastPara="1" wrap="square" lIns="91425" tIns="45700" rIns="91425" bIns="45700" anchor="t" anchorCtr="0">
            <a:spAutoFit/>
          </a:bodyPr>
          <a:lstStyle/>
          <a:p>
            <a:pPr marL="57150" marR="0" lvl="0" indent="0" algn="ctr" rtl="0">
              <a:lnSpc>
                <a:spcPct val="100000"/>
              </a:lnSpc>
              <a:spcBef>
                <a:spcPts val="0"/>
              </a:spcBef>
              <a:spcAft>
                <a:spcPts val="0"/>
              </a:spcAft>
              <a:buClr>
                <a:srgbClr val="E77431"/>
              </a:buClr>
              <a:buSzPts val="1600"/>
              <a:buFont typeface="Arial"/>
              <a:buNone/>
            </a:pPr>
            <a:r>
              <a:rPr lang="en-US" sz="2400" b="1" i="0" u="none" strike="noStrike" cap="none">
                <a:solidFill>
                  <a:srgbClr val="E77431"/>
                </a:solidFill>
                <a:latin typeface="Open Sans ExtraBold"/>
                <a:ea typeface="Open Sans ExtraBold"/>
                <a:cs typeface="Open Sans ExtraBold"/>
                <a:sym typeface="Open Sans ExtraBold"/>
              </a:rPr>
              <a:t>SO WHAT?</a:t>
            </a:r>
            <a:endParaRPr sz="2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p:cSld name="1_Title and Content 2">
    <p:spTree>
      <p:nvGrpSpPr>
        <p:cNvPr id="1" name="Shape 42"/>
        <p:cNvGrpSpPr/>
        <p:nvPr/>
      </p:nvGrpSpPr>
      <p:grpSpPr>
        <a:xfrm>
          <a:off x="0" y="0"/>
          <a:ext cx="0" cy="0"/>
          <a:chOff x="0" y="0"/>
          <a:chExt cx="0" cy="0"/>
        </a:xfrm>
      </p:grpSpPr>
      <p:pic>
        <p:nvPicPr>
          <p:cNvPr id="43" name="Google Shape;43;p14"/>
          <p:cNvPicPr preferRelativeResize="0"/>
          <p:nvPr/>
        </p:nvPicPr>
        <p:blipFill rotWithShape="1">
          <a:blip r:embed="rId2">
            <a:alphaModFix/>
          </a:blip>
          <a:srcRect/>
          <a:stretch/>
        </p:blipFill>
        <p:spPr>
          <a:xfrm>
            <a:off x="0" y="-1"/>
            <a:ext cx="12192000" cy="6858000"/>
          </a:xfrm>
          <a:prstGeom prst="rect">
            <a:avLst/>
          </a:prstGeom>
          <a:noFill/>
          <a:ln>
            <a:noFill/>
          </a:ln>
        </p:spPr>
      </p:pic>
      <p:sp>
        <p:nvSpPr>
          <p:cNvPr id="44" name="Google Shape;44;p14"/>
          <p:cNvSpPr/>
          <p:nvPr/>
        </p:nvSpPr>
        <p:spPr>
          <a:xfrm>
            <a:off x="0" y="0"/>
            <a:ext cx="12192000" cy="1173191"/>
          </a:xfrm>
          <a:prstGeom prst="rect">
            <a:avLst/>
          </a:prstGeom>
          <a:solidFill>
            <a:srgbClr val="E7743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5" name="Google Shape;45;p14" descr="A couple of men in a circle&#10;&#10;Description automatically generated"/>
          <p:cNvPicPr preferRelativeResize="0"/>
          <p:nvPr/>
        </p:nvPicPr>
        <p:blipFill rotWithShape="1">
          <a:blip r:embed="rId3">
            <a:alphaModFix/>
          </a:blip>
          <a:srcRect/>
          <a:stretch/>
        </p:blipFill>
        <p:spPr>
          <a:xfrm>
            <a:off x="9767146" y="165982"/>
            <a:ext cx="2117184" cy="841228"/>
          </a:xfrm>
          <a:prstGeom prst="rect">
            <a:avLst/>
          </a:prstGeom>
          <a:noFill/>
          <a:ln>
            <a:noFill/>
          </a:ln>
        </p:spPr>
      </p:pic>
      <p:sp>
        <p:nvSpPr>
          <p:cNvPr id="46" name="Google Shape;46;p14"/>
          <p:cNvSpPr txBox="1"/>
          <p:nvPr/>
        </p:nvSpPr>
        <p:spPr>
          <a:xfrm>
            <a:off x="497823" y="165982"/>
            <a:ext cx="7898700" cy="831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lt1"/>
                </a:solidFill>
                <a:latin typeface="Open Sans Medium"/>
                <a:ea typeface="Open Sans Medium"/>
                <a:cs typeface="Open Sans Medium"/>
                <a:sym typeface="Open Sans Medium"/>
              </a:rPr>
              <a:t>NOTES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lt1"/>
                </a:solidFill>
                <a:latin typeface="Open Sans ExtraBold"/>
                <a:ea typeface="Open Sans ExtraBold"/>
                <a:cs typeface="Open Sans ExtraBold"/>
                <a:sym typeface="Open Sans ExtraBold"/>
              </a:rPr>
              <a:t>Message box peer consultation</a:t>
            </a:r>
            <a:endParaRPr sz="2400" b="0" i="0" u="none" strike="noStrike" cap="none">
              <a:solidFill>
                <a:schemeClr val="lt1"/>
              </a:solidFill>
              <a:latin typeface="Open Sans ExtraBold"/>
              <a:ea typeface="Open Sans ExtraBold"/>
              <a:cs typeface="Open Sans ExtraBold"/>
              <a:sym typeface="Open Sans ExtraBold"/>
            </a:endParaRPr>
          </a:p>
        </p:txBody>
      </p:sp>
      <p:sp>
        <p:nvSpPr>
          <p:cNvPr id="47" name="Google Shape;47;p14"/>
          <p:cNvSpPr/>
          <p:nvPr/>
        </p:nvSpPr>
        <p:spPr>
          <a:xfrm>
            <a:off x="569343" y="1609203"/>
            <a:ext cx="5526662" cy="4326375"/>
          </a:xfrm>
          <a:prstGeom prst="rect">
            <a:avLst/>
          </a:prstGeom>
          <a:solidFill>
            <a:srgbClr val="D8D8D8">
              <a:alpha val="87058"/>
            </a:srgbClr>
          </a:solidFill>
          <a:ln w="12700" cap="flat" cmpd="sng">
            <a:solidFill>
              <a:srgbClr val="4B499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8" name="Google Shape;48;p14"/>
          <p:cNvSpPr txBox="1"/>
          <p:nvPr/>
        </p:nvSpPr>
        <p:spPr>
          <a:xfrm>
            <a:off x="737937" y="1840341"/>
            <a:ext cx="9119833" cy="40006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4B499E"/>
                </a:solidFill>
                <a:latin typeface="Open Sans Medium"/>
                <a:ea typeface="Open Sans Medium"/>
                <a:cs typeface="Open Sans Medium"/>
                <a:sym typeface="Open Sans Medium"/>
              </a:rPr>
              <a:t>PEER CONSULTING:</a:t>
            </a:r>
            <a:endParaRPr sz="1800" b="0" i="0" u="none" strike="noStrike" cap="none">
              <a:solidFill>
                <a:srgbClr val="000000"/>
              </a:solidFill>
              <a:latin typeface="Arial"/>
              <a:ea typeface="Arial"/>
              <a:cs typeface="Arial"/>
              <a:sym typeface="Arial"/>
            </a:endParaRPr>
          </a:p>
        </p:txBody>
      </p:sp>
      <p:sp>
        <p:nvSpPr>
          <p:cNvPr id="49" name="Google Shape;49;p14"/>
          <p:cNvSpPr/>
          <p:nvPr/>
        </p:nvSpPr>
        <p:spPr>
          <a:xfrm>
            <a:off x="569343" y="1577118"/>
            <a:ext cx="2157815" cy="102802"/>
          </a:xfrm>
          <a:prstGeom prst="rect">
            <a:avLst/>
          </a:prstGeom>
          <a:solidFill>
            <a:srgbClr val="E7743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0" name="Google Shape;50;p14"/>
          <p:cNvSpPr/>
          <p:nvPr/>
        </p:nvSpPr>
        <p:spPr>
          <a:xfrm>
            <a:off x="6665338" y="1577118"/>
            <a:ext cx="5218992" cy="4326375"/>
          </a:xfrm>
          <a:prstGeom prst="rect">
            <a:avLst/>
          </a:prstGeom>
          <a:solidFill>
            <a:srgbClr val="D8D8D8">
              <a:alpha val="87058"/>
            </a:srgbClr>
          </a:solidFill>
          <a:ln w="12700" cap="flat" cmpd="sng">
            <a:solidFill>
              <a:srgbClr val="4B499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1" name="Google Shape;51;p14"/>
          <p:cNvSpPr txBox="1"/>
          <p:nvPr/>
        </p:nvSpPr>
        <p:spPr>
          <a:xfrm>
            <a:off x="6833932" y="1808256"/>
            <a:ext cx="9119833" cy="40006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4B499E"/>
                </a:solidFill>
                <a:latin typeface="Open Sans Medium"/>
                <a:ea typeface="Open Sans Medium"/>
                <a:cs typeface="Open Sans Medium"/>
                <a:sym typeface="Open Sans Medium"/>
              </a:rPr>
              <a:t>FEEDBACK FROM PEERS:</a:t>
            </a:r>
            <a:endParaRPr sz="1800" b="0" i="0" u="none" strike="noStrike" cap="none">
              <a:solidFill>
                <a:srgbClr val="000000"/>
              </a:solidFill>
              <a:latin typeface="Arial"/>
              <a:ea typeface="Arial"/>
              <a:cs typeface="Arial"/>
              <a:sym typeface="Arial"/>
            </a:endParaRPr>
          </a:p>
        </p:txBody>
      </p:sp>
      <p:sp>
        <p:nvSpPr>
          <p:cNvPr id="52" name="Google Shape;52;p14"/>
          <p:cNvSpPr/>
          <p:nvPr/>
        </p:nvSpPr>
        <p:spPr>
          <a:xfrm>
            <a:off x="6665338" y="1545033"/>
            <a:ext cx="2157815" cy="102802"/>
          </a:xfrm>
          <a:prstGeom prst="rect">
            <a:avLst/>
          </a:prstGeom>
          <a:solidFill>
            <a:srgbClr val="E7743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53"/>
        <p:cNvGrpSpPr/>
        <p:nvPr/>
      </p:nvGrpSpPr>
      <p:grpSpPr>
        <a:xfrm>
          <a:off x="0" y="0"/>
          <a:ext cx="0" cy="0"/>
          <a:chOff x="0" y="0"/>
          <a:chExt cx="0" cy="0"/>
        </a:xfrm>
      </p:grpSpPr>
      <p:pic>
        <p:nvPicPr>
          <p:cNvPr id="54" name="Google Shape;54;p10"/>
          <p:cNvPicPr preferRelativeResize="0"/>
          <p:nvPr/>
        </p:nvPicPr>
        <p:blipFill rotWithShape="1">
          <a:blip r:embed="rId2">
            <a:alphaModFix/>
          </a:blip>
          <a:srcRect/>
          <a:stretch/>
        </p:blipFill>
        <p:spPr>
          <a:xfrm>
            <a:off x="0" y="-1"/>
            <a:ext cx="12192000" cy="6858000"/>
          </a:xfrm>
          <a:prstGeom prst="rect">
            <a:avLst/>
          </a:prstGeom>
          <a:noFill/>
          <a:ln>
            <a:noFill/>
          </a:ln>
        </p:spPr>
      </p:pic>
      <p:sp>
        <p:nvSpPr>
          <p:cNvPr id="55" name="Google Shape;55;p10"/>
          <p:cNvSpPr/>
          <p:nvPr/>
        </p:nvSpPr>
        <p:spPr>
          <a:xfrm>
            <a:off x="0" y="1"/>
            <a:ext cx="12192000" cy="1173191"/>
          </a:xfrm>
          <a:prstGeom prst="rect">
            <a:avLst/>
          </a:prstGeom>
          <a:solidFill>
            <a:srgbClr val="114B7D"/>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56" name="Google Shape;56;p10" descr="A couple of men in a circle&#10;&#10;Description automatically generated"/>
          <p:cNvPicPr preferRelativeResize="0"/>
          <p:nvPr/>
        </p:nvPicPr>
        <p:blipFill rotWithShape="1">
          <a:blip r:embed="rId3">
            <a:alphaModFix/>
          </a:blip>
          <a:srcRect/>
          <a:stretch/>
        </p:blipFill>
        <p:spPr>
          <a:xfrm>
            <a:off x="9767146" y="165982"/>
            <a:ext cx="2117184" cy="841228"/>
          </a:xfrm>
          <a:prstGeom prst="rect">
            <a:avLst/>
          </a:prstGeom>
          <a:noFill/>
          <a:ln>
            <a:noFill/>
          </a:ln>
        </p:spPr>
      </p:pic>
      <p:sp>
        <p:nvSpPr>
          <p:cNvPr id="57" name="Google Shape;57;p10"/>
          <p:cNvSpPr/>
          <p:nvPr/>
        </p:nvSpPr>
        <p:spPr>
          <a:xfrm>
            <a:off x="584957" y="1644934"/>
            <a:ext cx="11128507" cy="4147492"/>
          </a:xfrm>
          <a:prstGeom prst="wedgeRectCallout">
            <a:avLst>
              <a:gd name="adj1" fmla="val -19515"/>
              <a:gd name="adj2" fmla="val 50280"/>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8" name="Google Shape;58;p10"/>
          <p:cNvSpPr/>
          <p:nvPr/>
        </p:nvSpPr>
        <p:spPr>
          <a:xfrm>
            <a:off x="584956" y="1552874"/>
            <a:ext cx="5386075" cy="193630"/>
          </a:xfrm>
          <a:prstGeom prst="rect">
            <a:avLst/>
          </a:prstGeom>
          <a:solidFill>
            <a:srgbClr val="114B7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9" name="Google Shape;59;p10"/>
          <p:cNvSpPr txBox="1"/>
          <p:nvPr/>
        </p:nvSpPr>
        <p:spPr>
          <a:xfrm>
            <a:off x="497823" y="159664"/>
            <a:ext cx="9260696" cy="80017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E77431"/>
                </a:solidFill>
                <a:latin typeface="Open Sans ExtraBold"/>
                <a:ea typeface="Open Sans ExtraBold"/>
                <a:cs typeface="Open Sans ExtraBold"/>
                <a:sym typeface="Open Sans ExtraBold"/>
              </a:rPr>
              <a:t>SCENARIO A</a:t>
            </a:r>
            <a:endParaRPr sz="800" b="0" i="0" u="none" strike="noStrike" cap="none">
              <a:solidFill>
                <a:srgbClr val="000000"/>
              </a:solidFill>
              <a:latin typeface="Open Sans ExtraBold"/>
              <a:ea typeface="Open Sans ExtraBold"/>
              <a:cs typeface="Open Sans ExtraBold"/>
              <a:sym typeface="Open Sans ExtraBold"/>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lt1"/>
                </a:solidFill>
                <a:latin typeface="Open Sans Medium"/>
                <a:ea typeface="Open Sans Medium"/>
                <a:cs typeface="Open Sans Medium"/>
                <a:sym typeface="Open Sans Medium"/>
              </a:rPr>
              <a:t>CHW Self-Determination in Louisiana</a:t>
            </a:r>
            <a:endParaRPr sz="2400" b="0" i="0" u="none" strike="noStrike" cap="none">
              <a:solidFill>
                <a:schemeClr val="lt1"/>
              </a:solidFill>
              <a:latin typeface="Open Sans Medium"/>
              <a:ea typeface="Open Sans Medium"/>
              <a:cs typeface="Open Sans Medium"/>
              <a:sym typeface="Open Sans Medium"/>
            </a:endParaRPr>
          </a:p>
        </p:txBody>
      </p:sp>
      <p:sp>
        <p:nvSpPr>
          <p:cNvPr id="60" name="Google Shape;60;p10"/>
          <p:cNvSpPr txBox="1"/>
          <p:nvPr/>
        </p:nvSpPr>
        <p:spPr>
          <a:xfrm>
            <a:off x="804672" y="1883664"/>
            <a:ext cx="10698480" cy="38010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Open Sans Medium"/>
                <a:ea typeface="Open Sans Medium"/>
                <a:cs typeface="Open Sans Medium"/>
                <a:sym typeface="Open Sans Medium"/>
              </a:rPr>
              <a:t>In Louisiana, Medicaid reimbursement SPA was passed in 2022. The state wanted to require certification, but allies and CHW leaders pushed back on requiring CHW certification.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Open Sans Medium"/>
              <a:ea typeface="Open Sans Medium"/>
              <a:cs typeface="Open Sans Medium"/>
              <a:sym typeface="Open Sans Medium"/>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Open Sans Medium"/>
                <a:ea typeface="Open Sans Medium"/>
                <a:cs typeface="Open Sans Medium"/>
                <a:sym typeface="Open Sans Medium"/>
              </a:rPr>
              <a:t>LACHON, the CHW association made up of CHWs and allies, worked to address this challenge through input from their membership and relationship building with officials from the LA Department of Health and community partners. One of the major issues is certification. </a:t>
            </a:r>
            <a:br>
              <a:rPr lang="en-US" sz="1800" b="0" i="0" u="none" strike="noStrike" cap="none">
                <a:solidFill>
                  <a:srgbClr val="000000"/>
                </a:solidFill>
                <a:latin typeface="Open Sans Medium"/>
                <a:ea typeface="Open Sans Medium"/>
                <a:cs typeface="Open Sans Medium"/>
                <a:sym typeface="Open Sans Medium"/>
              </a:rPr>
            </a:br>
            <a:r>
              <a:rPr lang="en-US" sz="1800" b="0" i="0" u="none" strike="noStrike" cap="none">
                <a:solidFill>
                  <a:srgbClr val="000000"/>
                </a:solidFill>
                <a:latin typeface="Open Sans Medium"/>
                <a:ea typeface="Open Sans Medium"/>
                <a:cs typeface="Open Sans Medium"/>
                <a:sym typeface="Open Sans Medium"/>
              </a:rPr>
              <a:t>LACHON determined that the Secretary of Health would be an important ally to advocate </a:t>
            </a:r>
            <a:br>
              <a:rPr lang="en-US" sz="1800" b="0" i="0" u="none" strike="noStrike" cap="none">
                <a:solidFill>
                  <a:srgbClr val="000000"/>
                </a:solidFill>
                <a:latin typeface="Open Sans Medium"/>
                <a:ea typeface="Open Sans Medium"/>
                <a:cs typeface="Open Sans Medium"/>
                <a:sym typeface="Open Sans Medium"/>
              </a:rPr>
            </a:br>
            <a:r>
              <a:rPr lang="en-US" sz="1800" b="0" i="0" u="none" strike="noStrike" cap="none">
                <a:solidFill>
                  <a:srgbClr val="000000"/>
                </a:solidFill>
                <a:latin typeface="Open Sans Medium"/>
                <a:ea typeface="Open Sans Medium"/>
                <a:cs typeface="Open Sans Medium"/>
                <a:sym typeface="Open Sans Medium"/>
              </a:rPr>
              <a:t>for an</a:t>
            </a:r>
            <a:r>
              <a:rPr lang="en-US" sz="1800" b="1" i="0" u="none" strike="noStrike" cap="none">
                <a:solidFill>
                  <a:srgbClr val="000000"/>
                </a:solidFill>
                <a:latin typeface="Open Sans Medium"/>
                <a:ea typeface="Open Sans Medium"/>
                <a:cs typeface="Open Sans Medium"/>
                <a:sym typeface="Open Sans Medium"/>
              </a:rPr>
              <a:t> advisory group </a:t>
            </a:r>
            <a:r>
              <a:rPr lang="en-US" sz="1800" b="0" i="0" u="none" strike="noStrike" cap="none">
                <a:solidFill>
                  <a:srgbClr val="000000"/>
                </a:solidFill>
                <a:latin typeface="Open Sans Medium"/>
                <a:ea typeface="Open Sans Medium"/>
                <a:cs typeface="Open Sans Medium"/>
                <a:sym typeface="Open Sans Medium"/>
              </a:rPr>
              <a:t>to bring in the CHW voice (CHW representation in group = 51%).</a:t>
            </a:r>
            <a:endParaRPr sz="1400" b="0" i="0" u="none" strike="noStrike" cap="none">
              <a:solidFill>
                <a:srgbClr val="000000"/>
              </a:solidFill>
              <a:latin typeface="Open Sans Medium"/>
              <a:ea typeface="Open Sans Medium"/>
              <a:cs typeface="Open Sans Medium"/>
              <a:sym typeface="Open Sans Medium"/>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Open Sans Medium"/>
              <a:ea typeface="Open Sans Medium"/>
              <a:cs typeface="Open Sans Medium"/>
              <a:sym typeface="Open Sans Medium"/>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Open Sans Medium"/>
                <a:ea typeface="Open Sans Medium"/>
                <a:cs typeface="Open Sans Medium"/>
                <a:sym typeface="Open Sans Medium"/>
              </a:rPr>
              <a:t>Some pieces of information that LACHON can use:</a:t>
            </a:r>
            <a:endParaRPr sz="1400" b="0" i="0" u="none" strike="noStrike" cap="none">
              <a:solidFill>
                <a:srgbClr val="000000"/>
              </a:solidFill>
              <a:latin typeface="Open Sans Medium"/>
              <a:ea typeface="Open Sans Medium"/>
              <a:cs typeface="Open Sans Medium"/>
              <a:sym typeface="Open Sans Medium"/>
            </a:endParaRPr>
          </a:p>
          <a:p>
            <a:pPr marL="285750" marR="0" lvl="0" indent="-285750" algn="l" rtl="0">
              <a:lnSpc>
                <a:spcPct val="100000"/>
              </a:lnSpc>
              <a:spcBef>
                <a:spcPts val="0"/>
              </a:spcBef>
              <a:spcAft>
                <a:spcPts val="0"/>
              </a:spcAft>
              <a:buClr>
                <a:srgbClr val="000000"/>
              </a:buClr>
              <a:buSzPts val="1800"/>
              <a:buFont typeface="Arial"/>
              <a:buChar char="•"/>
            </a:pPr>
            <a:r>
              <a:rPr lang="en-US" sz="1800" b="0" i="0" u="none" strike="noStrike" cap="none">
                <a:solidFill>
                  <a:srgbClr val="000000"/>
                </a:solidFill>
                <a:latin typeface="Open Sans Medium"/>
                <a:ea typeface="Open Sans Medium"/>
                <a:cs typeface="Open Sans Medium"/>
                <a:sym typeface="Open Sans Medium"/>
              </a:rPr>
              <a:t>Data</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800"/>
              <a:buFont typeface="Arial"/>
              <a:buChar char="•"/>
            </a:pPr>
            <a:r>
              <a:rPr lang="en-US" sz="1800" b="0" i="0" u="none" strike="noStrike" cap="none">
                <a:solidFill>
                  <a:srgbClr val="000000"/>
                </a:solidFill>
                <a:latin typeface="Open Sans Medium"/>
                <a:ea typeface="Open Sans Medium"/>
                <a:cs typeface="Open Sans Medium"/>
                <a:sym typeface="Open Sans Medium"/>
              </a:rPr>
              <a:t>Cited study</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800"/>
              <a:buFont typeface="Arial"/>
              <a:buChar char="•"/>
            </a:pPr>
            <a:r>
              <a:rPr lang="en-US" sz="1800" b="0" i="0" u="none" strike="noStrike" cap="none">
                <a:solidFill>
                  <a:srgbClr val="000000"/>
                </a:solidFill>
                <a:latin typeface="Open Sans Medium"/>
                <a:ea typeface="Open Sans Medium"/>
                <a:cs typeface="Open Sans Medium"/>
                <a:sym typeface="Open Sans Medium"/>
              </a:rPr>
              <a:t>CHWs don't want certification</a:t>
            </a:r>
            <a:br>
              <a:rPr lang="en-US" sz="1400" b="0" i="0" u="none" strike="noStrike" cap="none">
                <a:solidFill>
                  <a:srgbClr val="000000"/>
                </a:solidFill>
                <a:latin typeface="Arial"/>
                <a:ea typeface="Arial"/>
                <a:cs typeface="Arial"/>
                <a:sym typeface="Arial"/>
              </a:rPr>
            </a:b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p:cSld name="1_Title Slide">
    <p:spTree>
      <p:nvGrpSpPr>
        <p:cNvPr id="1" name="Shape 61"/>
        <p:cNvGrpSpPr/>
        <p:nvPr/>
      </p:nvGrpSpPr>
      <p:grpSpPr>
        <a:xfrm>
          <a:off x="0" y="0"/>
          <a:ext cx="0" cy="0"/>
          <a:chOff x="0" y="0"/>
          <a:chExt cx="0" cy="0"/>
        </a:xfrm>
      </p:grpSpPr>
      <p:pic>
        <p:nvPicPr>
          <p:cNvPr id="62" name="Google Shape;62;p11"/>
          <p:cNvPicPr preferRelativeResize="0"/>
          <p:nvPr/>
        </p:nvPicPr>
        <p:blipFill rotWithShape="1">
          <a:blip r:embed="rId2">
            <a:alphaModFix/>
          </a:blip>
          <a:srcRect/>
          <a:stretch/>
        </p:blipFill>
        <p:spPr>
          <a:xfrm>
            <a:off x="0" y="-1"/>
            <a:ext cx="12192000" cy="6858000"/>
          </a:xfrm>
          <a:prstGeom prst="rect">
            <a:avLst/>
          </a:prstGeom>
          <a:noFill/>
          <a:ln>
            <a:noFill/>
          </a:ln>
        </p:spPr>
      </p:pic>
      <p:sp>
        <p:nvSpPr>
          <p:cNvPr id="63" name="Google Shape;63;p11"/>
          <p:cNvSpPr/>
          <p:nvPr/>
        </p:nvSpPr>
        <p:spPr>
          <a:xfrm>
            <a:off x="0" y="1"/>
            <a:ext cx="12192000" cy="1173191"/>
          </a:xfrm>
          <a:prstGeom prst="rect">
            <a:avLst/>
          </a:prstGeom>
          <a:solidFill>
            <a:srgbClr val="114B7D"/>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64" name="Google Shape;64;p11" descr="A couple of men in a circle&#10;&#10;Description automatically generated"/>
          <p:cNvPicPr preferRelativeResize="0"/>
          <p:nvPr/>
        </p:nvPicPr>
        <p:blipFill rotWithShape="1">
          <a:blip r:embed="rId3">
            <a:alphaModFix/>
          </a:blip>
          <a:srcRect/>
          <a:stretch/>
        </p:blipFill>
        <p:spPr>
          <a:xfrm>
            <a:off x="9767146" y="165982"/>
            <a:ext cx="2117184" cy="841228"/>
          </a:xfrm>
          <a:prstGeom prst="rect">
            <a:avLst/>
          </a:prstGeom>
          <a:noFill/>
          <a:ln>
            <a:noFill/>
          </a:ln>
        </p:spPr>
      </p:pic>
      <p:sp>
        <p:nvSpPr>
          <p:cNvPr id="65" name="Google Shape;65;p11"/>
          <p:cNvSpPr/>
          <p:nvPr/>
        </p:nvSpPr>
        <p:spPr>
          <a:xfrm>
            <a:off x="584957" y="1644934"/>
            <a:ext cx="11128507" cy="4147492"/>
          </a:xfrm>
          <a:prstGeom prst="wedgeRectCallout">
            <a:avLst>
              <a:gd name="adj1" fmla="val -19515"/>
              <a:gd name="adj2" fmla="val 50280"/>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6" name="Google Shape;66;p11"/>
          <p:cNvSpPr/>
          <p:nvPr/>
        </p:nvSpPr>
        <p:spPr>
          <a:xfrm>
            <a:off x="584956" y="1552874"/>
            <a:ext cx="5386075" cy="193630"/>
          </a:xfrm>
          <a:prstGeom prst="rect">
            <a:avLst/>
          </a:prstGeom>
          <a:solidFill>
            <a:srgbClr val="114B7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7" name="Google Shape;67;p11"/>
          <p:cNvSpPr txBox="1"/>
          <p:nvPr/>
        </p:nvSpPr>
        <p:spPr>
          <a:xfrm>
            <a:off x="497823" y="159664"/>
            <a:ext cx="9260696" cy="80017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E77431"/>
                </a:solidFill>
                <a:latin typeface="Open Sans ExtraBold"/>
                <a:ea typeface="Open Sans ExtraBold"/>
                <a:cs typeface="Open Sans ExtraBold"/>
                <a:sym typeface="Open Sans ExtraBold"/>
              </a:rPr>
              <a:t>SCENARIO B</a:t>
            </a:r>
            <a:endParaRPr sz="800" b="0" i="0" u="none" strike="noStrike" cap="none">
              <a:solidFill>
                <a:srgbClr val="000000"/>
              </a:solidFill>
              <a:latin typeface="Open Sans ExtraBold"/>
              <a:ea typeface="Open Sans ExtraBold"/>
              <a:cs typeface="Open Sans ExtraBold"/>
              <a:sym typeface="Open Sans ExtraBold"/>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lt1"/>
                </a:solidFill>
                <a:latin typeface="Open Sans Medium"/>
                <a:ea typeface="Open Sans Medium"/>
                <a:cs typeface="Open Sans Medium"/>
                <a:sym typeface="Open Sans Medium"/>
              </a:rPr>
              <a:t>_____________ in South Dakota</a:t>
            </a:r>
            <a:endParaRPr sz="2400" b="0" i="0" u="none" strike="noStrike" cap="none">
              <a:solidFill>
                <a:schemeClr val="lt1"/>
              </a:solidFill>
              <a:latin typeface="Open Sans Medium"/>
              <a:ea typeface="Open Sans Medium"/>
              <a:cs typeface="Open Sans Medium"/>
              <a:sym typeface="Open Sans Medium"/>
            </a:endParaRPr>
          </a:p>
        </p:txBody>
      </p:sp>
      <p:sp>
        <p:nvSpPr>
          <p:cNvPr id="68" name="Google Shape;68;p11"/>
          <p:cNvSpPr txBox="1"/>
          <p:nvPr/>
        </p:nvSpPr>
        <p:spPr>
          <a:xfrm>
            <a:off x="804672" y="1883664"/>
            <a:ext cx="10698480"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Open Sans Medium"/>
                <a:ea typeface="Open Sans Medium"/>
                <a:cs typeface="Open Sans Medium"/>
                <a:sym typeface="Open Sans Medium"/>
              </a:rPr>
              <a:t>Scenario description goes here.</a:t>
            </a:r>
            <a:br>
              <a:rPr lang="en-US" sz="1400" b="0" i="0" u="none" strike="noStrike" cap="none">
                <a:solidFill>
                  <a:srgbClr val="000000"/>
                </a:solidFill>
                <a:latin typeface="Arial"/>
                <a:ea typeface="Arial"/>
                <a:cs typeface="Arial"/>
                <a:sym typeface="Arial"/>
              </a:rPr>
            </a:b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9"/>
        <p:cNvGrpSpPr/>
        <p:nvPr/>
      </p:nvGrpSpPr>
      <p:grpSpPr>
        <a:xfrm>
          <a:off x="0" y="0"/>
          <a:ext cx="0" cy="0"/>
          <a:chOff x="0" y="0"/>
          <a:chExt cx="0" cy="0"/>
        </a:xfrm>
      </p:grpSpPr>
      <p:sp>
        <p:nvSpPr>
          <p:cNvPr id="70" name="Google Shape;70;p15"/>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5"/>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2" name="Google Shape;72;p15"/>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3" name="Google Shape;73;p15"/>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4" name="Google Shape;74;p15"/>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8"/>
        <p:cNvGrpSpPr/>
        <p:nvPr/>
      </p:nvGrpSpPr>
      <p:grpSpPr>
        <a:xfrm>
          <a:off x="0" y="0"/>
          <a:ext cx="0" cy="0"/>
          <a:chOff x="0" y="0"/>
          <a:chExt cx="0" cy="0"/>
        </a:xfrm>
      </p:grpSpPr>
      <p:sp>
        <p:nvSpPr>
          <p:cNvPr id="79" name="Google Shape;79;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3"/>
        <p:cNvGrpSpPr/>
        <p:nvPr/>
      </p:nvGrpSpPr>
      <p:grpSpPr>
        <a:xfrm>
          <a:off x="0" y="0"/>
          <a:ext cx="0" cy="0"/>
          <a:chOff x="0" y="0"/>
          <a:chExt cx="0" cy="0"/>
        </a:xfrm>
      </p:grpSpPr>
      <p:sp>
        <p:nvSpPr>
          <p:cNvPr id="84" name="Google Shape;84;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1"/>
          <p:cNvSpPr/>
          <p:nvPr/>
        </p:nvSpPr>
        <p:spPr>
          <a:xfrm>
            <a:off x="996700" y="1936725"/>
            <a:ext cx="10180200" cy="467700"/>
          </a:xfrm>
          <a:prstGeom prst="rect">
            <a:avLst/>
          </a:prstGeom>
          <a:solidFill>
            <a:srgbClr val="E7743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9" name="Google Shape;119;p1"/>
          <p:cNvSpPr txBox="1"/>
          <p:nvPr/>
        </p:nvSpPr>
        <p:spPr>
          <a:xfrm>
            <a:off x="562775" y="1113875"/>
            <a:ext cx="11331600" cy="6457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500"/>
              <a:buFont typeface="Arial"/>
              <a:buNone/>
            </a:pPr>
            <a:r>
              <a:rPr lang="en-US" sz="2500" b="1" i="0" u="none" strike="noStrike" cap="none">
                <a:solidFill>
                  <a:srgbClr val="4B499E"/>
                </a:solidFill>
                <a:latin typeface="Open Sans"/>
                <a:ea typeface="Open Sans"/>
                <a:cs typeface="Open Sans"/>
                <a:sym typeface="Open Sans"/>
              </a:rPr>
              <a:t>Small Group Focus: Message Boxes</a:t>
            </a:r>
            <a:endParaRPr sz="1500" b="0" i="0" u="none" strike="noStrike" cap="none">
              <a:solidFill>
                <a:srgbClr val="4B499E"/>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br>
              <a:rPr lang="en-US" sz="1600" b="1" i="0" u="none" strike="noStrike" cap="none">
                <a:solidFill>
                  <a:srgbClr val="000000"/>
                </a:solidFill>
                <a:latin typeface="Open Sans"/>
                <a:ea typeface="Open Sans"/>
                <a:cs typeface="Open Sans"/>
                <a:sym typeface="Open Sans"/>
              </a:rPr>
            </a:br>
            <a:endParaRPr sz="1600" b="1" i="0" u="none" strike="noStrike" cap="none">
              <a:solidFill>
                <a:srgbClr val="000000"/>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1600"/>
              <a:buFont typeface="Arial"/>
              <a:buNone/>
            </a:pPr>
            <a:r>
              <a:rPr lang="en-US" sz="2000" b="1" i="0" u="none" strike="noStrike" cap="none">
                <a:solidFill>
                  <a:schemeClr val="lt1"/>
                </a:solidFill>
                <a:latin typeface="Open Sans"/>
                <a:ea typeface="Open Sans"/>
                <a:cs typeface="Open Sans"/>
                <a:sym typeface="Open Sans"/>
              </a:rPr>
              <a:t>Please use the slides that follow to take notes during the breakout activities</a:t>
            </a:r>
            <a:endParaRPr sz="1400" b="0"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3300" b="1" i="0" u="none" strike="noStrike" cap="none">
              <a:solidFill>
                <a:srgbClr val="4B499E"/>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4B499E"/>
                </a:solidFill>
                <a:latin typeface="Open Sans ExtraBold"/>
                <a:ea typeface="Open Sans ExtraBold"/>
                <a:cs typeface="Open Sans ExtraBold"/>
                <a:sym typeface="Open Sans ExtraBold"/>
              </a:rPr>
              <a:t>ACTIVITY #1 INSTRUCTIONS – DEVELOPING A MESSAGE BOX: </a:t>
            </a:r>
            <a:r>
              <a:rPr lang="en-US" sz="1800" b="0" i="0" u="none" strike="noStrike" cap="none">
                <a:solidFill>
                  <a:schemeClr val="dk1"/>
                </a:solidFill>
                <a:latin typeface="Open Sans"/>
                <a:ea typeface="Open Sans"/>
                <a:cs typeface="Open Sans"/>
                <a:sym typeface="Open Sans"/>
              </a:rPr>
              <a:t>As a team, develop your own message box based on an issue in your community. </a:t>
            </a:r>
            <a:br>
              <a:rPr lang="en-US" sz="2000" b="0" i="0" u="none" strike="noStrike" cap="none">
                <a:solidFill>
                  <a:srgbClr val="4B499E"/>
                </a:solidFill>
                <a:latin typeface="Open Sans ExtraBold"/>
                <a:ea typeface="Open Sans ExtraBold"/>
                <a:cs typeface="Open Sans ExtraBold"/>
                <a:sym typeface="Open Sans ExtraBold"/>
              </a:rPr>
            </a:br>
            <a:endParaRPr sz="850" b="0" i="0" u="none" strike="noStrike" cap="none">
              <a:solidFill>
                <a:srgbClr val="000000"/>
              </a:solidFill>
              <a:latin typeface="Open Sans ExtraBold"/>
              <a:ea typeface="Open Sans ExtraBold"/>
              <a:cs typeface="Open Sans ExtraBold"/>
              <a:sym typeface="Open Sans ExtraBold"/>
            </a:endParaRPr>
          </a:p>
          <a:p>
            <a:pPr marL="285750" marR="0" lvl="0" indent="-285750" algn="l" rtl="0">
              <a:lnSpc>
                <a:spcPct val="100000"/>
              </a:lnSpc>
              <a:spcBef>
                <a:spcPts val="0"/>
              </a:spcBef>
              <a:spcAft>
                <a:spcPts val="0"/>
              </a:spcAft>
              <a:buClr>
                <a:srgbClr val="000000"/>
              </a:buClr>
              <a:buSzPts val="1800"/>
              <a:buFont typeface="Arial"/>
              <a:buChar char="•"/>
            </a:pPr>
            <a:r>
              <a:rPr lang="en-US" sz="1800" b="1" i="0" u="none" strike="noStrike" cap="none">
                <a:solidFill>
                  <a:srgbClr val="4B499E"/>
                </a:solidFill>
                <a:latin typeface="Open Sans"/>
                <a:ea typeface="Open Sans"/>
                <a:cs typeface="Open Sans"/>
                <a:sym typeface="Open Sans"/>
              </a:rPr>
              <a:t>Step 1:</a:t>
            </a:r>
            <a:r>
              <a:rPr lang="en-US" sz="1600" b="0" i="0" u="none" strike="noStrike" cap="none">
                <a:solidFill>
                  <a:srgbClr val="000000"/>
                </a:solidFill>
                <a:latin typeface="Open Sans"/>
                <a:ea typeface="Open Sans"/>
                <a:cs typeface="Open Sans"/>
                <a:sym typeface="Open Sans"/>
              </a:rPr>
              <a:t> </a:t>
            </a:r>
            <a:r>
              <a:rPr lang="en-US" sz="1600" b="1" i="0" u="none" strike="noStrike" cap="none">
                <a:solidFill>
                  <a:srgbClr val="000000"/>
                </a:solidFill>
                <a:latin typeface="Open Sans"/>
                <a:ea typeface="Open Sans"/>
                <a:cs typeface="Open Sans"/>
                <a:sym typeface="Open Sans"/>
              </a:rPr>
              <a:t>Identify</a:t>
            </a:r>
            <a:r>
              <a:rPr lang="en-US" sz="1600" b="0" i="0" u="none" strike="noStrike" cap="none">
                <a:solidFill>
                  <a:srgbClr val="000000"/>
                </a:solidFill>
                <a:latin typeface="Open Sans"/>
                <a:ea typeface="Open Sans"/>
                <a:cs typeface="Open Sans"/>
                <a:sym typeface="Open Sans"/>
              </a:rPr>
              <a:t> a facilitator, timekeeper, reporter, and notetaker for your group.</a:t>
            </a:r>
            <a:br>
              <a:rPr lang="en-US" sz="1800" b="0" i="0" u="none" strike="noStrike" cap="none">
                <a:solidFill>
                  <a:srgbClr val="000000"/>
                </a:solidFill>
                <a:latin typeface="Open Sans"/>
                <a:ea typeface="Open Sans"/>
                <a:cs typeface="Open Sans"/>
                <a:sym typeface="Open Sans"/>
              </a:rPr>
            </a:br>
            <a:endParaRPr sz="1600" b="0" i="0" u="none" strike="noStrike" cap="none">
              <a:solidFill>
                <a:srgbClr val="000000"/>
              </a:solidFill>
              <a:latin typeface="Open Sans Medium"/>
              <a:ea typeface="Open Sans Medium"/>
              <a:cs typeface="Open Sans Medium"/>
              <a:sym typeface="Open Sans Medium"/>
            </a:endParaRPr>
          </a:p>
          <a:p>
            <a:pPr marL="285750" marR="0" lvl="0" indent="-285750" algn="l" rtl="0">
              <a:lnSpc>
                <a:spcPct val="100000"/>
              </a:lnSpc>
              <a:spcBef>
                <a:spcPts val="0"/>
              </a:spcBef>
              <a:spcAft>
                <a:spcPts val="0"/>
              </a:spcAft>
              <a:buClr>
                <a:srgbClr val="000000"/>
              </a:buClr>
              <a:buSzPts val="2000"/>
              <a:buFont typeface="Arial"/>
              <a:buChar char="•"/>
            </a:pPr>
            <a:r>
              <a:rPr lang="en-US" sz="1800" b="1" i="0" u="none" strike="noStrike" cap="none">
                <a:solidFill>
                  <a:srgbClr val="4B499E"/>
                </a:solidFill>
                <a:latin typeface="Open Sans"/>
                <a:ea typeface="Open Sans"/>
                <a:cs typeface="Open Sans"/>
                <a:sym typeface="Open Sans"/>
              </a:rPr>
              <a:t>Step 2:</a:t>
            </a:r>
            <a:r>
              <a:rPr lang="en-US" sz="1600" b="1" i="0" u="none" strike="noStrike" cap="none">
                <a:solidFill>
                  <a:srgbClr val="4B499E"/>
                </a:solidFill>
                <a:latin typeface="Open Sans"/>
                <a:ea typeface="Open Sans"/>
                <a:cs typeface="Open Sans"/>
                <a:sym typeface="Open Sans"/>
              </a:rPr>
              <a:t> </a:t>
            </a:r>
            <a:r>
              <a:rPr lang="en-US" sz="1600" b="0" i="0" u="none" strike="noStrike" cap="none">
                <a:solidFill>
                  <a:schemeClr val="dk1"/>
                </a:solidFill>
                <a:latin typeface="Open Sans"/>
                <a:ea typeface="Open Sans"/>
                <a:cs typeface="Open Sans"/>
                <a:sym typeface="Open Sans"/>
              </a:rPr>
              <a:t>Starting with your solution and audience, </a:t>
            </a:r>
            <a:r>
              <a:rPr lang="en-US" sz="1600" b="1" i="0" u="none" strike="noStrike" cap="none">
                <a:solidFill>
                  <a:schemeClr val="dk1"/>
                </a:solidFill>
                <a:latin typeface="Open Sans"/>
                <a:ea typeface="Open Sans"/>
                <a:cs typeface="Open Sans"/>
                <a:sym typeface="Open Sans"/>
              </a:rPr>
              <a:t>define</a:t>
            </a:r>
            <a:r>
              <a:rPr lang="en-US" sz="1600" b="0" i="0" u="none" strike="noStrike" cap="none">
                <a:solidFill>
                  <a:schemeClr val="dk1"/>
                </a:solidFill>
                <a:latin typeface="Open Sans"/>
                <a:ea typeface="Open Sans"/>
                <a:cs typeface="Open Sans"/>
                <a:sym typeface="Open Sans"/>
              </a:rPr>
              <a:t> the pieces of your message box in the notes space of slide 2.</a:t>
            </a:r>
            <a:endParaRPr sz="1600" b="0" i="0" u="none" strike="noStrike" cap="none">
              <a:solidFill>
                <a:schemeClr val="dk1"/>
              </a:solidFill>
              <a:latin typeface="Open Sans"/>
              <a:ea typeface="Open Sans"/>
              <a:cs typeface="Open Sans"/>
              <a:sym typeface="Open Sans"/>
            </a:endParaRPr>
          </a:p>
          <a:p>
            <a:pPr marL="914400" marR="0" lvl="1" indent="-323850" algn="l" rtl="0">
              <a:lnSpc>
                <a:spcPct val="100000"/>
              </a:lnSpc>
              <a:spcBef>
                <a:spcPts val="0"/>
              </a:spcBef>
              <a:spcAft>
                <a:spcPts val="0"/>
              </a:spcAft>
              <a:buClr>
                <a:srgbClr val="000000"/>
              </a:buClr>
              <a:buSzPts val="1500"/>
              <a:buFont typeface="Arial"/>
              <a:buChar char="○"/>
            </a:pPr>
            <a:r>
              <a:rPr lang="en-US" sz="1300" b="0" i="0" u="none" strike="noStrike" cap="none">
                <a:solidFill>
                  <a:schemeClr val="dk1"/>
                </a:solidFill>
                <a:latin typeface="Open Sans"/>
                <a:ea typeface="Open Sans"/>
                <a:cs typeface="Open Sans"/>
                <a:sym typeface="Open Sans"/>
              </a:rPr>
              <a:t>Choose one of your CHW Sustainability goals as the solution of your message box (</a:t>
            </a:r>
            <a:r>
              <a:rPr lang="en-US" sz="1300" b="0" i="1" u="none" strike="noStrike" cap="none">
                <a:solidFill>
                  <a:schemeClr val="dk1"/>
                </a:solidFill>
                <a:latin typeface="Open Sans"/>
                <a:ea typeface="Open Sans"/>
                <a:cs typeface="Open Sans"/>
                <a:sym typeface="Open Sans"/>
              </a:rPr>
              <a:t>we recommend using the same goal as your power map).</a:t>
            </a:r>
            <a:endParaRPr sz="1500" b="0" i="1" u="none" strike="noStrike" cap="none">
              <a:solidFill>
                <a:schemeClr val="dk1"/>
              </a:solidFill>
              <a:latin typeface="Open Sans"/>
              <a:ea typeface="Open Sans"/>
              <a:cs typeface="Open Sans"/>
              <a:sym typeface="Open Sans"/>
            </a:endParaRPr>
          </a:p>
          <a:p>
            <a:pPr marL="285750" marR="0" lvl="0" indent="-285750" algn="l" rtl="0">
              <a:lnSpc>
                <a:spcPct val="100000"/>
              </a:lnSpc>
              <a:spcBef>
                <a:spcPts val="0"/>
              </a:spcBef>
              <a:spcAft>
                <a:spcPts val="0"/>
              </a:spcAft>
              <a:buClr>
                <a:srgbClr val="000000"/>
              </a:buClr>
              <a:buSzPts val="2000"/>
              <a:buFont typeface="Arial"/>
              <a:buChar char="•"/>
            </a:pPr>
            <a:r>
              <a:rPr lang="en-US" sz="1800" b="1" i="0" u="none" strike="noStrike" cap="none">
                <a:solidFill>
                  <a:srgbClr val="4B499E"/>
                </a:solidFill>
                <a:latin typeface="Open Sans"/>
                <a:ea typeface="Open Sans"/>
                <a:cs typeface="Open Sans"/>
                <a:sym typeface="Open Sans"/>
              </a:rPr>
              <a:t>Step 3:</a:t>
            </a:r>
            <a:r>
              <a:rPr lang="en-US" sz="1600" b="0" i="0" u="none" strike="noStrike" cap="none">
                <a:solidFill>
                  <a:srgbClr val="000000"/>
                </a:solidFill>
                <a:latin typeface="Open Sans"/>
                <a:ea typeface="Open Sans"/>
                <a:cs typeface="Open Sans"/>
                <a:sym typeface="Open Sans"/>
              </a:rPr>
              <a:t> </a:t>
            </a:r>
            <a:r>
              <a:rPr lang="en-US" sz="1600" b="1" i="0" u="none" strike="noStrike" cap="none">
                <a:solidFill>
                  <a:srgbClr val="000000"/>
                </a:solidFill>
                <a:latin typeface="Open Sans"/>
                <a:ea typeface="Open Sans"/>
                <a:cs typeface="Open Sans"/>
                <a:sym typeface="Open Sans"/>
              </a:rPr>
              <a:t>Complete</a:t>
            </a:r>
            <a:r>
              <a:rPr lang="en-US" sz="1600" b="0" i="0" u="none" strike="noStrike" cap="none">
                <a:solidFill>
                  <a:srgbClr val="000000"/>
                </a:solidFill>
                <a:latin typeface="Open Sans"/>
                <a:ea typeface="Open Sans"/>
                <a:cs typeface="Open Sans"/>
                <a:sym typeface="Open Sans"/>
              </a:rPr>
              <a:t> the message box using the prompts on slide 3.</a:t>
            </a:r>
            <a:r>
              <a:rPr lang="en-US" sz="1600" b="0" i="0" u="none" strike="noStrike" cap="none">
                <a:solidFill>
                  <a:srgbClr val="000000"/>
                </a:solidFill>
                <a:highlight>
                  <a:srgbClr val="FFFF00"/>
                </a:highlight>
                <a:latin typeface="Open Sans"/>
                <a:ea typeface="Open Sans"/>
                <a:cs typeface="Open Sans"/>
                <a:sym typeface="Open Sans"/>
              </a:rPr>
              <a:t> </a:t>
            </a:r>
            <a:endParaRPr sz="1600" b="0" i="0" u="none" strike="noStrike" cap="none">
              <a:solidFill>
                <a:srgbClr val="000000"/>
              </a:solidFill>
              <a:highlight>
                <a:srgbClr val="FFFF00"/>
              </a:highlight>
              <a:latin typeface="Open Sans"/>
              <a:ea typeface="Open Sans"/>
              <a:cs typeface="Open Sans"/>
              <a:sym typeface="Open Sans"/>
            </a:endParaRPr>
          </a:p>
          <a:p>
            <a:pPr marL="914400" marR="0" lvl="0" indent="0" algn="l" rtl="0">
              <a:lnSpc>
                <a:spcPct val="100000"/>
              </a:lnSpc>
              <a:spcBef>
                <a:spcPts val="0"/>
              </a:spcBef>
              <a:spcAft>
                <a:spcPts val="0"/>
              </a:spcAft>
              <a:buClr>
                <a:srgbClr val="000000"/>
              </a:buClr>
              <a:buSzPts val="1300"/>
              <a:buFont typeface="Arial"/>
              <a:buNone/>
            </a:pPr>
            <a:endParaRPr sz="1300" b="0" i="1" u="none" strike="noStrike" cap="none">
              <a:solidFill>
                <a:srgbClr val="000000"/>
              </a:solidFill>
              <a:latin typeface="Open Sans"/>
              <a:ea typeface="Open Sans"/>
              <a:cs typeface="Open Sans"/>
              <a:sym typeface="Open Sans"/>
            </a:endParaRPr>
          </a:p>
          <a:p>
            <a:pPr marL="457200" marR="0" lvl="0" indent="0" algn="l" rtl="0">
              <a:lnSpc>
                <a:spcPct val="100000"/>
              </a:lnSpc>
              <a:spcBef>
                <a:spcPts val="0"/>
              </a:spcBef>
              <a:spcAft>
                <a:spcPts val="0"/>
              </a:spcAft>
              <a:buClr>
                <a:schemeClr val="dk1"/>
              </a:buClr>
              <a:buSzPts val="1100"/>
              <a:buFont typeface="Arial"/>
              <a:buNone/>
            </a:pPr>
            <a:endParaRPr sz="900" b="0" i="0" u="none" strike="noStrike" cap="none">
              <a:solidFill>
                <a:schemeClr val="dk1"/>
              </a:solidFill>
              <a:latin typeface="Open Sans SemiBold"/>
              <a:ea typeface="Open Sans SemiBold"/>
              <a:cs typeface="Open Sans SemiBold"/>
              <a:sym typeface="Open Sans SemiBold"/>
            </a:endParaRPr>
          </a:p>
          <a:p>
            <a:pPr marL="0" marR="0" lvl="0" indent="0" algn="l" rtl="0">
              <a:lnSpc>
                <a:spcPct val="150000"/>
              </a:lnSpc>
              <a:spcBef>
                <a:spcPts val="0"/>
              </a:spcBef>
              <a:spcAft>
                <a:spcPts val="0"/>
              </a:spcAft>
              <a:buClr>
                <a:schemeClr val="dk1"/>
              </a:buClr>
              <a:buSzPts val="1800"/>
              <a:buFont typeface="Arial"/>
              <a:buNone/>
            </a:pPr>
            <a:r>
              <a:rPr lang="en-US" sz="1800" b="1" i="0" u="none" strike="noStrike" cap="none">
                <a:solidFill>
                  <a:srgbClr val="104A7C"/>
                </a:solidFill>
                <a:latin typeface="Open Sans SemiBold"/>
                <a:ea typeface="Open Sans SemiBold"/>
                <a:cs typeface="Open Sans SemiBold"/>
                <a:sym typeface="Open Sans SemiBold"/>
              </a:rPr>
              <a:t>* PLEASE BE PREPARED TO BRIEFLY SHARE ABOUT YOUR MESSAGE BOX WITH THE LARGE GROUP.</a:t>
            </a:r>
            <a:endParaRPr sz="1600" b="0" i="1" u="none" strike="noStrike" cap="none">
              <a:solidFill>
                <a:srgbClr val="000000"/>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800"/>
              <a:buFont typeface="Arial"/>
              <a:buNone/>
            </a:pPr>
            <a:endParaRPr sz="1800" b="0" i="1" u="none" strike="noStrike" cap="none">
              <a:solidFill>
                <a:srgbClr val="000000"/>
              </a:solidFill>
              <a:latin typeface="Open Sans"/>
              <a:ea typeface="Open Sans"/>
              <a:cs typeface="Open Sans"/>
              <a:sym typeface="Open Sans"/>
            </a:endParaRPr>
          </a:p>
          <a:p>
            <a:pPr marL="45720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Open Sans SemiBold"/>
              <a:ea typeface="Open Sans SemiBold"/>
              <a:cs typeface="Open Sans SemiBold"/>
              <a:sym typeface="Open Sans SemiBold"/>
            </a:endParaRPr>
          </a:p>
          <a:p>
            <a:pPr marL="285750" marR="0" lvl="0" indent="-171450" algn="l" rtl="0">
              <a:lnSpc>
                <a:spcPct val="150000"/>
              </a:lnSpc>
              <a:spcBef>
                <a:spcPts val="0"/>
              </a:spcBef>
              <a:spcAft>
                <a:spcPts val="0"/>
              </a:spcAft>
              <a:buClr>
                <a:schemeClr val="dk1"/>
              </a:buClr>
              <a:buSzPts val="1800"/>
              <a:buFont typeface="Arial"/>
              <a:buNone/>
            </a:pPr>
            <a:endParaRPr sz="1800" b="0" i="0" u="none" strike="noStrike" cap="none">
              <a:solidFill>
                <a:srgbClr val="000000"/>
              </a:solidFill>
              <a:latin typeface="Open Sans SemiBold"/>
              <a:ea typeface="Open Sans SemiBold"/>
              <a:cs typeface="Open Sans SemiBold"/>
              <a:sym typeface="Open Sans SemiBold"/>
            </a:endParaRPr>
          </a:p>
          <a:p>
            <a:pPr marL="0" marR="0" lvl="0" indent="0" algn="l" rtl="0">
              <a:lnSpc>
                <a:spcPct val="100000"/>
              </a:lnSpc>
              <a:spcBef>
                <a:spcPts val="0"/>
              </a:spcBef>
              <a:spcAft>
                <a:spcPts val="0"/>
              </a:spcAft>
              <a:buClr>
                <a:srgbClr val="000000"/>
              </a:buClr>
              <a:buSzPts val="1800"/>
              <a:buFont typeface="Arial"/>
              <a:buNone/>
            </a:pPr>
            <a:br>
              <a:rPr lang="en-US" sz="1800" b="0" i="0" u="none" strike="noStrike" cap="none">
                <a:solidFill>
                  <a:schemeClr val="dk1"/>
                </a:solidFill>
                <a:latin typeface="Calibri"/>
                <a:ea typeface="Calibri"/>
                <a:cs typeface="Calibri"/>
                <a:sym typeface="Calibri"/>
              </a:rPr>
            </a:br>
            <a:endParaRPr sz="1800" b="0" i="0" u="none" strike="noStrike" cap="none">
              <a:solidFill>
                <a:schemeClr val="dk1"/>
              </a:solidFill>
              <a:latin typeface="Calibri"/>
              <a:ea typeface="Calibri"/>
              <a:cs typeface="Calibri"/>
              <a:sym typeface="Calibri"/>
            </a:endParaRPr>
          </a:p>
        </p:txBody>
      </p:sp>
      <p:sp>
        <p:nvSpPr>
          <p:cNvPr id="120" name="Google Shape;120;p1"/>
          <p:cNvSpPr/>
          <p:nvPr/>
        </p:nvSpPr>
        <p:spPr>
          <a:xfrm>
            <a:off x="319150" y="0"/>
            <a:ext cx="2880300" cy="467700"/>
          </a:xfrm>
          <a:prstGeom prst="rect">
            <a:avLst/>
          </a:prstGeom>
          <a:solidFill>
            <a:srgbClr val="4B499E"/>
          </a:solidFill>
          <a:ln w="9525" cap="flat" cmpd="sng">
            <a:solidFill>
              <a:srgbClr val="4B499E"/>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 name="Google Shape;121;p1"/>
          <p:cNvSpPr txBox="1"/>
          <p:nvPr/>
        </p:nvSpPr>
        <p:spPr>
          <a:xfrm>
            <a:off x="365274" y="0"/>
            <a:ext cx="2880300" cy="467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a:solidFill>
                  <a:srgbClr val="FFFFFF"/>
                </a:solidFill>
                <a:latin typeface="Open Sans ExtraBold"/>
                <a:ea typeface="Open Sans ExtraBold"/>
                <a:cs typeface="Open Sans ExtraBold"/>
                <a:sym typeface="Open Sans ExtraBold"/>
              </a:rPr>
              <a:t>RHODE ISLAND</a:t>
            </a:r>
            <a:endParaRPr sz="2000" b="0" i="0" u="none" strike="noStrike" cap="none">
              <a:solidFill>
                <a:srgbClr val="FFFFFF"/>
              </a:solidFill>
              <a:latin typeface="Open Sans ExtraBold"/>
              <a:ea typeface="Open Sans ExtraBold"/>
              <a:cs typeface="Open Sans ExtraBold"/>
              <a:sym typeface="Open Sans ExtraBo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g2650d6d04ee_0_0"/>
          <p:cNvSpPr txBox="1"/>
          <p:nvPr/>
        </p:nvSpPr>
        <p:spPr>
          <a:xfrm>
            <a:off x="-118350" y="2998100"/>
            <a:ext cx="1729800" cy="501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100">
                <a:solidFill>
                  <a:srgbClr val="E77431"/>
                </a:solidFill>
                <a:latin typeface="Open Sans ExtraBold"/>
                <a:ea typeface="Open Sans ExtraBold"/>
                <a:cs typeface="Open Sans ExtraBold"/>
                <a:sym typeface="Open Sans ExtraBold"/>
              </a:rPr>
              <a:t>AUDIENCE</a:t>
            </a:r>
            <a:endParaRPr sz="2100">
              <a:solidFill>
                <a:srgbClr val="E77431"/>
              </a:solidFill>
              <a:latin typeface="Open Sans ExtraBold"/>
              <a:ea typeface="Open Sans ExtraBold"/>
              <a:cs typeface="Open Sans ExtraBold"/>
              <a:sym typeface="Open Sans ExtraBold"/>
            </a:endParaRPr>
          </a:p>
        </p:txBody>
      </p:sp>
      <p:sp>
        <p:nvSpPr>
          <p:cNvPr id="128" name="Google Shape;128;g2650d6d04ee_0_0"/>
          <p:cNvSpPr txBox="1"/>
          <p:nvPr/>
        </p:nvSpPr>
        <p:spPr>
          <a:xfrm>
            <a:off x="-118350" y="3499100"/>
            <a:ext cx="1368600" cy="2245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800">
                <a:solidFill>
                  <a:schemeClr val="dk1"/>
                </a:solidFill>
                <a:latin typeface="Calibri"/>
                <a:ea typeface="Calibri"/>
                <a:cs typeface="Calibri"/>
                <a:sym typeface="Calibri"/>
              </a:rPr>
              <a:t>(Who are you trying </a:t>
            </a:r>
            <a:endParaRPr sz="1800">
              <a:solidFill>
                <a:schemeClr val="dk1"/>
              </a:solidFill>
              <a:latin typeface="Calibri"/>
              <a:ea typeface="Calibri"/>
              <a:cs typeface="Calibri"/>
              <a:sym typeface="Calibri"/>
            </a:endParaRPr>
          </a:p>
          <a:p>
            <a:pPr marL="0" lvl="0" indent="0" algn="ctr" rtl="0">
              <a:spcBef>
                <a:spcPts val="0"/>
              </a:spcBef>
              <a:spcAft>
                <a:spcPts val="0"/>
              </a:spcAft>
              <a:buNone/>
            </a:pPr>
            <a:r>
              <a:rPr lang="en-US" sz="1800">
                <a:solidFill>
                  <a:schemeClr val="dk1"/>
                </a:solidFill>
                <a:latin typeface="Calibri"/>
                <a:ea typeface="Calibri"/>
                <a:cs typeface="Calibri"/>
                <a:sym typeface="Calibri"/>
              </a:rPr>
              <a:t>to inform / influence?)</a:t>
            </a:r>
            <a:endParaRPr sz="1800">
              <a:solidFill>
                <a:schemeClr val="dk1"/>
              </a:solidFill>
              <a:latin typeface="Calibri"/>
              <a:ea typeface="Calibri"/>
              <a:cs typeface="Calibri"/>
              <a:sym typeface="Calibri"/>
            </a:endParaRPr>
          </a:p>
        </p:txBody>
      </p:sp>
      <p:sp>
        <p:nvSpPr>
          <p:cNvPr id="129" name="Google Shape;129;g2650d6d04ee_0_0"/>
          <p:cNvSpPr txBox="1"/>
          <p:nvPr/>
        </p:nvSpPr>
        <p:spPr>
          <a:xfrm>
            <a:off x="5676375" y="1781725"/>
            <a:ext cx="2034900" cy="501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700">
                <a:solidFill>
                  <a:srgbClr val="E77431"/>
                </a:solidFill>
                <a:latin typeface="Calibri"/>
                <a:ea typeface="Calibri"/>
                <a:cs typeface="Calibri"/>
                <a:sym typeface="Calibri"/>
              </a:rPr>
              <a:t>(Issue)</a:t>
            </a:r>
            <a:endParaRPr sz="1700">
              <a:solidFill>
                <a:srgbClr val="E77431"/>
              </a:solidFill>
              <a:latin typeface="Calibri"/>
              <a:ea typeface="Calibri"/>
              <a:cs typeface="Calibri"/>
              <a:sym typeface="Calibri"/>
            </a:endParaRPr>
          </a:p>
        </p:txBody>
      </p:sp>
      <p:sp>
        <p:nvSpPr>
          <p:cNvPr id="130" name="Google Shape;130;g2650d6d04ee_0_0"/>
          <p:cNvSpPr txBox="1"/>
          <p:nvPr/>
        </p:nvSpPr>
        <p:spPr>
          <a:xfrm>
            <a:off x="4596000" y="3743575"/>
            <a:ext cx="3000000" cy="446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600">
                <a:solidFill>
                  <a:srgbClr val="E77431"/>
                </a:solidFill>
                <a:latin typeface="Calibri"/>
                <a:ea typeface="Calibri"/>
                <a:cs typeface="Calibri"/>
                <a:sym typeface="Calibri"/>
              </a:rPr>
              <a:t>(Overall Problem</a:t>
            </a:r>
            <a:r>
              <a:rPr lang="en-US" sz="1700">
                <a:solidFill>
                  <a:srgbClr val="E77431"/>
                </a:solidFill>
                <a:latin typeface="Calibri"/>
                <a:ea typeface="Calibri"/>
                <a:cs typeface="Calibri"/>
                <a:sym typeface="Calibri"/>
              </a:rPr>
              <a:t>)</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g2650d6d04ee_0_8"/>
          <p:cNvSpPr txBox="1"/>
          <p:nvPr/>
        </p:nvSpPr>
        <p:spPr>
          <a:xfrm>
            <a:off x="4319324" y="2259466"/>
            <a:ext cx="3553200" cy="261570"/>
          </a:xfrm>
          <a:prstGeom prst="rect">
            <a:avLst/>
          </a:prstGeom>
          <a:solidFill>
            <a:srgbClr val="F2F2F2"/>
          </a:solidFill>
          <a:ln>
            <a:noFill/>
          </a:ln>
        </p:spPr>
        <p:txBody>
          <a:bodyPr spcFirstLastPara="1" wrap="square" lIns="91425" tIns="45700" rIns="91425" bIns="45700" anchor="t" anchorCtr="0">
            <a:spAutoFit/>
          </a:bodyPr>
          <a:lstStyle/>
          <a:p>
            <a:pPr marL="0" lvl="0" indent="0" algn="l" rtl="0">
              <a:spcBef>
                <a:spcPts val="0"/>
              </a:spcBef>
              <a:spcAft>
                <a:spcPts val="0"/>
              </a:spcAft>
              <a:buNone/>
            </a:pPr>
            <a:endParaRPr sz="1100" b="1" dirty="0">
              <a:solidFill>
                <a:schemeClr val="dk1"/>
              </a:solidFill>
              <a:latin typeface="Open Sans"/>
              <a:ea typeface="Open Sans"/>
              <a:cs typeface="Open Sans"/>
              <a:sym typeface="Open Sans"/>
            </a:endParaRPr>
          </a:p>
        </p:txBody>
      </p:sp>
      <p:sp>
        <p:nvSpPr>
          <p:cNvPr id="137" name="Google Shape;137;g2650d6d04ee_0_8"/>
          <p:cNvSpPr txBox="1"/>
          <p:nvPr/>
        </p:nvSpPr>
        <p:spPr>
          <a:xfrm>
            <a:off x="4834688" y="4167637"/>
            <a:ext cx="2522700" cy="261570"/>
          </a:xfrm>
          <a:prstGeom prst="rect">
            <a:avLst/>
          </a:prstGeom>
          <a:solidFill>
            <a:srgbClr val="F2F2F2"/>
          </a:solid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en-US" sz="1100" b="1" dirty="0">
                <a:solidFill>
                  <a:schemeClr val="dk1"/>
                </a:solidFill>
                <a:latin typeface="Open Sans"/>
                <a:ea typeface="Open Sans"/>
                <a:cs typeface="Open Sans"/>
                <a:sym typeface="Open Sans"/>
              </a:rPr>
              <a:t>Equity</a:t>
            </a:r>
            <a:endParaRPr dirty="0"/>
          </a:p>
        </p:txBody>
      </p:sp>
      <p:sp>
        <p:nvSpPr>
          <p:cNvPr id="138" name="Google Shape;138;g2650d6d04ee_0_8"/>
          <p:cNvSpPr txBox="1"/>
          <p:nvPr/>
        </p:nvSpPr>
        <p:spPr>
          <a:xfrm>
            <a:off x="4502193" y="5830079"/>
            <a:ext cx="3553200" cy="307736"/>
          </a:xfrm>
          <a:prstGeom prst="rect">
            <a:avLst/>
          </a:prstGeom>
          <a:solidFill>
            <a:srgbClr val="F2F2F2"/>
          </a:solidFill>
          <a:ln>
            <a:noFill/>
          </a:ln>
        </p:spPr>
        <p:txBody>
          <a:bodyPr spcFirstLastPara="1" wrap="square" lIns="91425" tIns="45700" rIns="91425" bIns="45700" anchor="t" anchorCtr="0">
            <a:spAutoFit/>
          </a:bodyPr>
          <a:lstStyle/>
          <a:p>
            <a:pPr marL="0" lvl="0" indent="0" algn="l" rtl="0">
              <a:spcBef>
                <a:spcPts val="0"/>
              </a:spcBef>
              <a:spcAft>
                <a:spcPts val="0"/>
              </a:spcAft>
              <a:buNone/>
            </a:pPr>
            <a:endParaRPr dirty="0"/>
          </a:p>
        </p:txBody>
      </p:sp>
      <p:sp>
        <p:nvSpPr>
          <p:cNvPr id="139" name="Google Shape;139;g2650d6d04ee_0_8"/>
          <p:cNvSpPr txBox="1"/>
          <p:nvPr/>
        </p:nvSpPr>
        <p:spPr>
          <a:xfrm>
            <a:off x="1670382" y="3429000"/>
            <a:ext cx="2824443" cy="307736"/>
          </a:xfrm>
          <a:prstGeom prst="rect">
            <a:avLst/>
          </a:prstGeom>
          <a:solidFill>
            <a:srgbClr val="F2F2F2"/>
          </a:solidFill>
          <a:ln>
            <a:noFill/>
          </a:ln>
        </p:spPr>
        <p:txBody>
          <a:bodyPr spcFirstLastPara="1" wrap="square" lIns="91425" tIns="45700" rIns="91425" bIns="45700" anchor="t" anchorCtr="0">
            <a:spAutoFit/>
          </a:bodyPr>
          <a:lstStyle/>
          <a:p>
            <a:pPr marL="0" lvl="0" indent="0" algn="l" rtl="0">
              <a:spcBef>
                <a:spcPts val="0"/>
              </a:spcBef>
              <a:spcAft>
                <a:spcPts val="0"/>
              </a:spcAft>
              <a:buNone/>
            </a:pPr>
            <a:endParaRPr dirty="0"/>
          </a:p>
        </p:txBody>
      </p:sp>
      <p:sp>
        <p:nvSpPr>
          <p:cNvPr id="140" name="Google Shape;140;g2650d6d04ee_0_8"/>
          <p:cNvSpPr txBox="1"/>
          <p:nvPr/>
        </p:nvSpPr>
        <p:spPr>
          <a:xfrm>
            <a:off x="7963100" y="3575124"/>
            <a:ext cx="2442008" cy="261570"/>
          </a:xfrm>
          <a:prstGeom prst="rect">
            <a:avLst/>
          </a:prstGeom>
          <a:solidFill>
            <a:srgbClr val="F2F2F2"/>
          </a:solid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endParaRPr sz="1100" dirty="0">
              <a:solidFill>
                <a:schemeClr val="dk1"/>
              </a:solidFill>
              <a:latin typeface="Open Sans"/>
              <a:ea typeface="Open Sans"/>
              <a:cs typeface="Open Sans"/>
              <a:sym typeface="Open Sans"/>
            </a:endParaRPr>
          </a:p>
        </p:txBody>
      </p:sp>
      <p:sp>
        <p:nvSpPr>
          <p:cNvPr id="141" name="Google Shape;141;g2650d6d04ee_0_8"/>
          <p:cNvSpPr txBox="1"/>
          <p:nvPr/>
        </p:nvSpPr>
        <p:spPr>
          <a:xfrm>
            <a:off x="-41700" y="4383179"/>
            <a:ext cx="1475100" cy="430847"/>
          </a:xfrm>
          <a:prstGeom prst="rect">
            <a:avLst/>
          </a:prstGeom>
          <a:solidFill>
            <a:srgbClr val="F2F2F2"/>
          </a:solid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endParaRPr sz="1100" b="1" dirty="0">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endParaRPr sz="1100" b="1" dirty="0">
              <a:solidFill>
                <a:schemeClr val="dk1"/>
              </a:solidFill>
              <a:latin typeface="Open Sans"/>
              <a:ea typeface="Open Sans"/>
              <a:cs typeface="Open Sans"/>
              <a:sym typeface="Open Sans"/>
            </a:endParaRPr>
          </a:p>
        </p:txBody>
      </p:sp>
      <p:sp>
        <p:nvSpPr>
          <p:cNvPr id="142" name="Google Shape;142;g2650d6d04ee_0_8"/>
          <p:cNvSpPr txBox="1"/>
          <p:nvPr/>
        </p:nvSpPr>
        <p:spPr>
          <a:xfrm>
            <a:off x="-118350" y="2998100"/>
            <a:ext cx="1729800" cy="501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100">
                <a:solidFill>
                  <a:srgbClr val="E77431"/>
                </a:solidFill>
                <a:latin typeface="Open Sans ExtraBold"/>
                <a:ea typeface="Open Sans ExtraBold"/>
                <a:cs typeface="Open Sans ExtraBold"/>
                <a:sym typeface="Open Sans ExtraBold"/>
              </a:rPr>
              <a:t>AUDIENCE</a:t>
            </a:r>
            <a:endParaRPr sz="2100">
              <a:solidFill>
                <a:srgbClr val="E77431"/>
              </a:solidFill>
              <a:latin typeface="Open Sans ExtraBold"/>
              <a:ea typeface="Open Sans ExtraBold"/>
              <a:cs typeface="Open Sans ExtraBold"/>
              <a:sym typeface="Open Sans ExtraBold"/>
            </a:endParaRPr>
          </a:p>
        </p:txBody>
      </p:sp>
      <p:sp>
        <p:nvSpPr>
          <p:cNvPr id="143" name="Google Shape;143;g2650d6d04ee_0_8"/>
          <p:cNvSpPr txBox="1"/>
          <p:nvPr/>
        </p:nvSpPr>
        <p:spPr>
          <a:xfrm>
            <a:off x="4596000" y="3721213"/>
            <a:ext cx="3000000" cy="446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600">
                <a:solidFill>
                  <a:srgbClr val="E77431"/>
                </a:solidFill>
                <a:latin typeface="Calibri"/>
                <a:ea typeface="Calibri"/>
                <a:cs typeface="Calibri"/>
                <a:sym typeface="Calibri"/>
              </a:rPr>
              <a:t>(Overall Problem</a:t>
            </a:r>
            <a:r>
              <a:rPr lang="en-US" sz="1700">
                <a:solidFill>
                  <a:srgbClr val="E77431"/>
                </a:solidFill>
                <a:latin typeface="Calibri"/>
                <a:ea typeface="Calibri"/>
                <a:cs typeface="Calibri"/>
                <a:sym typeface="Calibri"/>
              </a:rPr>
              <a:t>)</a:t>
            </a:r>
            <a:endParaRPr/>
          </a:p>
        </p:txBody>
      </p:sp>
      <p:sp>
        <p:nvSpPr>
          <p:cNvPr id="144" name="Google Shape;144;g2650d6d04ee_0_8"/>
          <p:cNvSpPr txBox="1"/>
          <p:nvPr/>
        </p:nvSpPr>
        <p:spPr>
          <a:xfrm>
            <a:off x="5453150" y="1860100"/>
            <a:ext cx="1285800" cy="324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700">
                <a:solidFill>
                  <a:srgbClr val="E77431"/>
                </a:solidFill>
                <a:latin typeface="Calibri"/>
                <a:ea typeface="Calibri"/>
                <a:cs typeface="Calibri"/>
                <a:sym typeface="Calibri"/>
              </a:rPr>
              <a:t>(Issue)</a:t>
            </a:r>
            <a:endParaRPr sz="1700">
              <a:solidFill>
                <a:srgbClr val="E77431"/>
              </a:solidFill>
              <a:latin typeface="Calibri"/>
              <a:ea typeface="Calibri"/>
              <a:cs typeface="Calibri"/>
              <a:sym typeface="Calibri"/>
            </a:endParaRPr>
          </a:p>
        </p:txBody>
      </p:sp>
      <p:sp>
        <p:nvSpPr>
          <p:cNvPr id="145" name="Google Shape;145;g2650d6d04ee_0_8"/>
          <p:cNvSpPr txBox="1"/>
          <p:nvPr/>
        </p:nvSpPr>
        <p:spPr>
          <a:xfrm>
            <a:off x="7697175" y="3213450"/>
            <a:ext cx="3000000" cy="431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600">
                <a:solidFill>
                  <a:srgbClr val="E77431"/>
                </a:solidFill>
                <a:latin typeface="Calibri"/>
                <a:ea typeface="Calibri"/>
                <a:cs typeface="Calibri"/>
                <a:sym typeface="Calibri"/>
              </a:rPr>
              <a:t>(Why should the audience care?)</a:t>
            </a:r>
            <a:endParaRPr sz="1600">
              <a:latin typeface="Calibri"/>
              <a:ea typeface="Calibri"/>
              <a:cs typeface="Calibri"/>
              <a:sym typeface="Calibri"/>
            </a:endParaRPr>
          </a:p>
        </p:txBody>
      </p:sp>
      <p:sp>
        <p:nvSpPr>
          <p:cNvPr id="146" name="Google Shape;146;g2650d6d04ee_0_8"/>
          <p:cNvSpPr txBox="1"/>
          <p:nvPr/>
        </p:nvSpPr>
        <p:spPr>
          <a:xfrm>
            <a:off x="9000" y="3397975"/>
            <a:ext cx="1475100" cy="985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300">
                <a:solidFill>
                  <a:srgbClr val="E77431"/>
                </a:solidFill>
                <a:latin typeface="Calibri"/>
                <a:ea typeface="Calibri"/>
                <a:cs typeface="Calibri"/>
                <a:sym typeface="Calibri"/>
              </a:rPr>
              <a:t>(Who are you trying </a:t>
            </a:r>
            <a:endParaRPr sz="1300">
              <a:solidFill>
                <a:srgbClr val="E77431"/>
              </a:solidFill>
              <a:latin typeface="Calibri"/>
              <a:ea typeface="Calibri"/>
              <a:cs typeface="Calibri"/>
              <a:sym typeface="Calibri"/>
            </a:endParaRPr>
          </a:p>
          <a:p>
            <a:pPr marL="0" lvl="0" indent="0" algn="ctr" rtl="0">
              <a:spcBef>
                <a:spcPts val="0"/>
              </a:spcBef>
              <a:spcAft>
                <a:spcPts val="0"/>
              </a:spcAft>
              <a:buNone/>
            </a:pPr>
            <a:r>
              <a:rPr lang="en-US" sz="1300">
                <a:solidFill>
                  <a:srgbClr val="E77431"/>
                </a:solidFill>
                <a:latin typeface="Calibri"/>
                <a:ea typeface="Calibri"/>
                <a:cs typeface="Calibri"/>
                <a:sym typeface="Calibri"/>
              </a:rPr>
              <a:t>to inform/influence?)</a:t>
            </a:r>
            <a:endParaRPr sz="17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g263beb97807_2_1"/>
          <p:cNvSpPr txBox="1"/>
          <p:nvPr/>
        </p:nvSpPr>
        <p:spPr>
          <a:xfrm>
            <a:off x="319200" y="1074087"/>
            <a:ext cx="11553600" cy="58644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500"/>
              <a:buFont typeface="Arial"/>
              <a:buNone/>
            </a:pPr>
            <a:r>
              <a:rPr lang="en-US" sz="2500" b="1" i="0" u="none" strike="noStrike" cap="none">
                <a:solidFill>
                  <a:srgbClr val="4B499E"/>
                </a:solidFill>
                <a:latin typeface="Open Sans"/>
                <a:ea typeface="Open Sans"/>
                <a:cs typeface="Open Sans"/>
                <a:sym typeface="Open Sans"/>
              </a:rPr>
              <a:t>Peer-to-peer Consult : Message Boxes</a:t>
            </a:r>
            <a:endParaRPr sz="1500" b="0" i="0" u="none" strike="noStrike" cap="none">
              <a:solidFill>
                <a:srgbClr val="4B499E"/>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endParaRPr sz="2000" b="1" i="0" u="none" strike="noStrike" cap="none">
              <a:solidFill>
                <a:srgbClr val="4B499E"/>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E77431"/>
                </a:solidFill>
                <a:latin typeface="Open Sans ExtraBold"/>
                <a:ea typeface="Open Sans ExtraBold"/>
                <a:cs typeface="Open Sans ExtraBold"/>
                <a:sym typeface="Open Sans ExtraBold"/>
              </a:rPr>
              <a:t>ACTIVITY #2 INSTRUCTIONS – SHARING YOUR MESSAGE BOX:</a:t>
            </a:r>
            <a:br>
              <a:rPr lang="en-US" sz="2000" b="0" i="0" u="none" strike="noStrike" cap="none">
                <a:solidFill>
                  <a:srgbClr val="E77431"/>
                </a:solidFill>
                <a:latin typeface="Open Sans ExtraBold"/>
                <a:ea typeface="Open Sans ExtraBold"/>
                <a:cs typeface="Open Sans ExtraBold"/>
                <a:sym typeface="Open Sans ExtraBold"/>
              </a:rPr>
            </a:br>
            <a:endParaRPr sz="1050" b="0" i="0" u="none" strike="noStrike" cap="none">
              <a:solidFill>
                <a:srgbClr val="E77431"/>
              </a:solidFill>
              <a:latin typeface="Open Sans ExtraBold"/>
              <a:ea typeface="Open Sans ExtraBold"/>
              <a:cs typeface="Open Sans ExtraBold"/>
              <a:sym typeface="Open Sans ExtraBold"/>
            </a:endParaRPr>
          </a:p>
          <a:p>
            <a:pPr marL="285750" marR="0" lvl="0" indent="-285750" algn="l" rtl="0">
              <a:lnSpc>
                <a:spcPct val="100000"/>
              </a:lnSpc>
              <a:spcBef>
                <a:spcPts val="0"/>
              </a:spcBef>
              <a:spcAft>
                <a:spcPts val="0"/>
              </a:spcAft>
              <a:buClr>
                <a:srgbClr val="000000"/>
              </a:buClr>
              <a:buSzPts val="1800"/>
              <a:buFont typeface="Arial"/>
              <a:buChar char="•"/>
            </a:pPr>
            <a:r>
              <a:rPr lang="en-US" sz="1800" b="1" i="0" u="none" strike="noStrike" cap="none">
                <a:solidFill>
                  <a:srgbClr val="4B499E"/>
                </a:solidFill>
                <a:latin typeface="Open Sans"/>
                <a:ea typeface="Open Sans"/>
                <a:cs typeface="Open Sans"/>
                <a:sym typeface="Open Sans"/>
              </a:rPr>
              <a:t>Step 1:</a:t>
            </a:r>
            <a:r>
              <a:rPr lang="en-US" sz="1800" b="0" i="1" u="none" strike="noStrike" cap="none">
                <a:solidFill>
                  <a:srgbClr val="000000"/>
                </a:solidFill>
                <a:latin typeface="Open Sans"/>
                <a:ea typeface="Open Sans"/>
                <a:cs typeface="Open Sans"/>
                <a:sym typeface="Open Sans"/>
              </a:rPr>
              <a:t> </a:t>
            </a:r>
            <a:r>
              <a:rPr lang="en-US" sz="1800" b="0" i="0" u="none" strike="noStrike" cap="none">
                <a:solidFill>
                  <a:srgbClr val="000000"/>
                </a:solidFill>
                <a:latin typeface="Open Sans"/>
                <a:ea typeface="Open Sans"/>
                <a:cs typeface="Open Sans"/>
                <a:sym typeface="Open Sans"/>
              </a:rPr>
              <a:t>Identify group roles (facilitator, notetaker, etc.) or use the same roles assigned in Activity #1. </a:t>
            </a:r>
            <a:endParaRPr sz="1800" b="0" i="0" u="none" strike="noStrike" cap="none">
              <a:solidFill>
                <a:srgbClr val="000000"/>
              </a:solidFill>
              <a:latin typeface="Open Sans"/>
              <a:ea typeface="Open Sans"/>
              <a:cs typeface="Open Sans"/>
              <a:sym typeface="Open Sans"/>
            </a:endParaRPr>
          </a:p>
          <a:p>
            <a:pPr marL="45720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Open Sans"/>
              <a:ea typeface="Open Sans"/>
              <a:cs typeface="Open Sans"/>
              <a:sym typeface="Open Sans"/>
            </a:endParaRPr>
          </a:p>
          <a:p>
            <a:pPr marL="285750" marR="0" lvl="0" indent="-285750" algn="l" rtl="0">
              <a:lnSpc>
                <a:spcPct val="100000"/>
              </a:lnSpc>
              <a:spcBef>
                <a:spcPts val="0"/>
              </a:spcBef>
              <a:spcAft>
                <a:spcPts val="0"/>
              </a:spcAft>
              <a:buClr>
                <a:srgbClr val="000000"/>
              </a:buClr>
              <a:buSzPts val="1800"/>
              <a:buFont typeface="Arial"/>
              <a:buChar char="•"/>
            </a:pPr>
            <a:r>
              <a:rPr lang="en-US" sz="1800" b="1" i="0" u="none" strike="noStrike" cap="none">
                <a:solidFill>
                  <a:srgbClr val="4B499E"/>
                </a:solidFill>
                <a:latin typeface="Open Sans"/>
                <a:ea typeface="Open Sans"/>
                <a:cs typeface="Open Sans"/>
                <a:sym typeface="Open Sans"/>
              </a:rPr>
              <a:t>Step 2: </a:t>
            </a:r>
            <a:r>
              <a:rPr lang="en-US" sz="1800" b="0" i="0" u="none" strike="noStrike" cap="none">
                <a:solidFill>
                  <a:srgbClr val="000000"/>
                </a:solidFill>
                <a:latin typeface="Open Sans"/>
                <a:ea typeface="Open Sans"/>
                <a:cs typeface="Open Sans"/>
                <a:sym typeface="Open Sans"/>
              </a:rPr>
              <a:t>Take 3-5 minutes for brief group introductions</a:t>
            </a:r>
            <a:r>
              <a:rPr lang="en-US" sz="1800" b="0" i="1" u="none" strike="noStrike" cap="none">
                <a:solidFill>
                  <a:srgbClr val="000000"/>
                </a:solidFill>
                <a:latin typeface="Open Sans"/>
                <a:ea typeface="Open Sans"/>
                <a:cs typeface="Open Sans"/>
                <a:sym typeface="Open Sans"/>
              </a:rPr>
              <a:t> (consider sharing contact information for follow up conversations &amp; future 1:1s).               </a:t>
            </a:r>
            <a:endParaRPr sz="1800" b="0" i="1" u="none" strike="noStrike" cap="none">
              <a:solidFill>
                <a:srgbClr val="000000"/>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Open Sans"/>
              <a:ea typeface="Open Sans"/>
              <a:cs typeface="Open Sans"/>
              <a:sym typeface="Open Sans"/>
            </a:endParaRPr>
          </a:p>
          <a:p>
            <a:pPr marL="285750" marR="0" lvl="0" indent="-285750" algn="l" rtl="0">
              <a:lnSpc>
                <a:spcPct val="100000"/>
              </a:lnSpc>
              <a:spcBef>
                <a:spcPts val="0"/>
              </a:spcBef>
              <a:spcAft>
                <a:spcPts val="0"/>
              </a:spcAft>
              <a:buClr>
                <a:srgbClr val="000000"/>
              </a:buClr>
              <a:buSzPts val="1800"/>
              <a:buFont typeface="Arial"/>
              <a:buChar char="•"/>
            </a:pPr>
            <a:r>
              <a:rPr lang="en-US" sz="1800" b="1" i="0" u="none" strike="noStrike" cap="none">
                <a:solidFill>
                  <a:srgbClr val="4B499E"/>
                </a:solidFill>
                <a:latin typeface="Open Sans"/>
                <a:ea typeface="Open Sans"/>
                <a:cs typeface="Open Sans"/>
                <a:sym typeface="Open Sans"/>
              </a:rPr>
              <a:t>Step 3:</a:t>
            </a:r>
            <a:r>
              <a:rPr lang="en-US" sz="1800" b="0" i="1" u="none" strike="noStrike" cap="none">
                <a:solidFill>
                  <a:srgbClr val="000000"/>
                </a:solidFill>
                <a:latin typeface="Open Sans"/>
                <a:ea typeface="Open Sans"/>
                <a:cs typeface="Open Sans"/>
                <a:sym typeface="Open Sans"/>
              </a:rPr>
              <a:t> </a:t>
            </a:r>
            <a:r>
              <a:rPr lang="en-US" sz="1800" b="0" i="0" u="none" strike="noStrike" cap="none">
                <a:solidFill>
                  <a:srgbClr val="000000"/>
                </a:solidFill>
                <a:latin typeface="Open Sans"/>
                <a:ea typeface="Open Sans"/>
                <a:cs typeface="Open Sans"/>
                <a:sym typeface="Open Sans"/>
              </a:rPr>
              <a:t>Determine which team will present their message box first. </a:t>
            </a:r>
            <a:endParaRPr sz="1800" b="0" i="0" u="none" strike="noStrike" cap="none">
              <a:solidFill>
                <a:srgbClr val="000000"/>
              </a:solidFill>
              <a:latin typeface="Open Sans"/>
              <a:ea typeface="Open Sans"/>
              <a:cs typeface="Open Sans"/>
              <a:sym typeface="Open Sans"/>
            </a:endParaRPr>
          </a:p>
          <a:p>
            <a:pPr marL="914400" marR="0" lvl="1" indent="-317500" algn="l" rtl="0">
              <a:lnSpc>
                <a:spcPct val="100000"/>
              </a:lnSpc>
              <a:spcBef>
                <a:spcPts val="0"/>
              </a:spcBef>
              <a:spcAft>
                <a:spcPts val="0"/>
              </a:spcAft>
              <a:buClr>
                <a:srgbClr val="000000"/>
              </a:buClr>
              <a:buSzPts val="1400"/>
              <a:buFont typeface="Open Sans"/>
              <a:buChar char="○"/>
            </a:pPr>
            <a:r>
              <a:rPr lang="en-US" sz="1400" b="0" i="0" u="none" strike="noStrike" cap="none">
                <a:solidFill>
                  <a:srgbClr val="000000"/>
                </a:solidFill>
                <a:latin typeface="Open Sans"/>
                <a:ea typeface="Open Sans"/>
                <a:cs typeface="Open Sans"/>
                <a:sym typeface="Open Sans"/>
              </a:rPr>
              <a:t>Your team may decide to act out the message box or to review it piece by piece, etc. (Do what makes sense for your team)</a:t>
            </a:r>
            <a:endParaRPr sz="1400" b="0" i="0" u="none" strike="noStrike" cap="none">
              <a:solidFill>
                <a:srgbClr val="000000"/>
              </a:solidFill>
              <a:latin typeface="Open Sans"/>
              <a:ea typeface="Open Sans"/>
              <a:cs typeface="Open Sans"/>
              <a:sym typeface="Open Sans"/>
            </a:endParaRPr>
          </a:p>
          <a:p>
            <a:pPr marL="91440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Open Sans"/>
              <a:ea typeface="Open Sans"/>
              <a:cs typeface="Open Sans"/>
              <a:sym typeface="Open Sans"/>
            </a:endParaRPr>
          </a:p>
          <a:p>
            <a:pPr marL="285750" marR="0" lvl="0" indent="-285750" algn="l" rtl="0">
              <a:lnSpc>
                <a:spcPct val="100000"/>
              </a:lnSpc>
              <a:spcBef>
                <a:spcPts val="0"/>
              </a:spcBef>
              <a:spcAft>
                <a:spcPts val="0"/>
              </a:spcAft>
              <a:buClr>
                <a:srgbClr val="000000"/>
              </a:buClr>
              <a:buSzPts val="1800"/>
              <a:buFont typeface="Arial"/>
              <a:buChar char="•"/>
            </a:pPr>
            <a:r>
              <a:rPr lang="en-US" sz="1800" b="1" i="0" u="none" strike="noStrike" cap="none">
                <a:solidFill>
                  <a:srgbClr val="4B499E"/>
                </a:solidFill>
                <a:latin typeface="Open Sans"/>
                <a:ea typeface="Open Sans"/>
                <a:cs typeface="Open Sans"/>
                <a:sym typeface="Open Sans"/>
              </a:rPr>
              <a:t>Step 4: </a:t>
            </a:r>
            <a:r>
              <a:rPr lang="en-US" sz="1800" b="0" i="0" u="none" strike="noStrike" cap="none">
                <a:solidFill>
                  <a:schemeClr val="dk1"/>
                </a:solidFill>
                <a:latin typeface="Open Sans"/>
                <a:ea typeface="Open Sans"/>
                <a:cs typeface="Open Sans"/>
                <a:sym typeface="Open Sans"/>
              </a:rPr>
              <a:t>Actively listen to the other teams message box presentation, then</a:t>
            </a:r>
            <a:r>
              <a:rPr lang="en-US" sz="1800" b="1" i="0" u="none" strike="noStrike" cap="none">
                <a:solidFill>
                  <a:srgbClr val="4B499E"/>
                </a:solidFill>
                <a:latin typeface="Open Sans"/>
                <a:ea typeface="Open Sans"/>
                <a:cs typeface="Open Sans"/>
                <a:sym typeface="Open Sans"/>
              </a:rPr>
              <a:t> </a:t>
            </a:r>
            <a:r>
              <a:rPr lang="en-US" sz="1800" b="0" i="0" u="none" strike="noStrike" cap="none">
                <a:solidFill>
                  <a:srgbClr val="000000"/>
                </a:solidFill>
                <a:latin typeface="Open Sans"/>
                <a:ea typeface="Open Sans"/>
                <a:cs typeface="Open Sans"/>
                <a:sym typeface="Open Sans"/>
              </a:rPr>
              <a:t>use the peer consult prompts below to offer constructive feedback. Switch roles.</a:t>
            </a:r>
            <a:endParaRPr sz="1800" b="0" i="0" u="none" strike="noStrike" cap="none">
              <a:solidFill>
                <a:srgbClr val="000000"/>
              </a:solidFill>
              <a:latin typeface="Open Sans"/>
              <a:ea typeface="Open Sans"/>
              <a:cs typeface="Open Sans"/>
              <a:sym typeface="Open Sans"/>
            </a:endParaRPr>
          </a:p>
          <a:p>
            <a:pPr marL="914400" marR="0" lvl="1" indent="-317500" algn="l" rtl="0">
              <a:lnSpc>
                <a:spcPct val="100000"/>
              </a:lnSpc>
              <a:spcBef>
                <a:spcPts val="0"/>
              </a:spcBef>
              <a:spcAft>
                <a:spcPts val="0"/>
              </a:spcAft>
              <a:buClr>
                <a:srgbClr val="000000"/>
              </a:buClr>
              <a:buSzPts val="1400"/>
              <a:buFont typeface="Open Sans"/>
              <a:buChar char="○"/>
            </a:pPr>
            <a:r>
              <a:rPr lang="en-US" sz="1400" b="0" i="0" u="none" strike="noStrike" cap="none">
                <a:solidFill>
                  <a:srgbClr val="000000"/>
                </a:solidFill>
                <a:latin typeface="Open Sans"/>
                <a:ea typeface="Open Sans"/>
                <a:cs typeface="Open Sans"/>
                <a:sym typeface="Open Sans"/>
              </a:rPr>
              <a:t>Timekeepers: ensure there is enough time for both groups to present and talk about feedback. </a:t>
            </a:r>
            <a:endParaRPr sz="1400" b="0" i="0" u="none" strike="noStrike" cap="none">
              <a:solidFill>
                <a:srgbClr val="000000"/>
              </a:solidFill>
              <a:latin typeface="Open Sans"/>
              <a:ea typeface="Open Sans"/>
              <a:cs typeface="Open Sans"/>
              <a:sym typeface="Open Sans"/>
            </a:endParaRPr>
          </a:p>
          <a:p>
            <a:pPr marL="91440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Open Sans"/>
              <a:ea typeface="Open Sans"/>
              <a:cs typeface="Open Sans"/>
              <a:sym typeface="Open Sans"/>
            </a:endParaRPr>
          </a:p>
          <a:p>
            <a:pPr marL="45720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Open Sans SemiBold"/>
              <a:ea typeface="Open Sans SemiBold"/>
              <a:cs typeface="Open Sans SemiBold"/>
              <a:sym typeface="Open Sans SemiBold"/>
            </a:endParaRPr>
          </a:p>
          <a:p>
            <a:pPr marL="0" marR="0" lvl="0" indent="0" algn="l" rtl="0">
              <a:lnSpc>
                <a:spcPct val="150000"/>
              </a:lnSpc>
              <a:spcBef>
                <a:spcPts val="0"/>
              </a:spcBef>
              <a:spcAft>
                <a:spcPts val="0"/>
              </a:spcAft>
              <a:buClr>
                <a:srgbClr val="000000"/>
              </a:buClr>
              <a:buSzPts val="1800"/>
              <a:buFont typeface="Arial"/>
              <a:buNone/>
            </a:pPr>
            <a:r>
              <a:rPr lang="en-US" sz="1700" b="1" i="0" u="none" strike="noStrike" cap="none">
                <a:solidFill>
                  <a:srgbClr val="104A7C"/>
                </a:solidFill>
                <a:latin typeface="Open Sans SemiBold"/>
                <a:ea typeface="Open Sans SemiBold"/>
                <a:cs typeface="Open Sans SemiBold"/>
                <a:sym typeface="Open Sans SemiBold"/>
              </a:rPr>
              <a:t>* PLEASE BE PREPARED TO SHARE HIGHLIGHTS AND ACTIONABLE NEXT STEPS WITH THE LARGE GROUP. </a:t>
            </a:r>
            <a:endParaRPr sz="1700" b="0" i="0" u="none" strike="noStrike" cap="none">
              <a:solidFill>
                <a:srgbClr val="104A7C"/>
              </a:solidFill>
              <a:latin typeface="Open Sans SemiBold"/>
              <a:ea typeface="Open Sans SemiBold"/>
              <a:cs typeface="Open Sans SemiBold"/>
              <a:sym typeface="Open Sans SemiBold"/>
            </a:endParaRPr>
          </a:p>
          <a:p>
            <a:pPr marL="285750" marR="0" lvl="0" indent="-171450" algn="l" rtl="0">
              <a:lnSpc>
                <a:spcPct val="150000"/>
              </a:lnSpc>
              <a:spcBef>
                <a:spcPts val="0"/>
              </a:spcBef>
              <a:spcAft>
                <a:spcPts val="0"/>
              </a:spcAft>
              <a:buClr>
                <a:schemeClr val="dk1"/>
              </a:buClr>
              <a:buSzPts val="1800"/>
              <a:buFont typeface="Arial"/>
              <a:buNone/>
            </a:pPr>
            <a:endParaRPr sz="1800" b="0" i="0" u="none" strike="noStrike" cap="none">
              <a:solidFill>
                <a:srgbClr val="000000"/>
              </a:solidFill>
              <a:latin typeface="Open Sans SemiBold"/>
              <a:ea typeface="Open Sans SemiBold"/>
              <a:cs typeface="Open Sans SemiBold"/>
              <a:sym typeface="Open Sans SemiBold"/>
            </a:endParaRPr>
          </a:p>
          <a:p>
            <a:pPr marL="0" marR="0" lvl="0" indent="0" algn="l" rtl="0">
              <a:lnSpc>
                <a:spcPct val="100000"/>
              </a:lnSpc>
              <a:spcBef>
                <a:spcPts val="0"/>
              </a:spcBef>
              <a:spcAft>
                <a:spcPts val="0"/>
              </a:spcAft>
              <a:buClr>
                <a:srgbClr val="000000"/>
              </a:buClr>
              <a:buSzPts val="1800"/>
              <a:buFont typeface="Arial"/>
              <a:buNone/>
            </a:pPr>
            <a:br>
              <a:rPr lang="en-US" sz="1800" b="0" i="0" u="none" strike="noStrike" cap="none">
                <a:solidFill>
                  <a:schemeClr val="dk1"/>
                </a:solidFill>
                <a:latin typeface="Calibri"/>
                <a:ea typeface="Calibri"/>
                <a:cs typeface="Calibri"/>
                <a:sym typeface="Calibri"/>
              </a:rPr>
            </a:br>
            <a:endParaRPr sz="1800" b="0" i="0" u="none" strike="noStrike" cap="none">
              <a:solidFill>
                <a:schemeClr val="dk1"/>
              </a:solidFill>
              <a:latin typeface="Calibri"/>
              <a:ea typeface="Calibri"/>
              <a:cs typeface="Calibri"/>
              <a:sym typeface="Calibri"/>
            </a:endParaRPr>
          </a:p>
        </p:txBody>
      </p:sp>
      <p:sp>
        <p:nvSpPr>
          <p:cNvPr id="153" name="Google Shape;153;g263beb97807_2_1"/>
          <p:cNvSpPr/>
          <p:nvPr/>
        </p:nvSpPr>
        <p:spPr>
          <a:xfrm>
            <a:off x="319150" y="0"/>
            <a:ext cx="2195400" cy="467700"/>
          </a:xfrm>
          <a:prstGeom prst="rect">
            <a:avLst/>
          </a:prstGeom>
          <a:solidFill>
            <a:srgbClr val="4B499E"/>
          </a:solidFill>
          <a:ln w="9525" cap="flat" cmpd="sng">
            <a:solidFill>
              <a:srgbClr val="4B499E"/>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 name="Google Shape;154;g263beb97807_2_1"/>
          <p:cNvSpPr txBox="1"/>
          <p:nvPr/>
        </p:nvSpPr>
        <p:spPr>
          <a:xfrm>
            <a:off x="365275" y="0"/>
            <a:ext cx="2195400" cy="467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rgbClr val="FFFFFF"/>
                </a:solidFill>
                <a:latin typeface="Open Sans ExtraBold"/>
                <a:ea typeface="Open Sans ExtraBold"/>
                <a:cs typeface="Open Sans ExtraBold"/>
                <a:sym typeface="Open Sans ExtraBold"/>
              </a:rPr>
              <a:t>PEER CONSULT</a:t>
            </a:r>
            <a:endParaRPr sz="2000" b="0" i="0" u="none" strike="noStrike" cap="none">
              <a:solidFill>
                <a:srgbClr val="FFFFFF"/>
              </a:solidFill>
              <a:latin typeface="Open Sans ExtraBold"/>
              <a:ea typeface="Open Sans ExtraBold"/>
              <a:cs typeface="Open Sans ExtraBold"/>
              <a:sym typeface="Open Sans ExtraBo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7"/>
          <p:cNvSpPr txBox="1"/>
          <p:nvPr/>
        </p:nvSpPr>
        <p:spPr>
          <a:xfrm>
            <a:off x="633525" y="2404925"/>
            <a:ext cx="5412600" cy="338700"/>
          </a:xfrm>
          <a:prstGeom prst="rect">
            <a:avLst/>
          </a:prstGeom>
          <a:noFill/>
          <a:ln w="9525" cap="flat" cmpd="sng">
            <a:solidFill>
              <a:srgbClr val="4B499E"/>
            </a:solidFill>
            <a:prstDash val="solid"/>
            <a:round/>
            <a:headEnd type="none" w="sm" len="sm"/>
            <a:tailEnd type="none" w="sm" len="sm"/>
          </a:ln>
        </p:spPr>
        <p:txBody>
          <a:bodyPr spcFirstLastPara="1" wrap="square" lIns="91425" tIns="45700" rIns="91425" bIns="45700" anchor="t" anchorCtr="0">
            <a:spAutoFit/>
          </a:bodyPr>
          <a:lstStyle/>
          <a:p>
            <a:pPr marL="457200" marR="0" lvl="0" indent="-330200" algn="l" rtl="0">
              <a:lnSpc>
                <a:spcPct val="150000"/>
              </a:lnSpc>
              <a:spcBef>
                <a:spcPts val="0"/>
              </a:spcBef>
              <a:spcAft>
                <a:spcPts val="0"/>
              </a:spcAft>
              <a:buClr>
                <a:schemeClr val="dk1"/>
              </a:buClr>
              <a:buSzPts val="1600"/>
              <a:buFont typeface="Open Sans Medium"/>
              <a:buChar char="-"/>
            </a:pPr>
            <a:endParaRPr sz="1600" b="0" i="0" u="none" strike="noStrike" cap="none">
              <a:solidFill>
                <a:schemeClr val="dk1"/>
              </a:solidFill>
              <a:latin typeface="Open Sans Medium"/>
              <a:ea typeface="Open Sans Medium"/>
              <a:cs typeface="Open Sans Medium"/>
              <a:sym typeface="Open Sans Medium"/>
            </a:endParaRPr>
          </a:p>
        </p:txBody>
      </p:sp>
      <p:sp>
        <p:nvSpPr>
          <p:cNvPr id="160" name="Google Shape;160;p7"/>
          <p:cNvSpPr txBox="1"/>
          <p:nvPr/>
        </p:nvSpPr>
        <p:spPr>
          <a:xfrm>
            <a:off x="6957600" y="2280479"/>
            <a:ext cx="4672800" cy="3449400"/>
          </a:xfrm>
          <a:prstGeom prst="rect">
            <a:avLst/>
          </a:prstGeom>
          <a:noFill/>
          <a:ln w="9525" cap="flat" cmpd="sng">
            <a:solidFill>
              <a:srgbClr val="4B499E"/>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Clr>
                <a:srgbClr val="000000"/>
              </a:buClr>
              <a:buSzPts val="1400"/>
              <a:buFont typeface="Arial"/>
              <a:buNone/>
            </a:pPr>
            <a:r>
              <a:rPr lang="en-US" sz="1400" b="0" i="1" u="none" strike="noStrike" cap="none">
                <a:solidFill>
                  <a:srgbClr val="114B7D"/>
                </a:solidFill>
                <a:latin typeface="Open Sans Medium"/>
                <a:ea typeface="Open Sans Medium"/>
                <a:cs typeface="Open Sans Medium"/>
                <a:sym typeface="Open Sans Medium"/>
              </a:rPr>
              <a:t>(enter feedback on your team's message box here</a:t>
            </a:r>
            <a:r>
              <a:rPr lang="en-US" sz="1400" b="0" i="1" u="none" strike="noStrike" cap="none">
                <a:solidFill>
                  <a:srgbClr val="444746"/>
                </a:solidFill>
                <a:latin typeface="Open Sans Medium"/>
                <a:ea typeface="Open Sans Medium"/>
                <a:cs typeface="Open Sans Medium"/>
                <a:sym typeface="Open Sans Medium"/>
              </a:rPr>
              <a:t>)</a:t>
            </a:r>
            <a:endParaRPr sz="1700" b="0" i="1" u="none" strike="noStrike" cap="none">
              <a:solidFill>
                <a:srgbClr val="000000"/>
              </a:solidFill>
              <a:latin typeface="Open Sans Medium"/>
              <a:ea typeface="Open Sans Medium"/>
              <a:cs typeface="Open Sans Medium"/>
              <a:sym typeface="Open Sans Medium"/>
            </a:endParaRPr>
          </a:p>
          <a:p>
            <a:pPr marL="0" marR="0" lvl="0" indent="0" algn="l" rtl="0">
              <a:lnSpc>
                <a:spcPct val="150000"/>
              </a:lnSpc>
              <a:spcBef>
                <a:spcPts val="0"/>
              </a:spcBef>
              <a:spcAft>
                <a:spcPts val="0"/>
              </a:spcAft>
              <a:buClr>
                <a:schemeClr val="dk1"/>
              </a:buClr>
              <a:buSzPts val="1600"/>
              <a:buFont typeface="Arial"/>
              <a:buNone/>
            </a:pPr>
            <a:endParaRPr sz="1400" b="0" i="1" u="none" strike="noStrike" cap="none">
              <a:solidFill>
                <a:srgbClr val="114B7D"/>
              </a:solidFill>
              <a:latin typeface="Open Sans Medium"/>
              <a:ea typeface="Open Sans Medium"/>
              <a:cs typeface="Open Sans Medium"/>
              <a:sym typeface="Open Sans Medium"/>
            </a:endParaRPr>
          </a:p>
          <a:p>
            <a:pPr marL="285750" marR="0" lvl="0" indent="-184150" algn="l" rtl="0">
              <a:lnSpc>
                <a:spcPct val="150000"/>
              </a:lnSpc>
              <a:spcBef>
                <a:spcPts val="0"/>
              </a:spcBef>
              <a:spcAft>
                <a:spcPts val="0"/>
              </a:spcAft>
              <a:buClr>
                <a:srgbClr val="114B7D"/>
              </a:buClr>
              <a:buSzPts val="1600"/>
              <a:buFont typeface="Arial"/>
              <a:buNone/>
            </a:pPr>
            <a:endParaRPr sz="1400" b="0" i="0" u="none" strike="noStrike" cap="none">
              <a:solidFill>
                <a:srgbClr val="000000"/>
              </a:solidFill>
              <a:latin typeface="Arial"/>
              <a:ea typeface="Arial"/>
              <a:cs typeface="Arial"/>
              <a:sym typeface="Arial"/>
            </a:endParaRPr>
          </a:p>
          <a:p>
            <a:pPr marL="285750" marR="0" lvl="0" indent="-184150" algn="l" rtl="0">
              <a:lnSpc>
                <a:spcPct val="150000"/>
              </a:lnSpc>
              <a:spcBef>
                <a:spcPts val="0"/>
              </a:spcBef>
              <a:spcAft>
                <a:spcPts val="0"/>
              </a:spcAft>
              <a:buClr>
                <a:schemeClr val="dk1"/>
              </a:buClr>
              <a:buSzPts val="1600"/>
              <a:buFont typeface="Arial"/>
              <a:buNone/>
            </a:pPr>
            <a:endParaRPr sz="1600" b="0" i="0" u="none" strike="noStrike" cap="none">
              <a:solidFill>
                <a:schemeClr val="dk1"/>
              </a:solidFill>
              <a:latin typeface="Open Sans Medium"/>
              <a:ea typeface="Open Sans Medium"/>
              <a:cs typeface="Open Sans Medium"/>
              <a:sym typeface="Open Sans Medium"/>
            </a:endParaRPr>
          </a:p>
          <a:p>
            <a:pPr marL="285750" marR="0" lvl="0" indent="-184150" algn="l" rtl="0">
              <a:lnSpc>
                <a:spcPct val="150000"/>
              </a:lnSpc>
              <a:spcBef>
                <a:spcPts val="0"/>
              </a:spcBef>
              <a:spcAft>
                <a:spcPts val="0"/>
              </a:spcAft>
              <a:buClr>
                <a:schemeClr val="dk1"/>
              </a:buClr>
              <a:buSzPts val="1600"/>
              <a:buFont typeface="Arial"/>
              <a:buNone/>
            </a:pPr>
            <a:endParaRPr sz="1600" b="0" i="0" u="none" strike="noStrike" cap="none">
              <a:solidFill>
                <a:schemeClr val="dk1"/>
              </a:solidFill>
              <a:latin typeface="Open Sans Medium"/>
              <a:ea typeface="Open Sans Medium"/>
              <a:cs typeface="Open Sans Medium"/>
              <a:sym typeface="Open Sans Medium"/>
            </a:endParaRPr>
          </a:p>
          <a:p>
            <a:pPr marL="285750" marR="0" lvl="0" indent="-184150" algn="l" rtl="0">
              <a:lnSpc>
                <a:spcPct val="150000"/>
              </a:lnSpc>
              <a:spcBef>
                <a:spcPts val="0"/>
              </a:spcBef>
              <a:spcAft>
                <a:spcPts val="0"/>
              </a:spcAft>
              <a:buClr>
                <a:schemeClr val="dk1"/>
              </a:buClr>
              <a:buSzPts val="1600"/>
              <a:buFont typeface="Arial"/>
              <a:buNone/>
            </a:pPr>
            <a:endParaRPr sz="1600" b="0" i="0" u="none" strike="noStrike" cap="none">
              <a:solidFill>
                <a:schemeClr val="dk1"/>
              </a:solidFill>
              <a:latin typeface="Open Sans Medium"/>
              <a:ea typeface="Open Sans Medium"/>
              <a:cs typeface="Open Sans Medium"/>
              <a:sym typeface="Open Sans Medium"/>
            </a:endParaRPr>
          </a:p>
          <a:p>
            <a:pPr marL="285750" marR="0" lvl="0" indent="-184150" algn="l" rtl="0">
              <a:lnSpc>
                <a:spcPct val="150000"/>
              </a:lnSpc>
              <a:spcBef>
                <a:spcPts val="0"/>
              </a:spcBef>
              <a:spcAft>
                <a:spcPts val="0"/>
              </a:spcAft>
              <a:buClr>
                <a:schemeClr val="dk1"/>
              </a:buClr>
              <a:buSzPts val="1600"/>
              <a:buFont typeface="Arial"/>
              <a:buNone/>
            </a:pPr>
            <a:endParaRPr sz="1600" b="0" i="0" u="none" strike="noStrike" cap="none">
              <a:solidFill>
                <a:schemeClr val="dk1"/>
              </a:solidFill>
              <a:latin typeface="Open Sans Medium"/>
              <a:ea typeface="Open Sans Medium"/>
              <a:cs typeface="Open Sans Medium"/>
              <a:sym typeface="Open Sans Medium"/>
            </a:endParaRPr>
          </a:p>
          <a:p>
            <a:pPr marL="285750" marR="0" lvl="0" indent="-184150" algn="l" rtl="0">
              <a:lnSpc>
                <a:spcPct val="150000"/>
              </a:lnSpc>
              <a:spcBef>
                <a:spcPts val="0"/>
              </a:spcBef>
              <a:spcAft>
                <a:spcPts val="0"/>
              </a:spcAft>
              <a:buClr>
                <a:schemeClr val="dk1"/>
              </a:buClr>
              <a:buSzPts val="1600"/>
              <a:buFont typeface="Arial"/>
              <a:buNone/>
            </a:pPr>
            <a:endParaRPr sz="1600" b="0" i="0" u="none" strike="noStrike" cap="none">
              <a:solidFill>
                <a:schemeClr val="dk1"/>
              </a:solidFill>
              <a:latin typeface="Open Sans Medium"/>
              <a:ea typeface="Open Sans Medium"/>
              <a:cs typeface="Open Sans Medium"/>
              <a:sym typeface="Open Sans Medium"/>
            </a:endParaRPr>
          </a:p>
          <a:p>
            <a:pPr marL="285750" marR="0" lvl="0" indent="-184150" algn="l" rtl="0">
              <a:lnSpc>
                <a:spcPct val="150000"/>
              </a:lnSpc>
              <a:spcBef>
                <a:spcPts val="0"/>
              </a:spcBef>
              <a:spcAft>
                <a:spcPts val="0"/>
              </a:spcAft>
              <a:buClr>
                <a:schemeClr val="dk1"/>
              </a:buClr>
              <a:buSzPts val="1600"/>
              <a:buFont typeface="Arial"/>
              <a:buNone/>
            </a:pPr>
            <a:endParaRPr sz="1600" b="0" i="0" u="none" strike="noStrike" cap="none">
              <a:solidFill>
                <a:schemeClr val="dk1"/>
              </a:solidFill>
              <a:latin typeface="Open Sans Medium"/>
              <a:ea typeface="Open Sans Medium"/>
              <a:cs typeface="Open Sans Medium"/>
              <a:sym typeface="Open Sans Medium"/>
            </a:endParaRPr>
          </a:p>
          <a:p>
            <a:pPr marL="285750" marR="0" lvl="0" indent="-184150" algn="l" rtl="0">
              <a:lnSpc>
                <a:spcPct val="150000"/>
              </a:lnSpc>
              <a:spcBef>
                <a:spcPts val="0"/>
              </a:spcBef>
              <a:spcAft>
                <a:spcPts val="0"/>
              </a:spcAft>
              <a:buClr>
                <a:schemeClr val="dk1"/>
              </a:buClr>
              <a:buSzPts val="1600"/>
              <a:buFont typeface="Arial"/>
              <a:buNone/>
            </a:pPr>
            <a:endParaRPr sz="1600" b="0" i="0" u="none" strike="noStrike" cap="none">
              <a:solidFill>
                <a:schemeClr val="dk1"/>
              </a:solidFill>
              <a:latin typeface="Open Sans Medium"/>
              <a:ea typeface="Open Sans Medium"/>
              <a:cs typeface="Open Sans Medium"/>
              <a:sym typeface="Open Sans Medium"/>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d3ac7332-09bb-4e50-8bb7-8194419b3212" xsi:nil="true"/>
    <lcf76f155ced4ddcb4097134ff3c332f xmlns="ec3ce295-2069-4f3b-aa40-715ef8ed8d72">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1AE0504CEC76A418E5FBE531F3FE492" ma:contentTypeVersion="15" ma:contentTypeDescription="Create a new document." ma:contentTypeScope="" ma:versionID="4691d6404bc86637a51f5be2cf048093">
  <xsd:schema xmlns:xsd="http://www.w3.org/2001/XMLSchema" xmlns:xs="http://www.w3.org/2001/XMLSchema" xmlns:p="http://schemas.microsoft.com/office/2006/metadata/properties" xmlns:ns2="ec3ce295-2069-4f3b-aa40-715ef8ed8d72" xmlns:ns3="d3ac7332-09bb-4e50-8bb7-8194419b3212" targetNamespace="http://schemas.microsoft.com/office/2006/metadata/properties" ma:root="true" ma:fieldsID="0189f31773daa2327420cc7ef0dde0d2" ns2:_="" ns3:_="">
    <xsd:import namespace="ec3ce295-2069-4f3b-aa40-715ef8ed8d72"/>
    <xsd:import namespace="d3ac7332-09bb-4e50-8bb7-8194419b3212"/>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LengthInSeconds"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3ce295-2069-4f3b-aa40-715ef8ed8d7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b91372f1-af24-4813-95c0-48b2648473cd"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dexed="true" ma:internalName="MediaServiceLocatio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3ac7332-09bb-4e50-8bb7-8194419b3212"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936344e6-f027-436d-86e6-8c0bcd70c5b3}" ma:internalName="TaxCatchAll" ma:showField="CatchAllData" ma:web="d3ac7332-09bb-4e50-8bb7-8194419b3212">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A3AC0D8-E9E6-4F1B-AA63-A8FB676C756C}">
  <ds:schemaRefs>
    <ds:schemaRef ds:uri="http://schemas.microsoft.com/office/2006/metadata/properties"/>
    <ds:schemaRef ds:uri="http://schemas.microsoft.com/office/infopath/2007/PartnerControls"/>
    <ds:schemaRef ds:uri="d3ac7332-09bb-4e50-8bb7-8194419b3212"/>
    <ds:schemaRef ds:uri="ec3ce295-2069-4f3b-aa40-715ef8ed8d72"/>
  </ds:schemaRefs>
</ds:datastoreItem>
</file>

<file path=customXml/itemProps2.xml><?xml version="1.0" encoding="utf-8"?>
<ds:datastoreItem xmlns:ds="http://schemas.openxmlformats.org/officeDocument/2006/customXml" ds:itemID="{5C2039E6-5DDB-4D0D-A0E5-F375590D9E47}">
  <ds:schemaRefs>
    <ds:schemaRef ds:uri="http://schemas.microsoft.com/sharepoint/v3/contenttype/forms"/>
  </ds:schemaRefs>
</ds:datastoreItem>
</file>

<file path=customXml/itemProps3.xml><?xml version="1.0" encoding="utf-8"?>
<ds:datastoreItem xmlns:ds="http://schemas.openxmlformats.org/officeDocument/2006/customXml" ds:itemID="{549C26B9-FDF2-4F13-971C-59E9CD7B267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c3ce295-2069-4f3b-aa40-715ef8ed8d72"/>
    <ds:schemaRef ds:uri="d3ac7332-09bb-4e50-8bb7-8194419b321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13</TotalTime>
  <Words>745</Words>
  <Application>Microsoft Office PowerPoint</Application>
  <PresentationFormat>Widescreen</PresentationFormat>
  <Paragraphs>90</Paragraphs>
  <Slides>5</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vt:i4>
      </vt:variant>
    </vt:vector>
  </HeadingPairs>
  <TitlesOfParts>
    <vt:vector size="13" baseType="lpstr">
      <vt:lpstr>Open Sans ExtraBold</vt:lpstr>
      <vt:lpstr>Arial</vt:lpstr>
      <vt:lpstr>Open Sans SemiBold</vt:lpstr>
      <vt:lpstr>Open Sans</vt:lpstr>
      <vt:lpstr>Calibri</vt:lpstr>
      <vt:lpstr>Roboto</vt:lpstr>
      <vt:lpstr>Open Sans Medium</vt:lpstr>
      <vt:lpstr>Office Theme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Geraldine McPhee</cp:lastModifiedBy>
  <cp:revision>3</cp:revision>
  <dcterms:modified xsi:type="dcterms:W3CDTF">2025-02-28T16:08:42Z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0x01010061AE0504CEC76A418E5FBE531F3FE492</vt:lpwstr>
  </property>
</Properties>
</file>