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B8_A9D342BC.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0"/>
  </p:notesMasterIdLst>
  <p:sldIdLst>
    <p:sldId id="463" r:id="rId6"/>
    <p:sldId id="460" r:id="rId7"/>
    <p:sldId id="415" r:id="rId8"/>
    <p:sldId id="416" r:id="rId9"/>
    <p:sldId id="421" r:id="rId10"/>
    <p:sldId id="420" r:id="rId11"/>
    <p:sldId id="422" r:id="rId12"/>
    <p:sldId id="423" r:id="rId13"/>
    <p:sldId id="426" r:id="rId14"/>
    <p:sldId id="427" r:id="rId15"/>
    <p:sldId id="428" r:id="rId16"/>
    <p:sldId id="462" r:id="rId17"/>
    <p:sldId id="432" r:id="rId18"/>
    <p:sldId id="430" r:id="rId19"/>
    <p:sldId id="433" r:id="rId20"/>
    <p:sldId id="434" r:id="rId21"/>
    <p:sldId id="435" r:id="rId22"/>
    <p:sldId id="436" r:id="rId23"/>
    <p:sldId id="437" r:id="rId24"/>
    <p:sldId id="438" r:id="rId25"/>
    <p:sldId id="440" r:id="rId26"/>
    <p:sldId id="439" r:id="rId27"/>
    <p:sldId id="442" r:id="rId28"/>
    <p:sldId id="425" r:id="rId29"/>
    <p:sldId id="445" r:id="rId30"/>
    <p:sldId id="444" r:id="rId31"/>
    <p:sldId id="443" r:id="rId32"/>
    <p:sldId id="447" r:id="rId33"/>
    <p:sldId id="448" r:id="rId34"/>
    <p:sldId id="449" r:id="rId35"/>
    <p:sldId id="450" r:id="rId36"/>
    <p:sldId id="451" r:id="rId37"/>
    <p:sldId id="452" r:id="rId38"/>
    <p:sldId id="45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2CA707-AD48-1D67-67FF-7796AF737B9A}" name="Barcelos, Manuela (DOH-Contractor)" initials="B(" userId="S::manuela.barcelos.ctr@health.ri.gov::654b2418-1cc9-43c3-867b-1537bb5dba13" providerId="AD"/>
  <p188:author id="{30A0E785-8571-D20B-869A-077E84FD199E}" name="Bailey, Adderlin (RIDOH)" initials="B(" userId="S::adderlin.bailey@health.ri.gov::56d90bda-0159-42a1-9225-23f335112ccc" providerId="AD"/>
  <p188:author id="{F5D1F0F3-D251-C509-2E2C-80783A06864E}" name="Cordova, Okxana (RIDOH-Contractor)" initials="C(" userId="S::okxana.cordova.ctr@health.ri.gov::adbab644-cced-49ed-832d-79b8d0ce00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C8F"/>
    <a:srgbClr val="20E6D5"/>
    <a:srgbClr val="FF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A8758-4B3C-3B5B-E4DD-01A7E8FA5DA1}" v="141" dt="2025-06-17T18:51:39.358"/>
    <p1510:client id="{A6ED1B87-5BA1-DB31-C8C6-DEC8A9BA8EBC}" v="2" dt="2025-06-18T19:16:43.076"/>
    <p1510:client id="{ACA81893-7942-324B-7055-AEE542A3D757}" v="219" dt="2025-06-17T18:10:57.078"/>
    <p1510:client id="{FD30ED96-8DEA-3E65-1C03-DA53907180F2}" v="1" dt="2025-06-18T19:21:20.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rigov-my.sharepoint.com/personal/okxana_cordova_ctr_health_ri_gov/Documents/Book%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Non-English Languages Spoken by the Low-English Proficiency Populations in Rhode Island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41-4CF1-BF37-100C2E69B0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41-4CF1-BF37-100C2E69B0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141-4CF1-BF37-100C2E69B0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141-4CF1-BF37-100C2E69B0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141-4CF1-BF37-100C2E69B0E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141-4CF1-BF37-100C2E69B0E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141-4CF1-BF37-100C2E69B0E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141-4CF1-BF37-100C2E69B0E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141-4CF1-BF37-100C2E69B0E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141-4CF1-BF37-100C2E69B0E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 3.xlsx]Sheet2'!$D$1:$D$10</c:f>
              <c:strCache>
                <c:ptCount val="10"/>
                <c:pt idx="0">
                  <c:v>Spanish</c:v>
                </c:pt>
                <c:pt idx="1">
                  <c:v>Portuguese</c:v>
                </c:pt>
                <c:pt idx="2">
                  <c:v>Haitian</c:v>
                </c:pt>
                <c:pt idx="3">
                  <c:v>Chinese (incl. Mandarin, Cantonese)</c:v>
                </c:pt>
                <c:pt idx="4">
                  <c:v>Kymer</c:v>
                </c:pt>
                <c:pt idx="5">
                  <c:v>French (incl. Cajun)</c:v>
                </c:pt>
                <c:pt idx="6">
                  <c:v>Italian</c:v>
                </c:pt>
                <c:pt idx="7">
                  <c:v>Thai, Lao, or other Tai-Kadai languages</c:v>
                </c:pt>
                <c:pt idx="8">
                  <c:v>Arabic</c:v>
                </c:pt>
                <c:pt idx="9">
                  <c:v>All other non-English languages</c:v>
                </c:pt>
              </c:strCache>
            </c:strRef>
          </c:cat>
          <c:val>
            <c:numRef>
              <c:f>'[Book 3.xlsx]Sheet2'!$E$1:$E$10</c:f>
              <c:numCache>
                <c:formatCode>General</c:formatCode>
                <c:ptCount val="10"/>
                <c:pt idx="0">
                  <c:v>51894</c:v>
                </c:pt>
                <c:pt idx="1">
                  <c:v>10702</c:v>
                </c:pt>
                <c:pt idx="2">
                  <c:v>3290</c:v>
                </c:pt>
                <c:pt idx="3">
                  <c:v>3233</c:v>
                </c:pt>
                <c:pt idx="4">
                  <c:v>2155</c:v>
                </c:pt>
                <c:pt idx="5">
                  <c:v>1647</c:v>
                </c:pt>
                <c:pt idx="6">
                  <c:v>1329</c:v>
                </c:pt>
                <c:pt idx="7">
                  <c:v>1253</c:v>
                </c:pt>
                <c:pt idx="8">
                  <c:v>1207</c:v>
                </c:pt>
                <c:pt idx="9">
                  <c:v>7094</c:v>
                </c:pt>
              </c:numCache>
            </c:numRef>
          </c:val>
          <c:extLst>
            <c:ext xmlns:c16="http://schemas.microsoft.com/office/drawing/2014/chart" uri="{C3380CC4-5D6E-409C-BE32-E72D297353CC}">
              <c16:uniqueId val="{00000014-F141-4CF1-BF37-100C2E69B0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B8_A9D342BC.xml><?xml version="1.0" encoding="utf-8"?>
<p188:cmLst xmlns:a="http://schemas.openxmlformats.org/drawingml/2006/main" xmlns:r="http://schemas.openxmlformats.org/officeDocument/2006/relationships" xmlns:p188="http://schemas.microsoft.com/office/powerpoint/2018/8/main">
  <p188:cm id="{25D0DBF5-2B3E-4CCE-A572-E9381DC9303F}" authorId="{3A2CA707-AD48-1D67-67FF-7796AF737B9A}" status="resolved" created="2024-03-29T16:45:26.840" complete="100000">
    <pc:sldMkLst xmlns:pc="http://schemas.microsoft.com/office/powerpoint/2013/main/command">
      <pc:docMk/>
      <pc:sldMk cId="2849194684" sldId="440"/>
    </pc:sldMkLst>
    <p188:txBody>
      <a:bodyPr/>
      <a:lstStyle/>
      <a:p>
        <a:r>
          <a:rPr lang="en-US"/>
          <a:t>font color to match script </a:t>
        </a:r>
      </a:p>
    </p188:txBody>
  </p188:cm>
</p188:cmLst>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B630E-5686-4211-831B-0BE5B38B0C17}"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FE2E3412-D80A-4618-BAAA-E376667AD4DA}">
      <dgm:prSet phldr="0"/>
      <dgm:spPr/>
      <dgm:t>
        <a:bodyPr/>
        <a:lstStyle/>
        <a:p>
          <a:pPr rtl="0">
            <a:lnSpc>
              <a:spcPct val="100000"/>
            </a:lnSpc>
          </a:pPr>
          <a:r>
            <a:rPr lang="en-US" b="0">
              <a:solidFill>
                <a:srgbClr val="444444"/>
              </a:solidFill>
              <a:latin typeface="Calibri"/>
              <a:cs typeface="Calibri"/>
            </a:rPr>
            <a:t>Air</a:t>
          </a:r>
          <a:r>
            <a:rPr lang="en-US">
              <a:solidFill>
                <a:srgbClr val="444444"/>
              </a:solidFill>
              <a:latin typeface="Calibri"/>
              <a:cs typeface="Calibri"/>
            </a:rPr>
            <a:t> Pollution</a:t>
          </a:r>
        </a:p>
      </dgm:t>
    </dgm:pt>
    <dgm:pt modelId="{AF1D020C-C483-46EB-A2D3-EC8438D7A52D}" type="parTrans" cxnId="{24A6A5C9-709D-4FB6-986A-5FD0168FB586}">
      <dgm:prSet/>
      <dgm:spPr/>
    </dgm:pt>
    <dgm:pt modelId="{5A59C3C2-F2D8-4714-A523-7CCB78F9A14E}" type="sibTrans" cxnId="{24A6A5C9-709D-4FB6-986A-5FD0168FB586}">
      <dgm:prSet/>
      <dgm:spPr/>
    </dgm:pt>
    <dgm:pt modelId="{B7DF4AED-AE52-4932-A74E-A94D436DE97D}">
      <dgm:prSet phldr="0"/>
      <dgm:spPr/>
      <dgm:t>
        <a:bodyPr/>
        <a:lstStyle/>
        <a:p>
          <a:pPr rtl="0"/>
          <a:r>
            <a:rPr lang="en-US">
              <a:solidFill>
                <a:srgbClr val="444444"/>
              </a:solidFill>
              <a:latin typeface="Calibri"/>
              <a:cs typeface="Calibri"/>
            </a:rPr>
            <a:t>Linguistic Isolation</a:t>
          </a:r>
          <a:endParaRPr lang="en-US">
            <a:solidFill>
              <a:srgbClr val="444444"/>
            </a:solidFill>
            <a:latin typeface="Franklin Gothic Demi Cond"/>
            <a:cs typeface="Calibri"/>
          </a:endParaRPr>
        </a:p>
      </dgm:t>
    </dgm:pt>
    <dgm:pt modelId="{56E6DDD2-6C12-4BA6-B450-6A5462A592E4}" type="parTrans" cxnId="{ADEC8944-B444-42E7-9AEA-6869CA20BB0F}">
      <dgm:prSet/>
      <dgm:spPr/>
    </dgm:pt>
    <dgm:pt modelId="{1389B9BF-DFE3-4631-BE80-507B2D53667E}" type="sibTrans" cxnId="{ADEC8944-B444-42E7-9AEA-6869CA20BB0F}">
      <dgm:prSet/>
      <dgm:spPr/>
    </dgm:pt>
    <dgm:pt modelId="{75FA2622-6506-4651-B9AF-66F19E9019A4}">
      <dgm:prSet phldr="0"/>
      <dgm:spPr/>
      <dgm:t>
        <a:bodyPr/>
        <a:lstStyle/>
        <a:p>
          <a:pPr rtl="0"/>
          <a:r>
            <a:rPr lang="en-US">
              <a:solidFill>
                <a:srgbClr val="444444"/>
              </a:solidFill>
              <a:latin typeface="Calibri"/>
              <a:cs typeface="Calibri"/>
            </a:rPr>
            <a:t>In</a:t>
          </a:r>
          <a:r>
            <a:rPr lang="en-US">
              <a:solidFill>
                <a:schemeClr val="accent5"/>
              </a:solidFill>
              <a:latin typeface="Calibri"/>
              <a:cs typeface="Calibri"/>
            </a:rPr>
            <a:t> Providence County, a third of residents do not speak English as their primary language.</a:t>
          </a:r>
          <a:endParaRPr lang="en-US">
            <a:solidFill>
              <a:schemeClr val="accent5"/>
            </a:solidFill>
            <a:latin typeface="Franklin Gothic Demi Cond"/>
            <a:cs typeface="Calibri"/>
          </a:endParaRPr>
        </a:p>
      </dgm:t>
    </dgm:pt>
    <dgm:pt modelId="{C6C4665F-6364-45AF-AD9E-6851B24ACCF6}" type="parTrans" cxnId="{BA926049-4122-4049-9E88-9E306A15BB20}">
      <dgm:prSet/>
      <dgm:spPr/>
    </dgm:pt>
    <dgm:pt modelId="{6631A99B-F128-4525-ACD6-A99EABD6855F}" type="sibTrans" cxnId="{BA926049-4122-4049-9E88-9E306A15BB20}">
      <dgm:prSet/>
      <dgm:spPr/>
    </dgm:pt>
    <dgm:pt modelId="{E09F4292-D276-4152-A37C-BFE6C4FE9125}">
      <dgm:prSet phldr="0"/>
      <dgm:spPr/>
      <dgm:t>
        <a:bodyPr/>
        <a:lstStyle/>
        <a:p>
          <a:r>
            <a:rPr lang="en-US">
              <a:solidFill>
                <a:srgbClr val="444444"/>
              </a:solidFill>
              <a:latin typeface="Calibri"/>
              <a:cs typeface="Calibri"/>
            </a:rPr>
            <a:t>In Providence communities of color living on low-incomes experience disproportionate exposure to carbon pollution and its health impacts</a:t>
          </a:r>
          <a:r>
            <a:rPr lang="en-US">
              <a:latin typeface="Calibri"/>
              <a:cs typeface="Calibri"/>
            </a:rPr>
            <a:t>.</a:t>
          </a:r>
          <a:endParaRPr lang="en-US"/>
        </a:p>
      </dgm:t>
    </dgm:pt>
    <dgm:pt modelId="{E44A9FD4-0E0A-4AD9-B6B5-831F52B20CCC}" type="parTrans" cxnId="{5E1FD229-BC9C-4259-B4DD-589392157011}">
      <dgm:prSet/>
      <dgm:spPr/>
    </dgm:pt>
    <dgm:pt modelId="{66FAC6F9-2829-40DE-A0F0-94B2CA01C139}" type="sibTrans" cxnId="{5E1FD229-BC9C-4259-B4DD-589392157011}">
      <dgm:prSet/>
      <dgm:spPr/>
    </dgm:pt>
    <dgm:pt modelId="{A4DBF844-28C9-4EA6-8117-7C49EEA90036}">
      <dgm:prSet phldr="0"/>
      <dgm:spPr/>
      <dgm:t>
        <a:bodyPr/>
        <a:lstStyle/>
        <a:p>
          <a:r>
            <a:rPr lang="en-US">
              <a:solidFill>
                <a:srgbClr val="444444"/>
              </a:solidFill>
              <a:latin typeface="Calibri"/>
              <a:cs typeface="Calibri"/>
            </a:rPr>
            <a:t>In at least three zip codes in the area, 1 in 4 reported either not speaking English very well or not living in a household with adults who speak English ve</a:t>
          </a:r>
          <a:r>
            <a:rPr lang="en-US">
              <a:solidFill>
                <a:schemeClr val="tx1"/>
              </a:solidFill>
              <a:latin typeface="Calibri"/>
              <a:cs typeface="Calibri"/>
            </a:rPr>
            <a:t>ry well.</a:t>
          </a:r>
          <a:endParaRPr lang="en-US">
            <a:solidFill>
              <a:schemeClr val="tx1"/>
            </a:solidFill>
          </a:endParaRPr>
        </a:p>
      </dgm:t>
    </dgm:pt>
    <dgm:pt modelId="{C751453B-9D7A-4DEB-BD70-CB339AA9F64D}" type="parTrans" cxnId="{4CB01D0D-4313-42F6-9105-40302024D151}">
      <dgm:prSet/>
      <dgm:spPr/>
    </dgm:pt>
    <dgm:pt modelId="{2FCAA728-BA63-4A18-9905-F8933B3666B5}" type="sibTrans" cxnId="{4CB01D0D-4313-42F6-9105-40302024D151}">
      <dgm:prSet/>
      <dgm:spPr/>
    </dgm:pt>
    <dgm:pt modelId="{0A1561D7-F570-418E-86A7-6454A7ECB6B9}" type="pres">
      <dgm:prSet presAssocID="{FD0B630E-5686-4211-831B-0BE5B38B0C17}" presName="theList" presStyleCnt="0">
        <dgm:presLayoutVars>
          <dgm:dir/>
          <dgm:animLvl val="lvl"/>
          <dgm:resizeHandles val="exact"/>
        </dgm:presLayoutVars>
      </dgm:prSet>
      <dgm:spPr/>
    </dgm:pt>
    <dgm:pt modelId="{13FB8A9C-90D8-4AB8-9072-32399F4A4796}" type="pres">
      <dgm:prSet presAssocID="{FE2E3412-D80A-4618-BAAA-E376667AD4DA}" presName="compNode" presStyleCnt="0"/>
      <dgm:spPr/>
    </dgm:pt>
    <dgm:pt modelId="{E3F4067A-F194-469D-9D08-3605A343546B}" type="pres">
      <dgm:prSet presAssocID="{FE2E3412-D80A-4618-BAAA-E376667AD4DA}" presName="aNode" presStyleLbl="bgShp" presStyleIdx="0" presStyleCnt="2"/>
      <dgm:spPr/>
    </dgm:pt>
    <dgm:pt modelId="{FEAC54FB-6175-4F49-AE73-6C0F94F5AF70}" type="pres">
      <dgm:prSet presAssocID="{FE2E3412-D80A-4618-BAAA-E376667AD4DA}" presName="textNode" presStyleLbl="bgShp" presStyleIdx="0" presStyleCnt="2"/>
      <dgm:spPr/>
    </dgm:pt>
    <dgm:pt modelId="{479EC74E-4E28-4122-92FC-FE83319EE087}" type="pres">
      <dgm:prSet presAssocID="{FE2E3412-D80A-4618-BAAA-E376667AD4DA}" presName="compChildNode" presStyleCnt="0"/>
      <dgm:spPr/>
    </dgm:pt>
    <dgm:pt modelId="{EFFEACF0-3213-4F76-985E-184D1B51C601}" type="pres">
      <dgm:prSet presAssocID="{FE2E3412-D80A-4618-BAAA-E376667AD4DA}" presName="theInnerList" presStyleCnt="0"/>
      <dgm:spPr/>
    </dgm:pt>
    <dgm:pt modelId="{BA7E0F13-F601-4578-871B-E8015A2CCF95}" type="pres">
      <dgm:prSet presAssocID="{E09F4292-D276-4152-A37C-BFE6C4FE9125}" presName="childNode" presStyleLbl="node1" presStyleIdx="0" presStyleCnt="3">
        <dgm:presLayoutVars>
          <dgm:bulletEnabled val="1"/>
        </dgm:presLayoutVars>
      </dgm:prSet>
      <dgm:spPr/>
    </dgm:pt>
    <dgm:pt modelId="{B290BEC3-0A48-414F-93CC-1092A9172CD9}" type="pres">
      <dgm:prSet presAssocID="{FE2E3412-D80A-4618-BAAA-E376667AD4DA}" presName="aSpace" presStyleCnt="0"/>
      <dgm:spPr/>
    </dgm:pt>
    <dgm:pt modelId="{7C1BB3F4-B947-495F-B38C-9E73DC55CCFA}" type="pres">
      <dgm:prSet presAssocID="{B7DF4AED-AE52-4932-A74E-A94D436DE97D}" presName="compNode" presStyleCnt="0"/>
      <dgm:spPr/>
    </dgm:pt>
    <dgm:pt modelId="{5823F4B0-398A-4F3D-8146-D31A2EE4C9E8}" type="pres">
      <dgm:prSet presAssocID="{B7DF4AED-AE52-4932-A74E-A94D436DE97D}" presName="aNode" presStyleLbl="bgShp" presStyleIdx="1" presStyleCnt="2"/>
      <dgm:spPr/>
    </dgm:pt>
    <dgm:pt modelId="{392F5921-C641-4B5D-BF53-08E6D190871E}" type="pres">
      <dgm:prSet presAssocID="{B7DF4AED-AE52-4932-A74E-A94D436DE97D}" presName="textNode" presStyleLbl="bgShp" presStyleIdx="1" presStyleCnt="2"/>
      <dgm:spPr/>
    </dgm:pt>
    <dgm:pt modelId="{A063DE8E-56C4-4414-83DE-4D6C28AA7816}" type="pres">
      <dgm:prSet presAssocID="{B7DF4AED-AE52-4932-A74E-A94D436DE97D}" presName="compChildNode" presStyleCnt="0"/>
      <dgm:spPr/>
    </dgm:pt>
    <dgm:pt modelId="{82AE79AF-795A-4909-970F-E0A431F08023}" type="pres">
      <dgm:prSet presAssocID="{B7DF4AED-AE52-4932-A74E-A94D436DE97D}" presName="theInnerList" presStyleCnt="0"/>
      <dgm:spPr/>
    </dgm:pt>
    <dgm:pt modelId="{AF7BEA37-2E71-4F6B-9114-570507D9858D}" type="pres">
      <dgm:prSet presAssocID="{75FA2622-6506-4651-B9AF-66F19E9019A4}" presName="childNode" presStyleLbl="node1" presStyleIdx="1" presStyleCnt="3">
        <dgm:presLayoutVars>
          <dgm:bulletEnabled val="1"/>
        </dgm:presLayoutVars>
      </dgm:prSet>
      <dgm:spPr/>
    </dgm:pt>
    <dgm:pt modelId="{10BFF449-D704-4AB0-A5AF-A87E95A1B80D}" type="pres">
      <dgm:prSet presAssocID="{75FA2622-6506-4651-B9AF-66F19E9019A4}" presName="aSpace2" presStyleCnt="0"/>
      <dgm:spPr/>
    </dgm:pt>
    <dgm:pt modelId="{C52E6C7E-E71A-4AF1-8226-B2FA381F7E71}" type="pres">
      <dgm:prSet presAssocID="{A4DBF844-28C9-4EA6-8117-7C49EEA90036}" presName="childNode" presStyleLbl="node1" presStyleIdx="2" presStyleCnt="3">
        <dgm:presLayoutVars>
          <dgm:bulletEnabled val="1"/>
        </dgm:presLayoutVars>
      </dgm:prSet>
      <dgm:spPr/>
    </dgm:pt>
  </dgm:ptLst>
  <dgm:cxnLst>
    <dgm:cxn modelId="{4CB01D0D-4313-42F6-9105-40302024D151}" srcId="{B7DF4AED-AE52-4932-A74E-A94D436DE97D}" destId="{A4DBF844-28C9-4EA6-8117-7C49EEA90036}" srcOrd="1" destOrd="0" parTransId="{C751453B-9D7A-4DEB-BD70-CB339AA9F64D}" sibTransId="{2FCAA728-BA63-4A18-9905-F8933B3666B5}"/>
    <dgm:cxn modelId="{5EC88512-4FE9-49D0-BF52-98A41C8C8511}" type="presOf" srcId="{B7DF4AED-AE52-4932-A74E-A94D436DE97D}" destId="{5823F4B0-398A-4F3D-8146-D31A2EE4C9E8}" srcOrd="0" destOrd="0" presId="urn:microsoft.com/office/officeart/2005/8/layout/lProcess2"/>
    <dgm:cxn modelId="{A53F1927-66BC-4291-AC91-4B917DFCD1D9}" type="presOf" srcId="{B7DF4AED-AE52-4932-A74E-A94D436DE97D}" destId="{392F5921-C641-4B5D-BF53-08E6D190871E}" srcOrd="1" destOrd="0" presId="urn:microsoft.com/office/officeart/2005/8/layout/lProcess2"/>
    <dgm:cxn modelId="{5E1FD229-BC9C-4259-B4DD-589392157011}" srcId="{FE2E3412-D80A-4618-BAAA-E376667AD4DA}" destId="{E09F4292-D276-4152-A37C-BFE6C4FE9125}" srcOrd="0" destOrd="0" parTransId="{E44A9FD4-0E0A-4AD9-B6B5-831F52B20CCC}" sibTransId="{66FAC6F9-2829-40DE-A0F0-94B2CA01C139}"/>
    <dgm:cxn modelId="{B65A6A39-E441-42E1-A751-F010D9AAAD6A}" type="presOf" srcId="{A4DBF844-28C9-4EA6-8117-7C49EEA90036}" destId="{C52E6C7E-E71A-4AF1-8226-B2FA381F7E71}" srcOrd="0" destOrd="0" presId="urn:microsoft.com/office/officeart/2005/8/layout/lProcess2"/>
    <dgm:cxn modelId="{2EAD2A44-3845-4B55-A01B-73BCF3645216}" type="presOf" srcId="{FD0B630E-5686-4211-831B-0BE5B38B0C17}" destId="{0A1561D7-F570-418E-86A7-6454A7ECB6B9}" srcOrd="0" destOrd="0" presId="urn:microsoft.com/office/officeart/2005/8/layout/lProcess2"/>
    <dgm:cxn modelId="{ADEC8944-B444-42E7-9AEA-6869CA20BB0F}" srcId="{FD0B630E-5686-4211-831B-0BE5B38B0C17}" destId="{B7DF4AED-AE52-4932-A74E-A94D436DE97D}" srcOrd="1" destOrd="0" parTransId="{56E6DDD2-6C12-4BA6-B450-6A5462A592E4}" sibTransId="{1389B9BF-DFE3-4631-BE80-507B2D53667E}"/>
    <dgm:cxn modelId="{BA926049-4122-4049-9E88-9E306A15BB20}" srcId="{B7DF4AED-AE52-4932-A74E-A94D436DE97D}" destId="{75FA2622-6506-4651-B9AF-66F19E9019A4}" srcOrd="0" destOrd="0" parTransId="{C6C4665F-6364-45AF-AD9E-6851B24ACCF6}" sibTransId="{6631A99B-F128-4525-ACD6-A99EABD6855F}"/>
    <dgm:cxn modelId="{7FB81F88-CE23-4611-9183-F1D3CE0F00FC}" type="presOf" srcId="{FE2E3412-D80A-4618-BAAA-E376667AD4DA}" destId="{FEAC54FB-6175-4F49-AE73-6C0F94F5AF70}" srcOrd="1" destOrd="0" presId="urn:microsoft.com/office/officeart/2005/8/layout/lProcess2"/>
    <dgm:cxn modelId="{83BF39B7-E3A0-4D9D-984D-BDFE37EDCDB5}" type="presOf" srcId="{FE2E3412-D80A-4618-BAAA-E376667AD4DA}" destId="{E3F4067A-F194-469D-9D08-3605A343546B}" srcOrd="0" destOrd="0" presId="urn:microsoft.com/office/officeart/2005/8/layout/lProcess2"/>
    <dgm:cxn modelId="{24A6A5C9-709D-4FB6-986A-5FD0168FB586}" srcId="{FD0B630E-5686-4211-831B-0BE5B38B0C17}" destId="{FE2E3412-D80A-4618-BAAA-E376667AD4DA}" srcOrd="0" destOrd="0" parTransId="{AF1D020C-C483-46EB-A2D3-EC8438D7A52D}" sibTransId="{5A59C3C2-F2D8-4714-A523-7CCB78F9A14E}"/>
    <dgm:cxn modelId="{E5B8CBE8-71C7-48A2-8DB7-AF06ED1A9C61}" type="presOf" srcId="{E09F4292-D276-4152-A37C-BFE6C4FE9125}" destId="{BA7E0F13-F601-4578-871B-E8015A2CCF95}" srcOrd="0" destOrd="0" presId="urn:microsoft.com/office/officeart/2005/8/layout/lProcess2"/>
    <dgm:cxn modelId="{8F05F2FC-9310-4CF5-8E3F-EFA9338FFDD0}" type="presOf" srcId="{75FA2622-6506-4651-B9AF-66F19E9019A4}" destId="{AF7BEA37-2E71-4F6B-9114-570507D9858D}" srcOrd="0" destOrd="0" presId="urn:microsoft.com/office/officeart/2005/8/layout/lProcess2"/>
    <dgm:cxn modelId="{8DF20BE7-0632-4957-9FFF-5C6EE4271ECE}" type="presParOf" srcId="{0A1561D7-F570-418E-86A7-6454A7ECB6B9}" destId="{13FB8A9C-90D8-4AB8-9072-32399F4A4796}" srcOrd="0" destOrd="0" presId="urn:microsoft.com/office/officeart/2005/8/layout/lProcess2"/>
    <dgm:cxn modelId="{32911BF4-850A-43F0-B3F7-0105152AC38D}" type="presParOf" srcId="{13FB8A9C-90D8-4AB8-9072-32399F4A4796}" destId="{E3F4067A-F194-469D-9D08-3605A343546B}" srcOrd="0" destOrd="0" presId="urn:microsoft.com/office/officeart/2005/8/layout/lProcess2"/>
    <dgm:cxn modelId="{DB2C579A-7306-43DB-A58B-52EB219701E0}" type="presParOf" srcId="{13FB8A9C-90D8-4AB8-9072-32399F4A4796}" destId="{FEAC54FB-6175-4F49-AE73-6C0F94F5AF70}" srcOrd="1" destOrd="0" presId="urn:microsoft.com/office/officeart/2005/8/layout/lProcess2"/>
    <dgm:cxn modelId="{12C9F632-A890-4266-8EE3-EE0C7F3F1661}" type="presParOf" srcId="{13FB8A9C-90D8-4AB8-9072-32399F4A4796}" destId="{479EC74E-4E28-4122-92FC-FE83319EE087}" srcOrd="2" destOrd="0" presId="urn:microsoft.com/office/officeart/2005/8/layout/lProcess2"/>
    <dgm:cxn modelId="{EB25FE6F-E6D6-4839-A13E-6F7E9A954985}" type="presParOf" srcId="{479EC74E-4E28-4122-92FC-FE83319EE087}" destId="{EFFEACF0-3213-4F76-985E-184D1B51C601}" srcOrd="0" destOrd="0" presId="urn:microsoft.com/office/officeart/2005/8/layout/lProcess2"/>
    <dgm:cxn modelId="{E8D8104E-0D0E-4FA8-94AE-2ADA7AD6D490}" type="presParOf" srcId="{EFFEACF0-3213-4F76-985E-184D1B51C601}" destId="{BA7E0F13-F601-4578-871B-E8015A2CCF95}" srcOrd="0" destOrd="0" presId="urn:microsoft.com/office/officeart/2005/8/layout/lProcess2"/>
    <dgm:cxn modelId="{FBB2121A-9709-4AAC-86EB-D3A0FB5BD148}" type="presParOf" srcId="{0A1561D7-F570-418E-86A7-6454A7ECB6B9}" destId="{B290BEC3-0A48-414F-93CC-1092A9172CD9}" srcOrd="1" destOrd="0" presId="urn:microsoft.com/office/officeart/2005/8/layout/lProcess2"/>
    <dgm:cxn modelId="{83F7DB40-2D3F-4EDE-A19F-37DCF870FB2D}" type="presParOf" srcId="{0A1561D7-F570-418E-86A7-6454A7ECB6B9}" destId="{7C1BB3F4-B947-495F-B38C-9E73DC55CCFA}" srcOrd="2" destOrd="0" presId="urn:microsoft.com/office/officeart/2005/8/layout/lProcess2"/>
    <dgm:cxn modelId="{F5449E93-7386-40D1-95C2-42BF7CBAEB77}" type="presParOf" srcId="{7C1BB3F4-B947-495F-B38C-9E73DC55CCFA}" destId="{5823F4B0-398A-4F3D-8146-D31A2EE4C9E8}" srcOrd="0" destOrd="0" presId="urn:microsoft.com/office/officeart/2005/8/layout/lProcess2"/>
    <dgm:cxn modelId="{FE1EF13A-B4E2-4A08-BFD9-6FBAA51412D1}" type="presParOf" srcId="{7C1BB3F4-B947-495F-B38C-9E73DC55CCFA}" destId="{392F5921-C641-4B5D-BF53-08E6D190871E}" srcOrd="1" destOrd="0" presId="urn:microsoft.com/office/officeart/2005/8/layout/lProcess2"/>
    <dgm:cxn modelId="{254DA9D8-F834-47EC-920C-33EEB5721145}" type="presParOf" srcId="{7C1BB3F4-B947-495F-B38C-9E73DC55CCFA}" destId="{A063DE8E-56C4-4414-83DE-4D6C28AA7816}" srcOrd="2" destOrd="0" presId="urn:microsoft.com/office/officeart/2005/8/layout/lProcess2"/>
    <dgm:cxn modelId="{A695DF7C-804F-4FE1-86A7-7EAEAE297785}" type="presParOf" srcId="{A063DE8E-56C4-4414-83DE-4D6C28AA7816}" destId="{82AE79AF-795A-4909-970F-E0A431F08023}" srcOrd="0" destOrd="0" presId="urn:microsoft.com/office/officeart/2005/8/layout/lProcess2"/>
    <dgm:cxn modelId="{A8D1A1CB-4E62-43F8-BB8A-A0AA0282DE87}" type="presParOf" srcId="{82AE79AF-795A-4909-970F-E0A431F08023}" destId="{AF7BEA37-2E71-4F6B-9114-570507D9858D}" srcOrd="0" destOrd="0" presId="urn:microsoft.com/office/officeart/2005/8/layout/lProcess2"/>
    <dgm:cxn modelId="{81B68ACF-FB46-43DA-8E94-EFFD1D55AF8F}" type="presParOf" srcId="{82AE79AF-795A-4909-970F-E0A431F08023}" destId="{10BFF449-D704-4AB0-A5AF-A87E95A1B80D}" srcOrd="1" destOrd="0" presId="urn:microsoft.com/office/officeart/2005/8/layout/lProcess2"/>
    <dgm:cxn modelId="{0F9CFBC4-8EBB-4ECF-BA8F-E532094A0728}" type="presParOf" srcId="{82AE79AF-795A-4909-970F-E0A431F08023}" destId="{C52E6C7E-E71A-4AF1-8226-B2FA381F7E7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9CFD3-4B09-460B-B621-261045382312}"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AC1DF903-0383-481B-8258-7AC78BA3E59C}">
      <dgm:prSet phldr="0"/>
      <dgm:spPr/>
      <dgm:t>
        <a:bodyPr/>
        <a:lstStyle/>
        <a:p>
          <a:pPr algn="l" rtl="0"/>
          <a:r>
            <a:rPr lang="en-US">
              <a:latin typeface="Franklin Gothic Book"/>
            </a:rPr>
            <a:t>People with limited English proficiency have been denied services due to the failure to provide interpreters.</a:t>
          </a:r>
        </a:p>
      </dgm:t>
    </dgm:pt>
    <dgm:pt modelId="{420830FC-551E-4996-A565-0ED549799A7F}" type="parTrans" cxnId="{C85AC320-05A2-48AB-8B0C-1BC69B9BB33A}">
      <dgm:prSet/>
      <dgm:spPr/>
    </dgm:pt>
    <dgm:pt modelId="{C3F7B68F-F777-452D-9C4F-4FA684A8EA44}" type="sibTrans" cxnId="{C85AC320-05A2-48AB-8B0C-1BC69B9BB33A}">
      <dgm:prSet/>
      <dgm:spPr/>
    </dgm:pt>
    <dgm:pt modelId="{44DDAE36-065D-4C08-A623-FD94393A58DD}">
      <dgm:prSet phldr="0"/>
      <dgm:spPr/>
      <dgm:t>
        <a:bodyPr/>
        <a:lstStyle/>
        <a:p>
          <a:pPr algn="l" rtl="0"/>
          <a:r>
            <a:rPr lang="en-US">
              <a:latin typeface="Franklin Gothic Book"/>
            </a:rPr>
            <a:t>Some LEP people are routinely denied care because entities refuse to admit them into in-patient treatment due to lack of interpretation services. </a:t>
          </a:r>
        </a:p>
      </dgm:t>
    </dgm:pt>
    <dgm:pt modelId="{E40AC98A-39D3-4F62-987E-28DE265B11B5}" type="parTrans" cxnId="{0FCA1F8E-0343-4FFD-9C51-41E84B9D7922}">
      <dgm:prSet/>
      <dgm:spPr/>
    </dgm:pt>
    <dgm:pt modelId="{C0C7FD82-2F59-4AA3-A327-1D8F7D5566CC}" type="sibTrans" cxnId="{0FCA1F8E-0343-4FFD-9C51-41E84B9D7922}">
      <dgm:prSet/>
      <dgm:spPr/>
    </dgm:pt>
    <dgm:pt modelId="{B2081C66-C615-4382-8A44-EDEE1D693699}">
      <dgm:prSet phldr="0"/>
      <dgm:spPr/>
      <dgm:t>
        <a:bodyPr/>
        <a:lstStyle/>
        <a:p>
          <a:pPr algn="l" rtl="0"/>
          <a:r>
            <a:rPr lang="en-US">
              <a:latin typeface="Franklin Gothic Book"/>
            </a:rPr>
            <a:t>When facilities fail to provide accessible and culturally relevant communications individuals avoid seeking care.  </a:t>
          </a:r>
        </a:p>
      </dgm:t>
    </dgm:pt>
    <dgm:pt modelId="{C79A0608-4515-4381-BE7C-E971FE34F1E0}" type="parTrans" cxnId="{69066559-CF10-4E04-82AC-CE89C61E4386}">
      <dgm:prSet/>
      <dgm:spPr/>
    </dgm:pt>
    <dgm:pt modelId="{D3FC1BC7-82AE-4A70-AE9A-BC6EB052BC8F}" type="sibTrans" cxnId="{69066559-CF10-4E04-82AC-CE89C61E4386}">
      <dgm:prSet/>
      <dgm:spPr/>
    </dgm:pt>
    <dgm:pt modelId="{8E119622-55FD-4F65-BA89-6A173B2E199C}">
      <dgm:prSet phldr="0"/>
      <dgm:spPr/>
      <dgm:t>
        <a:bodyPr/>
        <a:lstStyle/>
        <a:p>
          <a:pPr algn="l" rtl="0"/>
          <a:r>
            <a:rPr lang="en-US">
              <a:latin typeface="Franklin Gothic Book"/>
            </a:rPr>
            <a:t>People and family members of people who are undocumented may avoid facilities because there has been no communication on whether there will be negative immigration consequences (e.g., will Immigrations and Customs Enforcement be present?) .</a:t>
          </a:r>
        </a:p>
      </dgm:t>
    </dgm:pt>
    <dgm:pt modelId="{C5DDDD47-43B2-482C-B52D-2F870E4003AB}" type="parTrans" cxnId="{D8A03AB2-26B2-4170-AA78-2A7B32358D4B}">
      <dgm:prSet/>
      <dgm:spPr/>
    </dgm:pt>
    <dgm:pt modelId="{265A904A-DB7E-48D6-8A9F-771BEB0E2A8A}" type="sibTrans" cxnId="{D8A03AB2-26B2-4170-AA78-2A7B32358D4B}">
      <dgm:prSet/>
      <dgm:spPr/>
    </dgm:pt>
    <dgm:pt modelId="{CB1A29A2-8E3E-4F92-B084-0BAC66BC9ADD}" type="pres">
      <dgm:prSet presAssocID="{F0D9CFD3-4B09-460B-B621-261045382312}" presName="Name0" presStyleCnt="0">
        <dgm:presLayoutVars>
          <dgm:dir/>
          <dgm:animLvl val="lvl"/>
          <dgm:resizeHandles val="exact"/>
        </dgm:presLayoutVars>
      </dgm:prSet>
      <dgm:spPr/>
    </dgm:pt>
    <dgm:pt modelId="{920ABED1-E1C6-4072-AAE3-591A724B3FF5}" type="pres">
      <dgm:prSet presAssocID="{B2081C66-C615-4382-8A44-EDEE1D693699}" presName="boxAndChildren" presStyleCnt="0"/>
      <dgm:spPr/>
    </dgm:pt>
    <dgm:pt modelId="{A7A68E58-8E77-4020-8B70-41F21C5D1243}" type="pres">
      <dgm:prSet presAssocID="{B2081C66-C615-4382-8A44-EDEE1D693699}" presName="parentTextBox" presStyleLbl="node1" presStyleIdx="0" presStyleCnt="2"/>
      <dgm:spPr/>
    </dgm:pt>
    <dgm:pt modelId="{70F1E580-3226-49E8-ABF0-F2BDC209D109}" type="pres">
      <dgm:prSet presAssocID="{B2081C66-C615-4382-8A44-EDEE1D693699}" presName="entireBox" presStyleLbl="node1" presStyleIdx="0" presStyleCnt="2"/>
      <dgm:spPr/>
    </dgm:pt>
    <dgm:pt modelId="{BAACC0CE-8E42-4019-9576-18683E40FC4D}" type="pres">
      <dgm:prSet presAssocID="{B2081C66-C615-4382-8A44-EDEE1D693699}" presName="descendantBox" presStyleCnt="0"/>
      <dgm:spPr/>
    </dgm:pt>
    <dgm:pt modelId="{A410DE35-0263-4ACC-BFF9-9BAD84110DA2}" type="pres">
      <dgm:prSet presAssocID="{8E119622-55FD-4F65-BA89-6A173B2E199C}" presName="childTextBox" presStyleLbl="fgAccFollowNode1" presStyleIdx="0" presStyleCnt="2">
        <dgm:presLayoutVars>
          <dgm:bulletEnabled val="1"/>
        </dgm:presLayoutVars>
      </dgm:prSet>
      <dgm:spPr/>
    </dgm:pt>
    <dgm:pt modelId="{A383A8E8-7E71-468D-ACB3-6256A671C663}" type="pres">
      <dgm:prSet presAssocID="{C3F7B68F-F777-452D-9C4F-4FA684A8EA44}" presName="sp" presStyleCnt="0"/>
      <dgm:spPr/>
    </dgm:pt>
    <dgm:pt modelId="{6126747C-F061-4EA0-A7E2-1D8DF23A9CD2}" type="pres">
      <dgm:prSet presAssocID="{AC1DF903-0383-481B-8258-7AC78BA3E59C}" presName="arrowAndChildren" presStyleCnt="0"/>
      <dgm:spPr/>
    </dgm:pt>
    <dgm:pt modelId="{EC435E0B-C7C3-4ECD-AD06-AFD16C256F52}" type="pres">
      <dgm:prSet presAssocID="{AC1DF903-0383-481B-8258-7AC78BA3E59C}" presName="parentTextArrow" presStyleLbl="node1" presStyleIdx="0" presStyleCnt="2"/>
      <dgm:spPr/>
    </dgm:pt>
    <dgm:pt modelId="{65862529-FDCA-464B-A902-B806758864F3}" type="pres">
      <dgm:prSet presAssocID="{AC1DF903-0383-481B-8258-7AC78BA3E59C}" presName="arrow" presStyleLbl="node1" presStyleIdx="1" presStyleCnt="2"/>
      <dgm:spPr/>
    </dgm:pt>
    <dgm:pt modelId="{F49A1632-73E9-45E1-9C68-4FFA944A222D}" type="pres">
      <dgm:prSet presAssocID="{AC1DF903-0383-481B-8258-7AC78BA3E59C}" presName="descendantArrow" presStyleCnt="0"/>
      <dgm:spPr/>
    </dgm:pt>
    <dgm:pt modelId="{2B5C4B4C-2382-4D83-9D7A-FB73DBDCA42D}" type="pres">
      <dgm:prSet presAssocID="{44DDAE36-065D-4C08-A623-FD94393A58DD}" presName="childTextArrow" presStyleLbl="fgAccFollowNode1" presStyleIdx="1" presStyleCnt="2">
        <dgm:presLayoutVars>
          <dgm:bulletEnabled val="1"/>
        </dgm:presLayoutVars>
      </dgm:prSet>
      <dgm:spPr/>
    </dgm:pt>
  </dgm:ptLst>
  <dgm:cxnLst>
    <dgm:cxn modelId="{C85AC320-05A2-48AB-8B0C-1BC69B9BB33A}" srcId="{F0D9CFD3-4B09-460B-B621-261045382312}" destId="{AC1DF903-0383-481B-8258-7AC78BA3E59C}" srcOrd="0" destOrd="0" parTransId="{420830FC-551E-4996-A565-0ED549799A7F}" sibTransId="{C3F7B68F-F777-452D-9C4F-4FA684A8EA44}"/>
    <dgm:cxn modelId="{F2513425-33F3-45B7-B18A-82E05E83B178}" type="presOf" srcId="{8E119622-55FD-4F65-BA89-6A173B2E199C}" destId="{A410DE35-0263-4ACC-BFF9-9BAD84110DA2}" srcOrd="0" destOrd="0" presId="urn:microsoft.com/office/officeart/2005/8/layout/process4"/>
    <dgm:cxn modelId="{F3E34F46-8DA8-480B-A062-E2DF879C7E28}" type="presOf" srcId="{AC1DF903-0383-481B-8258-7AC78BA3E59C}" destId="{65862529-FDCA-464B-A902-B806758864F3}" srcOrd="1" destOrd="0" presId="urn:microsoft.com/office/officeart/2005/8/layout/process4"/>
    <dgm:cxn modelId="{CFF7844A-0A9B-4541-BC74-F34590109D8F}" type="presOf" srcId="{44DDAE36-065D-4C08-A623-FD94393A58DD}" destId="{2B5C4B4C-2382-4D83-9D7A-FB73DBDCA42D}" srcOrd="0" destOrd="0" presId="urn:microsoft.com/office/officeart/2005/8/layout/process4"/>
    <dgm:cxn modelId="{69066559-CF10-4E04-82AC-CE89C61E4386}" srcId="{F0D9CFD3-4B09-460B-B621-261045382312}" destId="{B2081C66-C615-4382-8A44-EDEE1D693699}" srcOrd="1" destOrd="0" parTransId="{C79A0608-4515-4381-BE7C-E971FE34F1E0}" sibTransId="{D3FC1BC7-82AE-4A70-AE9A-BC6EB052BC8F}"/>
    <dgm:cxn modelId="{CD928B79-2BCF-4D32-AB30-42623B48DAF9}" type="presOf" srcId="{F0D9CFD3-4B09-460B-B621-261045382312}" destId="{CB1A29A2-8E3E-4F92-B084-0BAC66BC9ADD}" srcOrd="0" destOrd="0" presId="urn:microsoft.com/office/officeart/2005/8/layout/process4"/>
    <dgm:cxn modelId="{0FCA1F8E-0343-4FFD-9C51-41E84B9D7922}" srcId="{AC1DF903-0383-481B-8258-7AC78BA3E59C}" destId="{44DDAE36-065D-4C08-A623-FD94393A58DD}" srcOrd="0" destOrd="0" parTransId="{E40AC98A-39D3-4F62-987E-28DE265B11B5}" sibTransId="{C0C7FD82-2F59-4AA3-A327-1D8F7D5566CC}"/>
    <dgm:cxn modelId="{D8A03AB2-26B2-4170-AA78-2A7B32358D4B}" srcId="{B2081C66-C615-4382-8A44-EDEE1D693699}" destId="{8E119622-55FD-4F65-BA89-6A173B2E199C}" srcOrd="0" destOrd="0" parTransId="{C5DDDD47-43B2-482C-B52D-2F870E4003AB}" sibTransId="{265A904A-DB7E-48D6-8A9F-771BEB0E2A8A}"/>
    <dgm:cxn modelId="{655D62C6-12EB-47C9-AC8F-CDFB0E8884FD}" type="presOf" srcId="{B2081C66-C615-4382-8A44-EDEE1D693699}" destId="{70F1E580-3226-49E8-ABF0-F2BDC209D109}" srcOrd="1" destOrd="0" presId="urn:microsoft.com/office/officeart/2005/8/layout/process4"/>
    <dgm:cxn modelId="{6CE713C9-2C64-4D37-BABA-425E1CAA3C8D}" type="presOf" srcId="{B2081C66-C615-4382-8A44-EDEE1D693699}" destId="{A7A68E58-8E77-4020-8B70-41F21C5D1243}" srcOrd="0" destOrd="0" presId="urn:microsoft.com/office/officeart/2005/8/layout/process4"/>
    <dgm:cxn modelId="{DDE222FD-E605-4C80-9A64-5B891574F95E}" type="presOf" srcId="{AC1DF903-0383-481B-8258-7AC78BA3E59C}" destId="{EC435E0B-C7C3-4ECD-AD06-AFD16C256F52}" srcOrd="0" destOrd="0" presId="urn:microsoft.com/office/officeart/2005/8/layout/process4"/>
    <dgm:cxn modelId="{98780D43-097A-40A0-9ECE-A3D1024BC77C}" type="presParOf" srcId="{CB1A29A2-8E3E-4F92-B084-0BAC66BC9ADD}" destId="{920ABED1-E1C6-4072-AAE3-591A724B3FF5}" srcOrd="0" destOrd="0" presId="urn:microsoft.com/office/officeart/2005/8/layout/process4"/>
    <dgm:cxn modelId="{127E76FB-88ED-4AE5-BAFE-FDA7763D5581}" type="presParOf" srcId="{920ABED1-E1C6-4072-AAE3-591A724B3FF5}" destId="{A7A68E58-8E77-4020-8B70-41F21C5D1243}" srcOrd="0" destOrd="0" presId="urn:microsoft.com/office/officeart/2005/8/layout/process4"/>
    <dgm:cxn modelId="{A59A8DDC-2FBA-4FE1-8BAF-4A8179CE2A60}" type="presParOf" srcId="{920ABED1-E1C6-4072-AAE3-591A724B3FF5}" destId="{70F1E580-3226-49E8-ABF0-F2BDC209D109}" srcOrd="1" destOrd="0" presId="urn:microsoft.com/office/officeart/2005/8/layout/process4"/>
    <dgm:cxn modelId="{39AE6210-E40D-44C1-9FFC-D8368B6908EE}" type="presParOf" srcId="{920ABED1-E1C6-4072-AAE3-591A724B3FF5}" destId="{BAACC0CE-8E42-4019-9576-18683E40FC4D}" srcOrd="2" destOrd="0" presId="urn:microsoft.com/office/officeart/2005/8/layout/process4"/>
    <dgm:cxn modelId="{374F5DDC-7D31-4040-9BA2-9D7FEA77D9D6}" type="presParOf" srcId="{BAACC0CE-8E42-4019-9576-18683E40FC4D}" destId="{A410DE35-0263-4ACC-BFF9-9BAD84110DA2}" srcOrd="0" destOrd="0" presId="urn:microsoft.com/office/officeart/2005/8/layout/process4"/>
    <dgm:cxn modelId="{D5F1BAF9-2741-4D96-9C9E-C171F0D09311}" type="presParOf" srcId="{CB1A29A2-8E3E-4F92-B084-0BAC66BC9ADD}" destId="{A383A8E8-7E71-468D-ACB3-6256A671C663}" srcOrd="1" destOrd="0" presId="urn:microsoft.com/office/officeart/2005/8/layout/process4"/>
    <dgm:cxn modelId="{D5282005-7AF8-4500-A04D-FD48D3FF9C77}" type="presParOf" srcId="{CB1A29A2-8E3E-4F92-B084-0BAC66BC9ADD}" destId="{6126747C-F061-4EA0-A7E2-1D8DF23A9CD2}" srcOrd="2" destOrd="0" presId="urn:microsoft.com/office/officeart/2005/8/layout/process4"/>
    <dgm:cxn modelId="{FE8F3013-8FA5-4FAE-AD0E-3D8AA95B1427}" type="presParOf" srcId="{6126747C-F061-4EA0-A7E2-1D8DF23A9CD2}" destId="{EC435E0B-C7C3-4ECD-AD06-AFD16C256F52}" srcOrd="0" destOrd="0" presId="urn:microsoft.com/office/officeart/2005/8/layout/process4"/>
    <dgm:cxn modelId="{EC680ADF-D20A-468A-B1A3-35F1FEE23BC4}" type="presParOf" srcId="{6126747C-F061-4EA0-A7E2-1D8DF23A9CD2}" destId="{65862529-FDCA-464B-A902-B806758864F3}" srcOrd="1" destOrd="0" presId="urn:microsoft.com/office/officeart/2005/8/layout/process4"/>
    <dgm:cxn modelId="{29894F69-38E4-462D-A930-720BF8887A5A}" type="presParOf" srcId="{6126747C-F061-4EA0-A7E2-1D8DF23A9CD2}" destId="{F49A1632-73E9-45E1-9C68-4FFA944A222D}" srcOrd="2" destOrd="0" presId="urn:microsoft.com/office/officeart/2005/8/layout/process4"/>
    <dgm:cxn modelId="{189C28D5-3B98-46BB-93B8-3452FA6871C9}" type="presParOf" srcId="{F49A1632-73E9-45E1-9C68-4FFA944A222D}" destId="{2B5C4B4C-2382-4D83-9D7A-FB73DBDCA42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95A7A0-68E1-409B-86E4-18CE8810787E}"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4D177D24-6173-4B49-BF8A-5B95F106B02D}">
      <dgm:prSet/>
      <dgm:spPr/>
      <dgm:t>
        <a:bodyPr/>
        <a:lstStyle/>
        <a:p>
          <a:pPr rtl="0">
            <a:lnSpc>
              <a:spcPct val="100000"/>
            </a:lnSpc>
          </a:pPr>
          <a:r>
            <a:rPr lang="en-US"/>
            <a:t>There is no federal requirement for implementation of CLAS Standards</a:t>
          </a:r>
          <a:r>
            <a:rPr lang="en-US">
              <a:latin typeface="Franklin Gothic Demi Cond"/>
            </a:rPr>
            <a:t> </a:t>
          </a:r>
          <a:endParaRPr lang="en-US"/>
        </a:p>
      </dgm:t>
    </dgm:pt>
    <dgm:pt modelId="{C13EA02D-3217-49F1-BC1A-AFE8F9C8A358}" type="parTrans" cxnId="{5244D2E9-39F1-401B-96E9-501DB3E6081E}">
      <dgm:prSet/>
      <dgm:spPr/>
      <dgm:t>
        <a:bodyPr/>
        <a:lstStyle/>
        <a:p>
          <a:endParaRPr lang="en-US"/>
        </a:p>
      </dgm:t>
    </dgm:pt>
    <dgm:pt modelId="{FD17B884-D014-4A6C-82DC-33029FE54B95}" type="sibTrans" cxnId="{5244D2E9-39F1-401B-96E9-501DB3E6081E}">
      <dgm:prSet/>
      <dgm:spPr/>
      <dgm:t>
        <a:bodyPr/>
        <a:lstStyle/>
        <a:p>
          <a:endParaRPr lang="en-US"/>
        </a:p>
      </dgm:t>
    </dgm:pt>
    <dgm:pt modelId="{4CF87D7B-F4E1-42B5-BBD4-AB1D145307B3}">
      <dgm:prSet/>
      <dgm:spPr/>
      <dgm:t>
        <a:bodyPr/>
        <a:lstStyle/>
        <a:p>
          <a:pPr>
            <a:lnSpc>
              <a:spcPct val="100000"/>
            </a:lnSpc>
          </a:pPr>
          <a:r>
            <a:rPr lang="en-US"/>
            <a:t>But </a:t>
          </a:r>
          <a:r>
            <a:rPr lang="en-US" b="1"/>
            <a:t>complying with CLAS Standards ensures compliance with relevant Federal law</a:t>
          </a:r>
        </a:p>
      </dgm:t>
    </dgm:pt>
    <dgm:pt modelId="{436DEE42-C9EC-42E3-9835-E465642B825C}" type="parTrans" cxnId="{BCE7B9B9-CA72-4217-908B-3023CFE988CD}">
      <dgm:prSet/>
      <dgm:spPr/>
      <dgm:t>
        <a:bodyPr/>
        <a:lstStyle/>
        <a:p>
          <a:endParaRPr lang="en-US"/>
        </a:p>
      </dgm:t>
    </dgm:pt>
    <dgm:pt modelId="{7A856302-7C78-48BC-A37F-359E658438BC}" type="sibTrans" cxnId="{BCE7B9B9-CA72-4217-908B-3023CFE988CD}">
      <dgm:prSet/>
      <dgm:spPr/>
      <dgm:t>
        <a:bodyPr/>
        <a:lstStyle/>
        <a:p>
          <a:endParaRPr lang="en-US"/>
        </a:p>
      </dgm:t>
    </dgm:pt>
    <dgm:pt modelId="{323FF913-5D04-4329-8ECE-D96DF60E689A}">
      <dgm:prSet/>
      <dgm:spPr/>
      <dgm:t>
        <a:bodyPr/>
        <a:lstStyle/>
        <a:p>
          <a:pPr>
            <a:lnSpc>
              <a:spcPct val="100000"/>
            </a:lnSpc>
          </a:pPr>
          <a:r>
            <a:rPr lang="en-US"/>
            <a:t>Implementation varies by state</a:t>
          </a:r>
        </a:p>
      </dgm:t>
    </dgm:pt>
    <dgm:pt modelId="{87239050-2265-4A83-93F8-92FC546E5859}" type="sibTrans" cxnId="{709CF5FC-244C-4D12-BDAC-27097B58A8EF}">
      <dgm:prSet/>
      <dgm:spPr/>
      <dgm:t>
        <a:bodyPr/>
        <a:lstStyle/>
        <a:p>
          <a:endParaRPr lang="en-US"/>
        </a:p>
      </dgm:t>
    </dgm:pt>
    <dgm:pt modelId="{1D9B4BAA-A03C-416E-930E-9D16F0AB524F}" type="parTrans" cxnId="{709CF5FC-244C-4D12-BDAC-27097B58A8EF}">
      <dgm:prSet/>
      <dgm:spPr/>
      <dgm:t>
        <a:bodyPr/>
        <a:lstStyle/>
        <a:p>
          <a:endParaRPr lang="en-US"/>
        </a:p>
      </dgm:t>
    </dgm:pt>
    <dgm:pt modelId="{FED123FA-96A6-432C-B54D-8CEF0102DA77}" type="pres">
      <dgm:prSet presAssocID="{2995A7A0-68E1-409B-86E4-18CE8810787E}" presName="root" presStyleCnt="0">
        <dgm:presLayoutVars>
          <dgm:dir/>
          <dgm:resizeHandles val="exact"/>
        </dgm:presLayoutVars>
      </dgm:prSet>
      <dgm:spPr/>
    </dgm:pt>
    <dgm:pt modelId="{86C3B6A1-826C-4258-B08C-8F008AAE2D61}" type="pres">
      <dgm:prSet presAssocID="{4D177D24-6173-4B49-BF8A-5B95F106B02D}" presName="compNode" presStyleCnt="0"/>
      <dgm:spPr/>
    </dgm:pt>
    <dgm:pt modelId="{8458D78E-3B17-4071-9AE6-40BFE33263F7}" type="pres">
      <dgm:prSet presAssocID="{4D177D24-6173-4B49-BF8A-5B95F106B02D}" presName="bgRect" presStyleLbl="bgShp" presStyleIdx="0" presStyleCnt="3"/>
      <dgm:spPr/>
    </dgm:pt>
    <dgm:pt modelId="{A130B5B0-6FF3-45B5-8B23-E60B119CB46D}" type="pres">
      <dgm:prSet presAssocID="{4D177D24-6173-4B49-BF8A-5B95F106B0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with solid fill"/>
        </a:ext>
      </dgm:extLst>
    </dgm:pt>
    <dgm:pt modelId="{965A6DA6-3160-4732-A1EE-E77DAE8EF550}" type="pres">
      <dgm:prSet presAssocID="{4D177D24-6173-4B49-BF8A-5B95F106B02D}" presName="spaceRect" presStyleCnt="0"/>
      <dgm:spPr/>
    </dgm:pt>
    <dgm:pt modelId="{9023E7E6-801A-4D3E-A0EF-C552BD751F63}" type="pres">
      <dgm:prSet presAssocID="{4D177D24-6173-4B49-BF8A-5B95F106B02D}" presName="parTx" presStyleLbl="revTx" presStyleIdx="0" presStyleCnt="3">
        <dgm:presLayoutVars>
          <dgm:chMax val="0"/>
          <dgm:chPref val="0"/>
        </dgm:presLayoutVars>
      </dgm:prSet>
      <dgm:spPr/>
    </dgm:pt>
    <dgm:pt modelId="{C49F29CF-B878-44F0-9D63-F303BF0DA818}" type="pres">
      <dgm:prSet presAssocID="{FD17B884-D014-4A6C-82DC-33029FE54B95}" presName="sibTrans" presStyleCnt="0"/>
      <dgm:spPr/>
    </dgm:pt>
    <dgm:pt modelId="{72D2B8BE-F71B-4AC8-9271-6D8FB1F1B919}" type="pres">
      <dgm:prSet presAssocID="{323FF913-5D04-4329-8ECE-D96DF60E689A}" presName="compNode" presStyleCnt="0"/>
      <dgm:spPr/>
    </dgm:pt>
    <dgm:pt modelId="{DD702D17-908E-4CBE-88A7-F256BA021BEE}" type="pres">
      <dgm:prSet presAssocID="{323FF913-5D04-4329-8ECE-D96DF60E689A}" presName="bgRect" presStyleLbl="bgShp" presStyleIdx="1" presStyleCnt="3"/>
      <dgm:spPr/>
    </dgm:pt>
    <dgm:pt modelId="{23E95EAC-A5B4-49D2-8D31-95C87B153B32}" type="pres">
      <dgm:prSet presAssocID="{323FF913-5D04-4329-8ECE-D96DF60E68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p with pin with solid fill"/>
        </a:ext>
      </dgm:extLst>
    </dgm:pt>
    <dgm:pt modelId="{B04CD3B4-924F-46E4-B8C8-86C820FD7AF1}" type="pres">
      <dgm:prSet presAssocID="{323FF913-5D04-4329-8ECE-D96DF60E689A}" presName="spaceRect" presStyleCnt="0"/>
      <dgm:spPr/>
    </dgm:pt>
    <dgm:pt modelId="{23591751-E3A4-4F30-B792-1A72A5277B14}" type="pres">
      <dgm:prSet presAssocID="{323FF913-5D04-4329-8ECE-D96DF60E689A}" presName="parTx" presStyleLbl="revTx" presStyleIdx="1" presStyleCnt="3">
        <dgm:presLayoutVars>
          <dgm:chMax val="0"/>
          <dgm:chPref val="0"/>
        </dgm:presLayoutVars>
      </dgm:prSet>
      <dgm:spPr/>
    </dgm:pt>
    <dgm:pt modelId="{28BA11CF-934D-439D-84BF-08AC8CD8C479}" type="pres">
      <dgm:prSet presAssocID="{87239050-2265-4A83-93F8-92FC546E5859}" presName="sibTrans" presStyleCnt="0"/>
      <dgm:spPr/>
    </dgm:pt>
    <dgm:pt modelId="{465EF12C-16BF-4B8E-B7B6-6FA3688AC135}" type="pres">
      <dgm:prSet presAssocID="{4CF87D7B-F4E1-42B5-BBD4-AB1D145307B3}" presName="compNode" presStyleCnt="0"/>
      <dgm:spPr/>
    </dgm:pt>
    <dgm:pt modelId="{BB5690E8-7354-456A-B3B6-442237AFA493}" type="pres">
      <dgm:prSet presAssocID="{4CF87D7B-F4E1-42B5-BBD4-AB1D145307B3}" presName="bgRect" presStyleLbl="bgShp" presStyleIdx="2" presStyleCnt="3"/>
      <dgm:spPr/>
    </dgm:pt>
    <dgm:pt modelId="{8E66059D-0867-4C0E-AC84-63A6B111C458}" type="pres">
      <dgm:prSet presAssocID="{4CF87D7B-F4E1-42B5-BBD4-AB1D145307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with solid fill"/>
        </a:ext>
      </dgm:extLst>
    </dgm:pt>
    <dgm:pt modelId="{AFBA7344-B3F5-410A-A5C2-D749653F761A}" type="pres">
      <dgm:prSet presAssocID="{4CF87D7B-F4E1-42B5-BBD4-AB1D145307B3}" presName="spaceRect" presStyleCnt="0"/>
      <dgm:spPr/>
    </dgm:pt>
    <dgm:pt modelId="{12E37908-9AFE-493F-B52C-C010F3B69936}" type="pres">
      <dgm:prSet presAssocID="{4CF87D7B-F4E1-42B5-BBD4-AB1D145307B3}" presName="parTx" presStyleLbl="revTx" presStyleIdx="2" presStyleCnt="3">
        <dgm:presLayoutVars>
          <dgm:chMax val="0"/>
          <dgm:chPref val="0"/>
        </dgm:presLayoutVars>
      </dgm:prSet>
      <dgm:spPr/>
    </dgm:pt>
  </dgm:ptLst>
  <dgm:cxnLst>
    <dgm:cxn modelId="{6307A045-6AF0-4868-86EF-E904D707B19C}" type="presOf" srcId="{2995A7A0-68E1-409B-86E4-18CE8810787E}" destId="{FED123FA-96A6-432C-B54D-8CEF0102DA77}" srcOrd="0" destOrd="0" presId="urn:microsoft.com/office/officeart/2018/2/layout/IconVerticalSolidList"/>
    <dgm:cxn modelId="{BB10FA85-81BF-473E-89F5-33090C74CB42}" type="presOf" srcId="{4D177D24-6173-4B49-BF8A-5B95F106B02D}" destId="{9023E7E6-801A-4D3E-A0EF-C552BD751F63}" srcOrd="0" destOrd="0" presId="urn:microsoft.com/office/officeart/2018/2/layout/IconVerticalSolidList"/>
    <dgm:cxn modelId="{BCE7B9B9-CA72-4217-908B-3023CFE988CD}" srcId="{2995A7A0-68E1-409B-86E4-18CE8810787E}" destId="{4CF87D7B-F4E1-42B5-BBD4-AB1D145307B3}" srcOrd="2" destOrd="0" parTransId="{436DEE42-C9EC-42E3-9835-E465642B825C}" sibTransId="{7A856302-7C78-48BC-A37F-359E658438BC}"/>
    <dgm:cxn modelId="{5EB384DC-1B8C-4112-BEC3-1EEA60B75495}" type="presOf" srcId="{323FF913-5D04-4329-8ECE-D96DF60E689A}" destId="{23591751-E3A4-4F30-B792-1A72A5277B14}" srcOrd="0" destOrd="0" presId="urn:microsoft.com/office/officeart/2018/2/layout/IconVerticalSolidList"/>
    <dgm:cxn modelId="{5244D2E9-39F1-401B-96E9-501DB3E6081E}" srcId="{2995A7A0-68E1-409B-86E4-18CE8810787E}" destId="{4D177D24-6173-4B49-BF8A-5B95F106B02D}" srcOrd="0" destOrd="0" parTransId="{C13EA02D-3217-49F1-BC1A-AFE8F9C8A358}" sibTransId="{FD17B884-D014-4A6C-82DC-33029FE54B95}"/>
    <dgm:cxn modelId="{97B71CF8-C576-4745-9893-72E55C0EEB7E}" type="presOf" srcId="{4CF87D7B-F4E1-42B5-BBD4-AB1D145307B3}" destId="{12E37908-9AFE-493F-B52C-C010F3B69936}" srcOrd="0" destOrd="0" presId="urn:microsoft.com/office/officeart/2018/2/layout/IconVerticalSolidList"/>
    <dgm:cxn modelId="{709CF5FC-244C-4D12-BDAC-27097B58A8EF}" srcId="{2995A7A0-68E1-409B-86E4-18CE8810787E}" destId="{323FF913-5D04-4329-8ECE-D96DF60E689A}" srcOrd="1" destOrd="0" parTransId="{1D9B4BAA-A03C-416E-930E-9D16F0AB524F}" sibTransId="{87239050-2265-4A83-93F8-92FC546E5859}"/>
    <dgm:cxn modelId="{CE6ED7C7-A02A-459B-B2BA-8F9B18F93799}" type="presParOf" srcId="{FED123FA-96A6-432C-B54D-8CEF0102DA77}" destId="{86C3B6A1-826C-4258-B08C-8F008AAE2D61}" srcOrd="0" destOrd="0" presId="urn:microsoft.com/office/officeart/2018/2/layout/IconVerticalSolidList"/>
    <dgm:cxn modelId="{2BC179E8-ED56-4DE1-B650-B7C4A75F507E}" type="presParOf" srcId="{86C3B6A1-826C-4258-B08C-8F008AAE2D61}" destId="{8458D78E-3B17-4071-9AE6-40BFE33263F7}" srcOrd="0" destOrd="0" presId="urn:microsoft.com/office/officeart/2018/2/layout/IconVerticalSolidList"/>
    <dgm:cxn modelId="{DA3EA8C6-8880-4DB0-B297-8D4AB7230996}" type="presParOf" srcId="{86C3B6A1-826C-4258-B08C-8F008AAE2D61}" destId="{A130B5B0-6FF3-45B5-8B23-E60B119CB46D}" srcOrd="1" destOrd="0" presId="urn:microsoft.com/office/officeart/2018/2/layout/IconVerticalSolidList"/>
    <dgm:cxn modelId="{E9763EDD-5499-498A-8799-8A852E0E9185}" type="presParOf" srcId="{86C3B6A1-826C-4258-B08C-8F008AAE2D61}" destId="{965A6DA6-3160-4732-A1EE-E77DAE8EF550}" srcOrd="2" destOrd="0" presId="urn:microsoft.com/office/officeart/2018/2/layout/IconVerticalSolidList"/>
    <dgm:cxn modelId="{F2C91987-3876-4CA9-A57C-71563B98CE13}" type="presParOf" srcId="{86C3B6A1-826C-4258-B08C-8F008AAE2D61}" destId="{9023E7E6-801A-4D3E-A0EF-C552BD751F63}" srcOrd="3" destOrd="0" presId="urn:microsoft.com/office/officeart/2018/2/layout/IconVerticalSolidList"/>
    <dgm:cxn modelId="{A2AC1D10-6DAF-4653-8466-239D697C284E}" type="presParOf" srcId="{FED123FA-96A6-432C-B54D-8CEF0102DA77}" destId="{C49F29CF-B878-44F0-9D63-F303BF0DA818}" srcOrd="1" destOrd="0" presId="urn:microsoft.com/office/officeart/2018/2/layout/IconVerticalSolidList"/>
    <dgm:cxn modelId="{262DFF99-DCAF-4AAE-8632-3E3B54AC75E7}" type="presParOf" srcId="{FED123FA-96A6-432C-B54D-8CEF0102DA77}" destId="{72D2B8BE-F71B-4AC8-9271-6D8FB1F1B919}" srcOrd="2" destOrd="0" presId="urn:microsoft.com/office/officeart/2018/2/layout/IconVerticalSolidList"/>
    <dgm:cxn modelId="{335DE2FC-8EC5-45C3-9FF1-C1B9FE681D2F}" type="presParOf" srcId="{72D2B8BE-F71B-4AC8-9271-6D8FB1F1B919}" destId="{DD702D17-908E-4CBE-88A7-F256BA021BEE}" srcOrd="0" destOrd="0" presId="urn:microsoft.com/office/officeart/2018/2/layout/IconVerticalSolidList"/>
    <dgm:cxn modelId="{10ED685B-FE44-41EA-8DE5-CBE3D876626B}" type="presParOf" srcId="{72D2B8BE-F71B-4AC8-9271-6D8FB1F1B919}" destId="{23E95EAC-A5B4-49D2-8D31-95C87B153B32}" srcOrd="1" destOrd="0" presId="urn:microsoft.com/office/officeart/2018/2/layout/IconVerticalSolidList"/>
    <dgm:cxn modelId="{66630528-D24C-4142-9B91-D73E53CECF9E}" type="presParOf" srcId="{72D2B8BE-F71B-4AC8-9271-6D8FB1F1B919}" destId="{B04CD3B4-924F-46E4-B8C8-86C820FD7AF1}" srcOrd="2" destOrd="0" presId="urn:microsoft.com/office/officeart/2018/2/layout/IconVerticalSolidList"/>
    <dgm:cxn modelId="{A53ECEAC-0316-49C8-8266-C4D5195EF977}" type="presParOf" srcId="{72D2B8BE-F71B-4AC8-9271-6D8FB1F1B919}" destId="{23591751-E3A4-4F30-B792-1A72A5277B14}" srcOrd="3" destOrd="0" presId="urn:microsoft.com/office/officeart/2018/2/layout/IconVerticalSolidList"/>
    <dgm:cxn modelId="{17944F54-BC83-40A2-AB24-6D9B111B2B70}" type="presParOf" srcId="{FED123FA-96A6-432C-B54D-8CEF0102DA77}" destId="{28BA11CF-934D-439D-84BF-08AC8CD8C479}" srcOrd="3" destOrd="0" presId="urn:microsoft.com/office/officeart/2018/2/layout/IconVerticalSolidList"/>
    <dgm:cxn modelId="{9F70C3A0-24B6-422C-B724-28CA187BF3D5}" type="presParOf" srcId="{FED123FA-96A6-432C-B54D-8CEF0102DA77}" destId="{465EF12C-16BF-4B8E-B7B6-6FA3688AC135}" srcOrd="4" destOrd="0" presId="urn:microsoft.com/office/officeart/2018/2/layout/IconVerticalSolidList"/>
    <dgm:cxn modelId="{2CDA20F3-777C-4779-AB2A-72BC8EA96727}" type="presParOf" srcId="{465EF12C-16BF-4B8E-B7B6-6FA3688AC135}" destId="{BB5690E8-7354-456A-B3B6-442237AFA493}" srcOrd="0" destOrd="0" presId="urn:microsoft.com/office/officeart/2018/2/layout/IconVerticalSolidList"/>
    <dgm:cxn modelId="{3178C77E-B124-495F-B9AE-0C5BB7D55DDB}" type="presParOf" srcId="{465EF12C-16BF-4B8E-B7B6-6FA3688AC135}" destId="{8E66059D-0867-4C0E-AC84-63A6B111C458}" srcOrd="1" destOrd="0" presId="urn:microsoft.com/office/officeart/2018/2/layout/IconVerticalSolidList"/>
    <dgm:cxn modelId="{4AF07F2E-261E-4F2F-8D80-7B9600E87AAF}" type="presParOf" srcId="{465EF12C-16BF-4B8E-B7B6-6FA3688AC135}" destId="{AFBA7344-B3F5-410A-A5C2-D749653F761A}" srcOrd="2" destOrd="0" presId="urn:microsoft.com/office/officeart/2018/2/layout/IconVerticalSolidList"/>
    <dgm:cxn modelId="{9F148385-72DE-44C7-8492-1153EE89A07C}" type="presParOf" srcId="{465EF12C-16BF-4B8E-B7B6-6FA3688AC135}" destId="{12E37908-9AFE-493F-B52C-C010F3B69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ED23B-D333-4C9C-A92C-56217F29040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D802D0E-5867-4F40-9F0E-5BFABFDE11E4}">
      <dgm:prSet phldrT="[Text]" phldr="0"/>
      <dgm:spPr/>
      <dgm:t>
        <a:bodyPr/>
        <a:lstStyle/>
        <a:p>
          <a:pPr algn="l"/>
          <a:r>
            <a:rPr lang="en-US">
              <a:latin typeface="Calibri"/>
              <a:cs typeface="Calibri"/>
            </a:rPr>
            <a:t>Delay in care due to lack of appropriate interpreter</a:t>
          </a:r>
        </a:p>
      </dgm:t>
    </dgm:pt>
    <dgm:pt modelId="{DD331884-8ADF-4FA2-B305-CBEAD59E9564}" type="parTrans" cxnId="{EBE811DA-5E04-4CBC-B4F1-4EAD2685D2B4}">
      <dgm:prSet/>
      <dgm:spPr/>
      <dgm:t>
        <a:bodyPr/>
        <a:lstStyle/>
        <a:p>
          <a:endParaRPr lang="en-US"/>
        </a:p>
      </dgm:t>
    </dgm:pt>
    <dgm:pt modelId="{3BBDCB2F-08FF-4180-B15D-6966F1B4DBDC}" type="sibTrans" cxnId="{EBE811DA-5E04-4CBC-B4F1-4EAD2685D2B4}">
      <dgm:prSet/>
      <dgm:spPr/>
      <dgm:t>
        <a:bodyPr/>
        <a:lstStyle/>
        <a:p>
          <a:endParaRPr lang="en-US"/>
        </a:p>
      </dgm:t>
    </dgm:pt>
    <dgm:pt modelId="{5C8C44D1-2EB4-4755-B308-DD7C26D8FBCB}">
      <dgm:prSet phldr="0"/>
      <dgm:spPr/>
      <dgm:t>
        <a:bodyPr/>
        <a:lstStyle/>
        <a:p>
          <a:pPr algn="l"/>
          <a:r>
            <a:rPr lang="en-US">
              <a:latin typeface="Calibri"/>
              <a:cs typeface="Calibri"/>
            </a:rPr>
            <a:t>Violation of Title VI can be:</a:t>
          </a:r>
        </a:p>
      </dgm:t>
    </dgm:pt>
    <dgm:pt modelId="{82BE538F-9A1F-4DE5-ACB5-AA6AEFD93F42}" type="parTrans" cxnId="{D11CE2E6-E3F2-4D8F-BD52-0C33C024A911}">
      <dgm:prSet/>
      <dgm:spPr/>
    </dgm:pt>
    <dgm:pt modelId="{6971810A-816B-4693-84F8-3D8D10D31BFB}" type="sibTrans" cxnId="{D11CE2E6-E3F2-4D8F-BD52-0C33C024A911}">
      <dgm:prSet/>
      <dgm:spPr/>
    </dgm:pt>
    <dgm:pt modelId="{4D313BAF-CC02-42CF-9EFE-A73073A8E449}">
      <dgm:prSet phldr="0"/>
      <dgm:spPr/>
      <dgm:t>
        <a:bodyPr/>
        <a:lstStyle/>
        <a:p>
          <a:pPr algn="l"/>
          <a:r>
            <a:rPr lang="en-US">
              <a:latin typeface="Calibri"/>
              <a:cs typeface="Calibri"/>
            </a:rPr>
            <a:t>Lacking a Language Access Plan for LEP </a:t>
          </a:r>
        </a:p>
      </dgm:t>
    </dgm:pt>
    <dgm:pt modelId="{852882B8-A9E2-4812-A676-C1EA2E9540F9}" type="parTrans" cxnId="{27C8C099-BE64-483A-8E70-C1C802241DAC}">
      <dgm:prSet/>
      <dgm:spPr/>
    </dgm:pt>
    <dgm:pt modelId="{A5D5EFA1-8B51-4691-8782-94AE5FF6C00E}" type="sibTrans" cxnId="{27C8C099-BE64-483A-8E70-C1C802241DAC}">
      <dgm:prSet/>
      <dgm:spPr/>
    </dgm:pt>
    <dgm:pt modelId="{97EE1822-8A42-4892-A6E0-9BECD5C27126}">
      <dgm:prSet phldr="0"/>
      <dgm:spPr/>
      <dgm:t>
        <a:bodyPr/>
        <a:lstStyle/>
        <a:p>
          <a:pPr algn="l"/>
          <a:r>
            <a:rPr lang="en-US">
              <a:latin typeface="Calibri"/>
              <a:cs typeface="Calibri"/>
            </a:rPr>
            <a:t>Lack of training plan within organization </a:t>
          </a:r>
        </a:p>
      </dgm:t>
    </dgm:pt>
    <dgm:pt modelId="{AA2DDDEB-ED16-4831-B63E-977A1F11B04D}" type="parTrans" cxnId="{4D68B653-E40E-4C16-A125-E3193F8D49A8}">
      <dgm:prSet/>
      <dgm:spPr/>
    </dgm:pt>
    <dgm:pt modelId="{931AB48A-2DA3-4284-A303-DECF813022AD}" type="sibTrans" cxnId="{4D68B653-E40E-4C16-A125-E3193F8D49A8}">
      <dgm:prSet/>
      <dgm:spPr/>
    </dgm:pt>
    <dgm:pt modelId="{3B4C4944-0D59-4832-866A-9557DD1E0BA5}">
      <dgm:prSet phldr="0"/>
      <dgm:spPr/>
      <dgm:t>
        <a:bodyPr/>
        <a:lstStyle/>
        <a:p>
          <a:pPr algn="l"/>
          <a:r>
            <a:rPr lang="en-US">
              <a:latin typeface="Calibri"/>
              <a:cs typeface="Calibri"/>
            </a:rPr>
            <a:t>Using untrained interpreters </a:t>
          </a:r>
        </a:p>
      </dgm:t>
    </dgm:pt>
    <dgm:pt modelId="{13ECBED9-4EBF-417C-8B33-F5FEDE5B2191}" type="parTrans" cxnId="{F0707C8E-363D-4F54-BA70-C170EA4ECB71}">
      <dgm:prSet/>
      <dgm:spPr/>
    </dgm:pt>
    <dgm:pt modelId="{E312179F-6DCB-40EA-89EA-41E3F742CE54}" type="sibTrans" cxnId="{F0707C8E-363D-4F54-BA70-C170EA4ECB71}">
      <dgm:prSet/>
      <dgm:spPr/>
    </dgm:pt>
    <dgm:pt modelId="{45BC0C95-B14E-4908-B133-AB6C4CEBA18C}">
      <dgm:prSet phldr="0"/>
      <dgm:spPr/>
      <dgm:t>
        <a:bodyPr/>
        <a:lstStyle/>
        <a:p>
          <a:pPr algn="l"/>
          <a:r>
            <a:rPr lang="en-US">
              <a:latin typeface="Calibri"/>
              <a:cs typeface="Calibri"/>
            </a:rPr>
            <a:t>Treatment without patients informed consent (invalid without a translator for LEP individuals)</a:t>
          </a:r>
        </a:p>
      </dgm:t>
    </dgm:pt>
    <dgm:pt modelId="{6FFF0533-F256-4316-AB4F-F2E1919A38AB}" type="parTrans" cxnId="{34B43399-5BDA-4ED6-80A4-DF185C55BD6A}">
      <dgm:prSet/>
      <dgm:spPr/>
    </dgm:pt>
    <dgm:pt modelId="{E31DFB47-AB57-4DFA-9E7E-596ABA45F0C4}" type="sibTrans" cxnId="{34B43399-5BDA-4ED6-80A4-DF185C55BD6A}">
      <dgm:prSet/>
      <dgm:spPr/>
    </dgm:pt>
    <dgm:pt modelId="{CBAFB019-9F9A-49FC-8133-F4E6AE48A2F3}" type="pres">
      <dgm:prSet presAssocID="{AECED23B-D333-4C9C-A92C-56217F290407}" presName="linear" presStyleCnt="0">
        <dgm:presLayoutVars>
          <dgm:dir/>
          <dgm:animLvl val="lvl"/>
          <dgm:resizeHandles val="exact"/>
        </dgm:presLayoutVars>
      </dgm:prSet>
      <dgm:spPr/>
    </dgm:pt>
    <dgm:pt modelId="{CCA1BBB2-2544-4F28-93B7-A87F74742AA0}" type="pres">
      <dgm:prSet presAssocID="{5C8C44D1-2EB4-4755-B308-DD7C26D8FBCB}" presName="parentLin" presStyleCnt="0"/>
      <dgm:spPr/>
    </dgm:pt>
    <dgm:pt modelId="{5BB59653-013F-4686-B4D4-E54D55F1C419}" type="pres">
      <dgm:prSet presAssocID="{5C8C44D1-2EB4-4755-B308-DD7C26D8FBCB}" presName="parentLeftMargin" presStyleLbl="node1" presStyleIdx="0" presStyleCnt="1"/>
      <dgm:spPr/>
    </dgm:pt>
    <dgm:pt modelId="{B9959E05-AE70-4BB1-AB8F-C8905EE485D1}" type="pres">
      <dgm:prSet presAssocID="{5C8C44D1-2EB4-4755-B308-DD7C26D8FBCB}" presName="parentText" presStyleLbl="node1" presStyleIdx="0" presStyleCnt="1">
        <dgm:presLayoutVars>
          <dgm:chMax val="0"/>
          <dgm:bulletEnabled val="1"/>
        </dgm:presLayoutVars>
      </dgm:prSet>
      <dgm:spPr/>
    </dgm:pt>
    <dgm:pt modelId="{56EA83B5-D05C-4A9E-B6C7-E88F30D919F3}" type="pres">
      <dgm:prSet presAssocID="{5C8C44D1-2EB4-4755-B308-DD7C26D8FBCB}" presName="negativeSpace" presStyleCnt="0"/>
      <dgm:spPr/>
    </dgm:pt>
    <dgm:pt modelId="{B997C692-350B-491B-86C5-76FA6F8BB65A}" type="pres">
      <dgm:prSet presAssocID="{5C8C44D1-2EB4-4755-B308-DD7C26D8FBCB}" presName="childText" presStyleLbl="conFgAcc1" presStyleIdx="0" presStyleCnt="1">
        <dgm:presLayoutVars>
          <dgm:bulletEnabled val="1"/>
        </dgm:presLayoutVars>
      </dgm:prSet>
      <dgm:spPr/>
    </dgm:pt>
  </dgm:ptLst>
  <dgm:cxnLst>
    <dgm:cxn modelId="{D9104929-4B77-4788-929A-EB9D3BF5BCA4}" type="presOf" srcId="{4D313BAF-CC02-42CF-9EFE-A73073A8E449}" destId="{B997C692-350B-491B-86C5-76FA6F8BB65A}" srcOrd="0" destOrd="0" presId="urn:microsoft.com/office/officeart/2005/8/layout/list1"/>
    <dgm:cxn modelId="{DF78B634-D783-4EB4-AE4D-0E99DE2480B7}" type="presOf" srcId="{AECED23B-D333-4C9C-A92C-56217F290407}" destId="{CBAFB019-9F9A-49FC-8133-F4E6AE48A2F3}" srcOrd="0" destOrd="0" presId="urn:microsoft.com/office/officeart/2005/8/layout/list1"/>
    <dgm:cxn modelId="{4D68B653-E40E-4C16-A125-E3193F8D49A8}" srcId="{5C8C44D1-2EB4-4755-B308-DD7C26D8FBCB}" destId="{97EE1822-8A42-4892-A6E0-9BECD5C27126}" srcOrd="1" destOrd="0" parTransId="{AA2DDDEB-ED16-4831-B63E-977A1F11B04D}" sibTransId="{931AB48A-2DA3-4284-A303-DECF813022AD}"/>
    <dgm:cxn modelId="{22883054-4CE2-478B-8EE8-BFE67094A5BE}" type="presOf" srcId="{5C8C44D1-2EB4-4755-B308-DD7C26D8FBCB}" destId="{5BB59653-013F-4686-B4D4-E54D55F1C419}" srcOrd="0" destOrd="0" presId="urn:microsoft.com/office/officeart/2005/8/layout/list1"/>
    <dgm:cxn modelId="{9E5FFB7C-155E-4BCB-B9F5-BD7AE42777F6}" type="presOf" srcId="{3B4C4944-0D59-4832-866A-9557DD1E0BA5}" destId="{B997C692-350B-491B-86C5-76FA6F8BB65A}" srcOrd="0" destOrd="2" presId="urn:microsoft.com/office/officeart/2005/8/layout/list1"/>
    <dgm:cxn modelId="{F0707C8E-363D-4F54-BA70-C170EA4ECB71}" srcId="{5C8C44D1-2EB4-4755-B308-DD7C26D8FBCB}" destId="{3B4C4944-0D59-4832-866A-9557DD1E0BA5}" srcOrd="2" destOrd="0" parTransId="{13ECBED9-4EBF-417C-8B33-F5FEDE5B2191}" sibTransId="{E312179F-6DCB-40EA-89EA-41E3F742CE54}"/>
    <dgm:cxn modelId="{2C34BC91-F1BE-47A6-BDE5-D6D31286FA3E}" type="presOf" srcId="{5C8C44D1-2EB4-4755-B308-DD7C26D8FBCB}" destId="{B9959E05-AE70-4BB1-AB8F-C8905EE485D1}" srcOrd="1" destOrd="0" presId="urn:microsoft.com/office/officeart/2005/8/layout/list1"/>
    <dgm:cxn modelId="{34B43399-5BDA-4ED6-80A4-DF185C55BD6A}" srcId="{5C8C44D1-2EB4-4755-B308-DD7C26D8FBCB}" destId="{45BC0C95-B14E-4908-B133-AB6C4CEBA18C}" srcOrd="3" destOrd="0" parTransId="{6FFF0533-F256-4316-AB4F-F2E1919A38AB}" sibTransId="{E31DFB47-AB57-4DFA-9E7E-596ABA45F0C4}"/>
    <dgm:cxn modelId="{27C8C099-BE64-483A-8E70-C1C802241DAC}" srcId="{5C8C44D1-2EB4-4755-B308-DD7C26D8FBCB}" destId="{4D313BAF-CC02-42CF-9EFE-A73073A8E449}" srcOrd="0" destOrd="0" parTransId="{852882B8-A9E2-4812-A676-C1EA2E9540F9}" sibTransId="{A5D5EFA1-8B51-4691-8782-94AE5FF6C00E}"/>
    <dgm:cxn modelId="{EBE811DA-5E04-4CBC-B4F1-4EAD2685D2B4}" srcId="{5C8C44D1-2EB4-4755-B308-DD7C26D8FBCB}" destId="{0D802D0E-5867-4F40-9F0E-5BFABFDE11E4}" srcOrd="4" destOrd="0" parTransId="{DD331884-8ADF-4FA2-B305-CBEAD59E9564}" sibTransId="{3BBDCB2F-08FF-4180-B15D-6966F1B4DBDC}"/>
    <dgm:cxn modelId="{18B51FE1-6A90-4CCE-8E9B-135DB19ABC7F}" type="presOf" srcId="{45BC0C95-B14E-4908-B133-AB6C4CEBA18C}" destId="{B997C692-350B-491B-86C5-76FA6F8BB65A}" srcOrd="0" destOrd="3" presId="urn:microsoft.com/office/officeart/2005/8/layout/list1"/>
    <dgm:cxn modelId="{5B7E8EE6-F014-43FE-9221-7548EDCAA42F}" type="presOf" srcId="{97EE1822-8A42-4892-A6E0-9BECD5C27126}" destId="{B997C692-350B-491B-86C5-76FA6F8BB65A}" srcOrd="0" destOrd="1" presId="urn:microsoft.com/office/officeart/2005/8/layout/list1"/>
    <dgm:cxn modelId="{D11CE2E6-E3F2-4D8F-BD52-0C33C024A911}" srcId="{AECED23B-D333-4C9C-A92C-56217F290407}" destId="{5C8C44D1-2EB4-4755-B308-DD7C26D8FBCB}" srcOrd="0" destOrd="0" parTransId="{82BE538F-9A1F-4DE5-ACB5-AA6AEFD93F42}" sibTransId="{6971810A-816B-4693-84F8-3D8D10D31BFB}"/>
    <dgm:cxn modelId="{07A171F6-C6DF-48C7-923F-C825D64C42B5}" type="presOf" srcId="{0D802D0E-5867-4F40-9F0E-5BFABFDE11E4}" destId="{B997C692-350B-491B-86C5-76FA6F8BB65A}" srcOrd="0" destOrd="4" presId="urn:microsoft.com/office/officeart/2005/8/layout/list1"/>
    <dgm:cxn modelId="{53D5F16B-1E78-42F9-8873-056FC969767E}" type="presParOf" srcId="{CBAFB019-9F9A-49FC-8133-F4E6AE48A2F3}" destId="{CCA1BBB2-2544-4F28-93B7-A87F74742AA0}" srcOrd="0" destOrd="0" presId="urn:microsoft.com/office/officeart/2005/8/layout/list1"/>
    <dgm:cxn modelId="{7E8CCCD7-83B4-46AA-8DA5-496CA0640F38}" type="presParOf" srcId="{CCA1BBB2-2544-4F28-93B7-A87F74742AA0}" destId="{5BB59653-013F-4686-B4D4-E54D55F1C419}" srcOrd="0" destOrd="0" presId="urn:microsoft.com/office/officeart/2005/8/layout/list1"/>
    <dgm:cxn modelId="{699CA5CE-FE4F-4266-82F6-FF0AA4177067}" type="presParOf" srcId="{CCA1BBB2-2544-4F28-93B7-A87F74742AA0}" destId="{B9959E05-AE70-4BB1-AB8F-C8905EE485D1}" srcOrd="1" destOrd="0" presId="urn:microsoft.com/office/officeart/2005/8/layout/list1"/>
    <dgm:cxn modelId="{E346E749-5D04-4604-98C9-AAA36161F40A}" type="presParOf" srcId="{CBAFB019-9F9A-49FC-8133-F4E6AE48A2F3}" destId="{56EA83B5-D05C-4A9E-B6C7-E88F30D919F3}" srcOrd="1" destOrd="0" presId="urn:microsoft.com/office/officeart/2005/8/layout/list1"/>
    <dgm:cxn modelId="{176B635A-A340-417A-95CA-3B2D1D0136DC}" type="presParOf" srcId="{CBAFB019-9F9A-49FC-8133-F4E6AE48A2F3}" destId="{B997C692-350B-491B-86C5-76FA6F8BB65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A960CF-91AE-4AC5-9EF8-413B298A3C2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D2875C5-3B9B-4679-80F1-E82F6F2E80CA}">
      <dgm:prSet phldrT="[Text]" custT="1"/>
      <dgm:spPr/>
      <dgm:t>
        <a:bodyPr/>
        <a:lstStyle/>
        <a:p>
          <a:r>
            <a:rPr lang="en-US" sz="2200"/>
            <a:t>R.I. SB </a:t>
          </a:r>
          <a:r>
            <a:rPr lang="en-US" sz="2200">
              <a:latin typeface="Calibri Light" panose="020F0302020204030204"/>
            </a:rPr>
            <a:t>0678</a:t>
          </a:r>
          <a:endParaRPr lang="en-US" sz="2200">
            <a:latin typeface="Calibri Light"/>
            <a:cs typeface="Calibri Light"/>
          </a:endParaRPr>
        </a:p>
      </dgm:t>
    </dgm:pt>
    <dgm:pt modelId="{89491BD5-E207-4086-B0FD-6CA4CBDF20FD}" type="parTrans" cxnId="{0ABE0C1A-0AA7-474A-B7EC-08E6C74F3C89}">
      <dgm:prSet/>
      <dgm:spPr/>
      <dgm:t>
        <a:bodyPr/>
        <a:lstStyle/>
        <a:p>
          <a:endParaRPr lang="en-US" sz="1600"/>
        </a:p>
      </dgm:t>
    </dgm:pt>
    <dgm:pt modelId="{E85C5A1E-5B03-4CB4-96B6-0097D65FA495}" type="sibTrans" cxnId="{0ABE0C1A-0AA7-474A-B7EC-08E6C74F3C89}">
      <dgm:prSet/>
      <dgm:spPr/>
      <dgm:t>
        <a:bodyPr/>
        <a:lstStyle/>
        <a:p>
          <a:endParaRPr lang="en-US" sz="1600"/>
        </a:p>
      </dgm:t>
    </dgm:pt>
    <dgm:pt modelId="{AAB321EF-DE81-439D-AACE-1E2683815A0F}">
      <dgm:prSet phldrT="[Text]" custT="1"/>
      <dgm:spPr/>
      <dgm:t>
        <a:bodyPr/>
        <a:lstStyle/>
        <a:p>
          <a:pPr algn="ctr" rtl="0">
            <a:buNone/>
          </a:pPr>
          <a:r>
            <a:rPr lang="en-US" sz="2400" u="sng"/>
            <a:t>Proposed </a:t>
          </a:r>
          <a:r>
            <a:rPr lang="en-US" sz="2400"/>
            <a:t>legislation for cultural competency training for doulas.</a:t>
          </a:r>
          <a:r>
            <a:rPr lang="en-US" sz="2400">
              <a:latin typeface="Calibri Light" panose="020F0302020204030204"/>
            </a:rPr>
            <a:t> </a:t>
          </a:r>
          <a:endParaRPr lang="en-US" sz="2400">
            <a:latin typeface="Calibri Light"/>
            <a:cs typeface="Calibri Light"/>
          </a:endParaRPr>
        </a:p>
      </dgm:t>
    </dgm:pt>
    <dgm:pt modelId="{ABD90D4E-2E05-4ED0-AE08-69CABAD4CD21}" type="parTrans" cxnId="{818846C9-01C1-48E4-B331-94646B811FE9}">
      <dgm:prSet/>
      <dgm:spPr/>
      <dgm:t>
        <a:bodyPr/>
        <a:lstStyle/>
        <a:p>
          <a:endParaRPr lang="en-US" sz="1600"/>
        </a:p>
      </dgm:t>
    </dgm:pt>
    <dgm:pt modelId="{4B9C3C20-A1E8-46C4-9847-1E3CA8BE8EB2}" type="sibTrans" cxnId="{818846C9-01C1-48E4-B331-94646B811FE9}">
      <dgm:prSet/>
      <dgm:spPr/>
      <dgm:t>
        <a:bodyPr/>
        <a:lstStyle/>
        <a:p>
          <a:endParaRPr lang="en-US" sz="1600"/>
        </a:p>
      </dgm:t>
    </dgm:pt>
    <dgm:pt modelId="{9EE8439E-3CD9-4398-BD75-EB4A298810F0}">
      <dgm:prSet phldrT="[Text]" custT="1"/>
      <dgm:spPr/>
      <dgm:t>
        <a:bodyPr/>
        <a:lstStyle/>
        <a:p>
          <a:r>
            <a:rPr lang="en-US" sz="2200"/>
            <a:t>R.I.G.L. § </a:t>
          </a:r>
          <a:r>
            <a:rPr lang="en-US" sz="2200">
              <a:latin typeface="Calibri Light" panose="020F0302020204030204"/>
            </a:rPr>
            <a:t>23-64.1</a:t>
          </a:r>
          <a:endParaRPr lang="en-US" sz="2200">
            <a:latin typeface="Calibri Light"/>
            <a:cs typeface="Calibri Light"/>
          </a:endParaRPr>
        </a:p>
      </dgm:t>
    </dgm:pt>
    <dgm:pt modelId="{E74607AB-0E57-4B97-9716-D0F8FC3B2B19}" type="parTrans" cxnId="{F3052A4F-C330-4D58-97FF-AA889E070A55}">
      <dgm:prSet/>
      <dgm:spPr/>
      <dgm:t>
        <a:bodyPr/>
        <a:lstStyle/>
        <a:p>
          <a:endParaRPr lang="en-US" sz="1600"/>
        </a:p>
      </dgm:t>
    </dgm:pt>
    <dgm:pt modelId="{942B5A09-7419-49DB-9A56-D09FBDD902D4}" type="sibTrans" cxnId="{F3052A4F-C330-4D58-97FF-AA889E070A55}">
      <dgm:prSet/>
      <dgm:spPr/>
      <dgm:t>
        <a:bodyPr/>
        <a:lstStyle/>
        <a:p>
          <a:endParaRPr lang="en-US" sz="1600"/>
        </a:p>
      </dgm:t>
    </dgm:pt>
    <dgm:pt modelId="{E5E96C7F-B681-43B3-9685-D5AF72BA2372}">
      <dgm:prSet phldrT="[Text]" custT="1"/>
      <dgm:spPr/>
      <dgm:t>
        <a:bodyPr/>
        <a:lstStyle/>
        <a:p>
          <a:pPr algn="ctr">
            <a:buNone/>
          </a:pPr>
          <a:r>
            <a:rPr lang="en-US" sz="2400"/>
            <a:t>The Rhode Island Commission for Health Advocacy and Equity (CHAE).</a:t>
          </a:r>
        </a:p>
      </dgm:t>
    </dgm:pt>
    <dgm:pt modelId="{026F446F-51D7-41E8-8001-59BC569842F1}" type="parTrans" cxnId="{FA3BB9AC-EF02-479A-AAAF-8FE6EE8358A8}">
      <dgm:prSet/>
      <dgm:spPr/>
      <dgm:t>
        <a:bodyPr/>
        <a:lstStyle/>
        <a:p>
          <a:endParaRPr lang="en-US" sz="1600"/>
        </a:p>
      </dgm:t>
    </dgm:pt>
    <dgm:pt modelId="{C8BD017E-146E-47E5-8964-27AABBA8E055}" type="sibTrans" cxnId="{FA3BB9AC-EF02-479A-AAAF-8FE6EE8358A8}">
      <dgm:prSet/>
      <dgm:spPr/>
      <dgm:t>
        <a:bodyPr/>
        <a:lstStyle/>
        <a:p>
          <a:endParaRPr lang="en-US" sz="1600"/>
        </a:p>
      </dgm:t>
    </dgm:pt>
    <dgm:pt modelId="{7647256C-7F92-4DA2-965B-6D8967F2666F}">
      <dgm:prSet custT="1"/>
      <dgm:spPr/>
      <dgm:t>
        <a:bodyPr/>
        <a:lstStyle/>
        <a:p>
          <a:r>
            <a:rPr lang="en-US" sz="2200"/>
            <a:t>R.I.G.L. § 23-17-54</a:t>
          </a:r>
        </a:p>
      </dgm:t>
    </dgm:pt>
    <dgm:pt modelId="{2F98A518-7FD6-4EA2-A58D-EB9C8734011B}" type="parTrans" cxnId="{39C9A5CA-E8ED-47F2-9548-E5016AB46123}">
      <dgm:prSet/>
      <dgm:spPr/>
      <dgm:t>
        <a:bodyPr/>
        <a:lstStyle/>
        <a:p>
          <a:endParaRPr lang="en-US" sz="1600"/>
        </a:p>
      </dgm:t>
    </dgm:pt>
    <dgm:pt modelId="{9AFD3202-E98D-48D7-9E2E-46283037498E}" type="sibTrans" cxnId="{39C9A5CA-E8ED-47F2-9548-E5016AB46123}">
      <dgm:prSet/>
      <dgm:spPr/>
      <dgm:t>
        <a:bodyPr/>
        <a:lstStyle/>
        <a:p>
          <a:endParaRPr lang="en-US" sz="1600"/>
        </a:p>
      </dgm:t>
    </dgm:pt>
    <dgm:pt modelId="{C201F6C1-F22A-4F55-9704-5974D3469F9D}">
      <dgm:prSet custT="1"/>
      <dgm:spPr/>
      <dgm:t>
        <a:bodyPr/>
        <a:lstStyle/>
        <a:p>
          <a:pPr algn="ctr" rtl="0">
            <a:buNone/>
          </a:pPr>
          <a:r>
            <a:rPr lang="en-US" sz="2400"/>
            <a:t>Interpretation and language requirements for hospitals and emergency care facilities.</a:t>
          </a:r>
          <a:r>
            <a:rPr lang="en-US" sz="2400">
              <a:latin typeface="Calibri Light" panose="020F0302020204030204"/>
            </a:rPr>
            <a:t> </a:t>
          </a:r>
          <a:endParaRPr lang="en-US" sz="2400">
            <a:latin typeface="Calibri Light"/>
            <a:cs typeface="Calibri Light"/>
          </a:endParaRPr>
        </a:p>
      </dgm:t>
    </dgm:pt>
    <dgm:pt modelId="{56C840F6-3E18-4530-A337-CB50B4CC24CE}" type="parTrans" cxnId="{65328BFF-D39A-4D10-8F5D-551939846895}">
      <dgm:prSet/>
      <dgm:spPr/>
      <dgm:t>
        <a:bodyPr/>
        <a:lstStyle/>
        <a:p>
          <a:endParaRPr lang="en-US" sz="1600"/>
        </a:p>
      </dgm:t>
    </dgm:pt>
    <dgm:pt modelId="{CC15244D-F07A-459A-8AA5-067174AAE94F}" type="sibTrans" cxnId="{65328BFF-D39A-4D10-8F5D-551939846895}">
      <dgm:prSet/>
      <dgm:spPr/>
      <dgm:t>
        <a:bodyPr/>
        <a:lstStyle/>
        <a:p>
          <a:endParaRPr lang="en-US" sz="1600"/>
        </a:p>
      </dgm:t>
    </dgm:pt>
    <dgm:pt modelId="{42DAC157-E92D-497E-967C-8F6032242AFC}" type="pres">
      <dgm:prSet presAssocID="{FEA960CF-91AE-4AC5-9EF8-413B298A3C22}" presName="Name0" presStyleCnt="0">
        <dgm:presLayoutVars>
          <dgm:dir/>
          <dgm:animLvl val="lvl"/>
          <dgm:resizeHandles val="exact"/>
        </dgm:presLayoutVars>
      </dgm:prSet>
      <dgm:spPr/>
    </dgm:pt>
    <dgm:pt modelId="{A4FCEE7D-01F4-4D0E-B71A-15559CC2C7E2}" type="pres">
      <dgm:prSet presAssocID="{2D2875C5-3B9B-4679-80F1-E82F6F2E80CA}" presName="composite" presStyleCnt="0"/>
      <dgm:spPr/>
    </dgm:pt>
    <dgm:pt modelId="{3DA50ECE-4913-4116-8954-F38A4BC5239A}" type="pres">
      <dgm:prSet presAssocID="{2D2875C5-3B9B-4679-80F1-E82F6F2E80CA}" presName="parTx" presStyleLbl="alignNode1" presStyleIdx="0" presStyleCnt="3">
        <dgm:presLayoutVars>
          <dgm:chMax val="0"/>
          <dgm:chPref val="0"/>
          <dgm:bulletEnabled val="1"/>
        </dgm:presLayoutVars>
      </dgm:prSet>
      <dgm:spPr/>
    </dgm:pt>
    <dgm:pt modelId="{3C8ABBBF-E9EB-493D-9451-883D677AC45D}" type="pres">
      <dgm:prSet presAssocID="{2D2875C5-3B9B-4679-80F1-E82F6F2E80CA}" presName="desTx" presStyleLbl="alignAccFollowNode1" presStyleIdx="0" presStyleCnt="3">
        <dgm:presLayoutVars>
          <dgm:bulletEnabled val="1"/>
        </dgm:presLayoutVars>
      </dgm:prSet>
      <dgm:spPr/>
    </dgm:pt>
    <dgm:pt modelId="{9C71F867-3605-45C8-ACDD-73CBBA346AC3}" type="pres">
      <dgm:prSet presAssocID="{E85C5A1E-5B03-4CB4-96B6-0097D65FA495}" presName="space" presStyleCnt="0"/>
      <dgm:spPr/>
    </dgm:pt>
    <dgm:pt modelId="{57C1864E-34C7-42EE-A845-4292D2D2A1F7}" type="pres">
      <dgm:prSet presAssocID="{7647256C-7F92-4DA2-965B-6D8967F2666F}" presName="composite" presStyleCnt="0"/>
      <dgm:spPr/>
    </dgm:pt>
    <dgm:pt modelId="{186D12B1-7F0C-4CD8-9C3D-6DEE56FFA9AB}" type="pres">
      <dgm:prSet presAssocID="{7647256C-7F92-4DA2-965B-6D8967F2666F}" presName="parTx" presStyleLbl="alignNode1" presStyleIdx="1" presStyleCnt="3">
        <dgm:presLayoutVars>
          <dgm:chMax val="0"/>
          <dgm:chPref val="0"/>
          <dgm:bulletEnabled val="1"/>
        </dgm:presLayoutVars>
      </dgm:prSet>
      <dgm:spPr/>
    </dgm:pt>
    <dgm:pt modelId="{8E2FF62E-AED7-42EE-A17C-85A5ACB6A6D6}" type="pres">
      <dgm:prSet presAssocID="{7647256C-7F92-4DA2-965B-6D8967F2666F}" presName="desTx" presStyleLbl="alignAccFollowNode1" presStyleIdx="1" presStyleCnt="3">
        <dgm:presLayoutVars>
          <dgm:bulletEnabled val="1"/>
        </dgm:presLayoutVars>
      </dgm:prSet>
      <dgm:spPr/>
    </dgm:pt>
    <dgm:pt modelId="{F1CF12FC-7CB5-41E9-BD29-DE7F1F05FDE7}" type="pres">
      <dgm:prSet presAssocID="{9AFD3202-E98D-48D7-9E2E-46283037498E}" presName="space" presStyleCnt="0"/>
      <dgm:spPr/>
    </dgm:pt>
    <dgm:pt modelId="{A6B5CA6B-859D-49BB-8740-10C515754B0B}" type="pres">
      <dgm:prSet presAssocID="{9EE8439E-3CD9-4398-BD75-EB4A298810F0}" presName="composite" presStyleCnt="0"/>
      <dgm:spPr/>
    </dgm:pt>
    <dgm:pt modelId="{88A0411C-FF04-4F10-ADCB-1C2EB694A58F}" type="pres">
      <dgm:prSet presAssocID="{9EE8439E-3CD9-4398-BD75-EB4A298810F0}" presName="parTx" presStyleLbl="alignNode1" presStyleIdx="2" presStyleCnt="3">
        <dgm:presLayoutVars>
          <dgm:chMax val="0"/>
          <dgm:chPref val="0"/>
          <dgm:bulletEnabled val="1"/>
        </dgm:presLayoutVars>
      </dgm:prSet>
      <dgm:spPr/>
    </dgm:pt>
    <dgm:pt modelId="{C0260051-B397-4CD0-9A38-A650E175D1A2}" type="pres">
      <dgm:prSet presAssocID="{9EE8439E-3CD9-4398-BD75-EB4A298810F0}" presName="desTx" presStyleLbl="alignAccFollowNode1" presStyleIdx="2" presStyleCnt="3">
        <dgm:presLayoutVars>
          <dgm:bulletEnabled val="1"/>
        </dgm:presLayoutVars>
      </dgm:prSet>
      <dgm:spPr/>
    </dgm:pt>
  </dgm:ptLst>
  <dgm:cxnLst>
    <dgm:cxn modelId="{0ABE0C1A-0AA7-474A-B7EC-08E6C74F3C89}" srcId="{FEA960CF-91AE-4AC5-9EF8-413B298A3C22}" destId="{2D2875C5-3B9B-4679-80F1-E82F6F2E80CA}" srcOrd="0" destOrd="0" parTransId="{89491BD5-E207-4086-B0FD-6CA4CBDF20FD}" sibTransId="{E85C5A1E-5B03-4CB4-96B6-0097D65FA495}"/>
    <dgm:cxn modelId="{CDD2C536-AA81-4FCB-A086-F6B912889CFF}" type="presOf" srcId="{FEA960CF-91AE-4AC5-9EF8-413B298A3C22}" destId="{42DAC157-E92D-497E-967C-8F6032242AFC}" srcOrd="0" destOrd="0" presId="urn:microsoft.com/office/officeart/2005/8/layout/hList1"/>
    <dgm:cxn modelId="{3C6FD767-3ECE-43EB-AAB1-1886E67557C0}" type="presOf" srcId="{2D2875C5-3B9B-4679-80F1-E82F6F2E80CA}" destId="{3DA50ECE-4913-4116-8954-F38A4BC5239A}" srcOrd="0" destOrd="0" presId="urn:microsoft.com/office/officeart/2005/8/layout/hList1"/>
    <dgm:cxn modelId="{3B0F736A-C90C-4FCF-8B70-0C2EDBBDFB4A}" type="presOf" srcId="{AAB321EF-DE81-439D-AACE-1E2683815A0F}" destId="{3C8ABBBF-E9EB-493D-9451-883D677AC45D}" srcOrd="0" destOrd="0" presId="urn:microsoft.com/office/officeart/2005/8/layout/hList1"/>
    <dgm:cxn modelId="{F3052A4F-C330-4D58-97FF-AA889E070A55}" srcId="{FEA960CF-91AE-4AC5-9EF8-413B298A3C22}" destId="{9EE8439E-3CD9-4398-BD75-EB4A298810F0}" srcOrd="2" destOrd="0" parTransId="{E74607AB-0E57-4B97-9716-D0F8FC3B2B19}" sibTransId="{942B5A09-7419-49DB-9A56-D09FBDD902D4}"/>
    <dgm:cxn modelId="{52C10254-1574-40A5-9D18-A6A9EFDDBB78}" type="presOf" srcId="{E5E96C7F-B681-43B3-9685-D5AF72BA2372}" destId="{C0260051-B397-4CD0-9A38-A650E175D1A2}" srcOrd="0" destOrd="0" presId="urn:microsoft.com/office/officeart/2005/8/layout/hList1"/>
    <dgm:cxn modelId="{97402A84-9F39-4352-B3B4-544A08BC4510}" type="presOf" srcId="{9EE8439E-3CD9-4398-BD75-EB4A298810F0}" destId="{88A0411C-FF04-4F10-ADCB-1C2EB694A58F}" srcOrd="0" destOrd="0" presId="urn:microsoft.com/office/officeart/2005/8/layout/hList1"/>
    <dgm:cxn modelId="{8C7F0E9F-0373-4596-8554-F281F905EBC4}" type="presOf" srcId="{C201F6C1-F22A-4F55-9704-5974D3469F9D}" destId="{8E2FF62E-AED7-42EE-A17C-85A5ACB6A6D6}" srcOrd="0" destOrd="0" presId="urn:microsoft.com/office/officeart/2005/8/layout/hList1"/>
    <dgm:cxn modelId="{86CDF6A5-B4A5-4B67-9478-2687B3D1BA1E}" type="presOf" srcId="{7647256C-7F92-4DA2-965B-6D8967F2666F}" destId="{186D12B1-7F0C-4CD8-9C3D-6DEE56FFA9AB}" srcOrd="0" destOrd="0" presId="urn:microsoft.com/office/officeart/2005/8/layout/hList1"/>
    <dgm:cxn modelId="{FA3BB9AC-EF02-479A-AAAF-8FE6EE8358A8}" srcId="{9EE8439E-3CD9-4398-BD75-EB4A298810F0}" destId="{E5E96C7F-B681-43B3-9685-D5AF72BA2372}" srcOrd="0" destOrd="0" parTransId="{026F446F-51D7-41E8-8001-59BC569842F1}" sibTransId="{C8BD017E-146E-47E5-8964-27AABBA8E055}"/>
    <dgm:cxn modelId="{818846C9-01C1-48E4-B331-94646B811FE9}" srcId="{2D2875C5-3B9B-4679-80F1-E82F6F2E80CA}" destId="{AAB321EF-DE81-439D-AACE-1E2683815A0F}" srcOrd="0" destOrd="0" parTransId="{ABD90D4E-2E05-4ED0-AE08-69CABAD4CD21}" sibTransId="{4B9C3C20-A1E8-46C4-9847-1E3CA8BE8EB2}"/>
    <dgm:cxn modelId="{39C9A5CA-E8ED-47F2-9548-E5016AB46123}" srcId="{FEA960CF-91AE-4AC5-9EF8-413B298A3C22}" destId="{7647256C-7F92-4DA2-965B-6D8967F2666F}" srcOrd="1" destOrd="0" parTransId="{2F98A518-7FD6-4EA2-A58D-EB9C8734011B}" sibTransId="{9AFD3202-E98D-48D7-9E2E-46283037498E}"/>
    <dgm:cxn modelId="{65328BFF-D39A-4D10-8F5D-551939846895}" srcId="{7647256C-7F92-4DA2-965B-6D8967F2666F}" destId="{C201F6C1-F22A-4F55-9704-5974D3469F9D}" srcOrd="0" destOrd="0" parTransId="{56C840F6-3E18-4530-A337-CB50B4CC24CE}" sibTransId="{CC15244D-F07A-459A-8AA5-067174AAE94F}"/>
    <dgm:cxn modelId="{7AC4392A-4F57-48CC-AFA7-1C2314137CB6}" type="presParOf" srcId="{42DAC157-E92D-497E-967C-8F6032242AFC}" destId="{A4FCEE7D-01F4-4D0E-B71A-15559CC2C7E2}" srcOrd="0" destOrd="0" presId="urn:microsoft.com/office/officeart/2005/8/layout/hList1"/>
    <dgm:cxn modelId="{D5EBC002-345B-416A-8A54-2C8FD2DB33A7}" type="presParOf" srcId="{A4FCEE7D-01F4-4D0E-B71A-15559CC2C7E2}" destId="{3DA50ECE-4913-4116-8954-F38A4BC5239A}" srcOrd="0" destOrd="0" presId="urn:microsoft.com/office/officeart/2005/8/layout/hList1"/>
    <dgm:cxn modelId="{67A5D5A0-2ECE-4933-8FBE-321A52FB205C}" type="presParOf" srcId="{A4FCEE7D-01F4-4D0E-B71A-15559CC2C7E2}" destId="{3C8ABBBF-E9EB-493D-9451-883D677AC45D}" srcOrd="1" destOrd="0" presId="urn:microsoft.com/office/officeart/2005/8/layout/hList1"/>
    <dgm:cxn modelId="{02766103-2C58-4A7A-9787-A56DE8806DC4}" type="presParOf" srcId="{42DAC157-E92D-497E-967C-8F6032242AFC}" destId="{9C71F867-3605-45C8-ACDD-73CBBA346AC3}" srcOrd="1" destOrd="0" presId="urn:microsoft.com/office/officeart/2005/8/layout/hList1"/>
    <dgm:cxn modelId="{8D365673-69C2-4663-AE43-005217CC8430}" type="presParOf" srcId="{42DAC157-E92D-497E-967C-8F6032242AFC}" destId="{57C1864E-34C7-42EE-A845-4292D2D2A1F7}" srcOrd="2" destOrd="0" presId="urn:microsoft.com/office/officeart/2005/8/layout/hList1"/>
    <dgm:cxn modelId="{C365004D-79A0-40A8-ABA9-D5B67CC7A658}" type="presParOf" srcId="{57C1864E-34C7-42EE-A845-4292D2D2A1F7}" destId="{186D12B1-7F0C-4CD8-9C3D-6DEE56FFA9AB}" srcOrd="0" destOrd="0" presId="urn:microsoft.com/office/officeart/2005/8/layout/hList1"/>
    <dgm:cxn modelId="{8E094BE0-91E1-4BE5-9891-C3E999792A65}" type="presParOf" srcId="{57C1864E-34C7-42EE-A845-4292D2D2A1F7}" destId="{8E2FF62E-AED7-42EE-A17C-85A5ACB6A6D6}" srcOrd="1" destOrd="0" presId="urn:microsoft.com/office/officeart/2005/8/layout/hList1"/>
    <dgm:cxn modelId="{D13B78BC-893B-4F37-ABA8-F20B20E1565D}" type="presParOf" srcId="{42DAC157-E92D-497E-967C-8F6032242AFC}" destId="{F1CF12FC-7CB5-41E9-BD29-DE7F1F05FDE7}" srcOrd="3" destOrd="0" presId="urn:microsoft.com/office/officeart/2005/8/layout/hList1"/>
    <dgm:cxn modelId="{C2A71766-D4A1-4762-8741-AE3C2F9CA0FA}" type="presParOf" srcId="{42DAC157-E92D-497E-967C-8F6032242AFC}" destId="{A6B5CA6B-859D-49BB-8740-10C515754B0B}" srcOrd="4" destOrd="0" presId="urn:microsoft.com/office/officeart/2005/8/layout/hList1"/>
    <dgm:cxn modelId="{4E20BD35-484A-4A27-9514-BE12B43B2CE0}" type="presParOf" srcId="{A6B5CA6B-859D-49BB-8740-10C515754B0B}" destId="{88A0411C-FF04-4F10-ADCB-1C2EB694A58F}" srcOrd="0" destOrd="0" presId="urn:microsoft.com/office/officeart/2005/8/layout/hList1"/>
    <dgm:cxn modelId="{56D8C623-EBA9-4175-83B6-9FADAE717574}" type="presParOf" srcId="{A6B5CA6B-859D-49BB-8740-10C515754B0B}" destId="{C0260051-B397-4CD0-9A38-A650E175D1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A960CF-91AE-4AC5-9EF8-413B298A3C2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D2875C5-3B9B-4679-80F1-E82F6F2E80CA}">
      <dgm:prSet phldrT="[Text]" custT="1"/>
      <dgm:spPr/>
      <dgm:t>
        <a:bodyPr/>
        <a:lstStyle/>
        <a:p>
          <a:r>
            <a:rPr lang="en-US" sz="2200">
              <a:latin typeface="Calibri"/>
              <a:cs typeface="Calibri"/>
            </a:rPr>
            <a:t>216-RICR-40-10-25.4.5</a:t>
          </a:r>
          <a:r>
            <a:rPr lang="en-US" sz="2200">
              <a:latin typeface="Calibri"/>
              <a:cs typeface="Calibri Light"/>
            </a:rPr>
            <a:t>(C)</a:t>
          </a:r>
          <a:endParaRPr lang="en-US" sz="2200"/>
        </a:p>
      </dgm:t>
    </dgm:pt>
    <dgm:pt modelId="{89491BD5-E207-4086-B0FD-6CA4CBDF20FD}" type="parTrans" cxnId="{0ABE0C1A-0AA7-474A-B7EC-08E6C74F3C89}">
      <dgm:prSet/>
      <dgm:spPr/>
      <dgm:t>
        <a:bodyPr/>
        <a:lstStyle/>
        <a:p>
          <a:endParaRPr lang="en-US" sz="1600"/>
        </a:p>
      </dgm:t>
    </dgm:pt>
    <dgm:pt modelId="{E85C5A1E-5B03-4CB4-96B6-0097D65FA495}" type="sibTrans" cxnId="{0ABE0C1A-0AA7-474A-B7EC-08E6C74F3C89}">
      <dgm:prSet/>
      <dgm:spPr/>
      <dgm:t>
        <a:bodyPr/>
        <a:lstStyle/>
        <a:p>
          <a:endParaRPr lang="en-US" sz="1600"/>
        </a:p>
      </dgm:t>
    </dgm:pt>
    <dgm:pt modelId="{AAB321EF-DE81-439D-AACE-1E2683815A0F}">
      <dgm:prSet phldrT="[Text]" custT="1"/>
      <dgm:spPr/>
      <dgm:t>
        <a:bodyPr/>
        <a:lstStyle/>
        <a:p>
          <a:pPr algn="ctr" rtl="0">
            <a:buNone/>
          </a:pPr>
          <a:r>
            <a:rPr lang="en-US" sz="2400">
              <a:latin typeface="Calibri"/>
              <a:cs typeface="Calibri"/>
            </a:rPr>
            <a:t>Harm reduction centers must provide language assistance for clients who do not communicate using English</a:t>
          </a:r>
          <a:r>
            <a:rPr lang="en-US" sz="2400"/>
            <a:t>.</a:t>
          </a:r>
          <a:r>
            <a:rPr lang="en-US" sz="2400">
              <a:latin typeface="Calibri Light" panose="020F0302020204030204"/>
            </a:rPr>
            <a:t> </a:t>
          </a:r>
          <a:endParaRPr lang="en-US" sz="2400">
            <a:latin typeface="Calibri Light"/>
            <a:cs typeface="Calibri Light"/>
          </a:endParaRPr>
        </a:p>
      </dgm:t>
    </dgm:pt>
    <dgm:pt modelId="{ABD90D4E-2E05-4ED0-AE08-69CABAD4CD21}" type="parTrans" cxnId="{818846C9-01C1-48E4-B331-94646B811FE9}">
      <dgm:prSet/>
      <dgm:spPr/>
      <dgm:t>
        <a:bodyPr/>
        <a:lstStyle/>
        <a:p>
          <a:endParaRPr lang="en-US" sz="1600"/>
        </a:p>
      </dgm:t>
    </dgm:pt>
    <dgm:pt modelId="{4B9C3C20-A1E8-46C4-9847-1E3CA8BE8EB2}" type="sibTrans" cxnId="{818846C9-01C1-48E4-B331-94646B811FE9}">
      <dgm:prSet/>
      <dgm:spPr/>
      <dgm:t>
        <a:bodyPr/>
        <a:lstStyle/>
        <a:p>
          <a:endParaRPr lang="en-US" sz="1600"/>
        </a:p>
      </dgm:t>
    </dgm:pt>
    <dgm:pt modelId="{9EE8439E-3CD9-4398-BD75-EB4A298810F0}">
      <dgm:prSet phldrT="[Text]" custT="1"/>
      <dgm:spPr/>
      <dgm:t>
        <a:bodyPr/>
        <a:lstStyle/>
        <a:p>
          <a:r>
            <a:rPr lang="en-US" sz="2200">
              <a:latin typeface="Calibri"/>
              <a:cs typeface="Calibri Light"/>
            </a:rPr>
            <a:t>216-RICR-50-05-1.7.6(C)(1)</a:t>
          </a:r>
          <a:endParaRPr lang="en-US" sz="2200"/>
        </a:p>
      </dgm:t>
    </dgm:pt>
    <dgm:pt modelId="{E74607AB-0E57-4B97-9716-D0F8FC3B2B19}" type="parTrans" cxnId="{F3052A4F-C330-4D58-97FF-AA889E070A55}">
      <dgm:prSet/>
      <dgm:spPr/>
      <dgm:t>
        <a:bodyPr/>
        <a:lstStyle/>
        <a:p>
          <a:endParaRPr lang="en-US" sz="1600"/>
        </a:p>
      </dgm:t>
    </dgm:pt>
    <dgm:pt modelId="{942B5A09-7419-49DB-9A56-D09FBDD902D4}" type="sibTrans" cxnId="{F3052A4F-C330-4D58-97FF-AA889E070A55}">
      <dgm:prSet/>
      <dgm:spPr/>
      <dgm:t>
        <a:bodyPr/>
        <a:lstStyle/>
        <a:p>
          <a:endParaRPr lang="en-US" sz="1600"/>
        </a:p>
      </dgm:t>
    </dgm:pt>
    <dgm:pt modelId="{E5E96C7F-B681-43B3-9685-D5AF72BA2372}">
      <dgm:prSet phldrT="[Text]" custT="1"/>
      <dgm:spPr/>
      <dgm:t>
        <a:bodyPr/>
        <a:lstStyle/>
        <a:p>
          <a:pPr algn="ctr" rtl="0">
            <a:buNone/>
          </a:pPr>
          <a:r>
            <a:rPr lang="en-US" sz="2400">
              <a:latin typeface="Calibri"/>
              <a:cs typeface="Calibri"/>
            </a:rPr>
            <a:t>Delivery of Public Drinking Water "public education materials must contain information in the appropriate language(s)…"</a:t>
          </a:r>
          <a:endParaRPr lang="en-US" sz="2400"/>
        </a:p>
      </dgm:t>
    </dgm:pt>
    <dgm:pt modelId="{026F446F-51D7-41E8-8001-59BC569842F1}" type="parTrans" cxnId="{FA3BB9AC-EF02-479A-AAAF-8FE6EE8358A8}">
      <dgm:prSet/>
      <dgm:spPr/>
      <dgm:t>
        <a:bodyPr/>
        <a:lstStyle/>
        <a:p>
          <a:endParaRPr lang="en-US" sz="1600"/>
        </a:p>
      </dgm:t>
    </dgm:pt>
    <dgm:pt modelId="{C8BD017E-146E-47E5-8964-27AABBA8E055}" type="sibTrans" cxnId="{FA3BB9AC-EF02-479A-AAAF-8FE6EE8358A8}">
      <dgm:prSet/>
      <dgm:spPr/>
      <dgm:t>
        <a:bodyPr/>
        <a:lstStyle/>
        <a:p>
          <a:endParaRPr lang="en-US" sz="1600"/>
        </a:p>
      </dgm:t>
    </dgm:pt>
    <dgm:pt modelId="{7647256C-7F92-4DA2-965B-6D8967F2666F}">
      <dgm:prSet custT="1"/>
      <dgm:spPr/>
      <dgm:t>
        <a:bodyPr/>
        <a:lstStyle/>
        <a:p>
          <a:r>
            <a:rPr lang="en-US" sz="2200">
              <a:latin typeface="Calibri"/>
              <a:cs typeface="Calibri"/>
            </a:rPr>
            <a:t>216-RICR-20-05-3.3(A)(23)</a:t>
          </a:r>
          <a:endParaRPr lang="en-US" sz="2200"/>
        </a:p>
      </dgm:t>
    </dgm:pt>
    <dgm:pt modelId="{2F98A518-7FD6-4EA2-A58D-EB9C8734011B}" type="parTrans" cxnId="{39C9A5CA-E8ED-47F2-9548-E5016AB46123}">
      <dgm:prSet/>
      <dgm:spPr/>
      <dgm:t>
        <a:bodyPr/>
        <a:lstStyle/>
        <a:p>
          <a:endParaRPr lang="en-US" sz="1600"/>
        </a:p>
      </dgm:t>
    </dgm:pt>
    <dgm:pt modelId="{9AFD3202-E98D-48D7-9E2E-46283037498E}" type="sibTrans" cxnId="{39C9A5CA-E8ED-47F2-9548-E5016AB46123}">
      <dgm:prSet/>
      <dgm:spPr/>
      <dgm:t>
        <a:bodyPr/>
        <a:lstStyle/>
        <a:p>
          <a:endParaRPr lang="en-US" sz="1600"/>
        </a:p>
      </dgm:t>
    </dgm:pt>
    <dgm:pt modelId="{C201F6C1-F22A-4F55-9704-5974D3469F9D}">
      <dgm:prSet custT="1"/>
      <dgm:spPr/>
      <dgm:t>
        <a:bodyPr/>
        <a:lstStyle/>
        <a:p>
          <a:pPr algn="ctr" rtl="0">
            <a:buNone/>
          </a:pPr>
          <a:r>
            <a:rPr lang="en-US" sz="2400">
              <a:latin typeface="Calibri"/>
              <a:cs typeface="Calibri"/>
            </a:rPr>
            <a:t>Nutrition Education is to be provided "in keeping with the individual's personal, cultural, and socioeconomic preferences.</a:t>
          </a:r>
          <a:r>
            <a:rPr lang="en-US" sz="2400">
              <a:latin typeface="Franklin Gothic Demi Cond"/>
            </a:rPr>
            <a:t>"</a:t>
          </a:r>
          <a:endParaRPr lang="en-US" sz="2400"/>
        </a:p>
      </dgm:t>
    </dgm:pt>
    <dgm:pt modelId="{56C840F6-3E18-4530-A337-CB50B4CC24CE}" type="parTrans" cxnId="{65328BFF-D39A-4D10-8F5D-551939846895}">
      <dgm:prSet/>
      <dgm:spPr/>
      <dgm:t>
        <a:bodyPr/>
        <a:lstStyle/>
        <a:p>
          <a:endParaRPr lang="en-US" sz="1600"/>
        </a:p>
      </dgm:t>
    </dgm:pt>
    <dgm:pt modelId="{CC15244D-F07A-459A-8AA5-067174AAE94F}" type="sibTrans" cxnId="{65328BFF-D39A-4D10-8F5D-551939846895}">
      <dgm:prSet/>
      <dgm:spPr/>
      <dgm:t>
        <a:bodyPr/>
        <a:lstStyle/>
        <a:p>
          <a:endParaRPr lang="en-US" sz="1600"/>
        </a:p>
      </dgm:t>
    </dgm:pt>
    <dgm:pt modelId="{42DAC157-E92D-497E-967C-8F6032242AFC}" type="pres">
      <dgm:prSet presAssocID="{FEA960CF-91AE-4AC5-9EF8-413B298A3C22}" presName="Name0" presStyleCnt="0">
        <dgm:presLayoutVars>
          <dgm:dir/>
          <dgm:animLvl val="lvl"/>
          <dgm:resizeHandles val="exact"/>
        </dgm:presLayoutVars>
      </dgm:prSet>
      <dgm:spPr/>
    </dgm:pt>
    <dgm:pt modelId="{A4FCEE7D-01F4-4D0E-B71A-15559CC2C7E2}" type="pres">
      <dgm:prSet presAssocID="{2D2875C5-3B9B-4679-80F1-E82F6F2E80CA}" presName="composite" presStyleCnt="0"/>
      <dgm:spPr/>
    </dgm:pt>
    <dgm:pt modelId="{3DA50ECE-4913-4116-8954-F38A4BC5239A}" type="pres">
      <dgm:prSet presAssocID="{2D2875C5-3B9B-4679-80F1-E82F6F2E80CA}" presName="parTx" presStyleLbl="alignNode1" presStyleIdx="0" presStyleCnt="3">
        <dgm:presLayoutVars>
          <dgm:chMax val="0"/>
          <dgm:chPref val="0"/>
          <dgm:bulletEnabled val="1"/>
        </dgm:presLayoutVars>
      </dgm:prSet>
      <dgm:spPr/>
    </dgm:pt>
    <dgm:pt modelId="{3C8ABBBF-E9EB-493D-9451-883D677AC45D}" type="pres">
      <dgm:prSet presAssocID="{2D2875C5-3B9B-4679-80F1-E82F6F2E80CA}" presName="desTx" presStyleLbl="alignAccFollowNode1" presStyleIdx="0" presStyleCnt="3">
        <dgm:presLayoutVars>
          <dgm:bulletEnabled val="1"/>
        </dgm:presLayoutVars>
      </dgm:prSet>
      <dgm:spPr/>
    </dgm:pt>
    <dgm:pt modelId="{9C71F867-3605-45C8-ACDD-73CBBA346AC3}" type="pres">
      <dgm:prSet presAssocID="{E85C5A1E-5B03-4CB4-96B6-0097D65FA495}" presName="space" presStyleCnt="0"/>
      <dgm:spPr/>
    </dgm:pt>
    <dgm:pt modelId="{57C1864E-34C7-42EE-A845-4292D2D2A1F7}" type="pres">
      <dgm:prSet presAssocID="{7647256C-7F92-4DA2-965B-6D8967F2666F}" presName="composite" presStyleCnt="0"/>
      <dgm:spPr/>
    </dgm:pt>
    <dgm:pt modelId="{186D12B1-7F0C-4CD8-9C3D-6DEE56FFA9AB}" type="pres">
      <dgm:prSet presAssocID="{7647256C-7F92-4DA2-965B-6D8967F2666F}" presName="parTx" presStyleLbl="alignNode1" presStyleIdx="1" presStyleCnt="3">
        <dgm:presLayoutVars>
          <dgm:chMax val="0"/>
          <dgm:chPref val="0"/>
          <dgm:bulletEnabled val="1"/>
        </dgm:presLayoutVars>
      </dgm:prSet>
      <dgm:spPr/>
    </dgm:pt>
    <dgm:pt modelId="{8E2FF62E-AED7-42EE-A17C-85A5ACB6A6D6}" type="pres">
      <dgm:prSet presAssocID="{7647256C-7F92-4DA2-965B-6D8967F2666F}" presName="desTx" presStyleLbl="alignAccFollowNode1" presStyleIdx="1" presStyleCnt="3">
        <dgm:presLayoutVars>
          <dgm:bulletEnabled val="1"/>
        </dgm:presLayoutVars>
      </dgm:prSet>
      <dgm:spPr/>
    </dgm:pt>
    <dgm:pt modelId="{F1CF12FC-7CB5-41E9-BD29-DE7F1F05FDE7}" type="pres">
      <dgm:prSet presAssocID="{9AFD3202-E98D-48D7-9E2E-46283037498E}" presName="space" presStyleCnt="0"/>
      <dgm:spPr/>
    </dgm:pt>
    <dgm:pt modelId="{A6B5CA6B-859D-49BB-8740-10C515754B0B}" type="pres">
      <dgm:prSet presAssocID="{9EE8439E-3CD9-4398-BD75-EB4A298810F0}" presName="composite" presStyleCnt="0"/>
      <dgm:spPr/>
    </dgm:pt>
    <dgm:pt modelId="{88A0411C-FF04-4F10-ADCB-1C2EB694A58F}" type="pres">
      <dgm:prSet presAssocID="{9EE8439E-3CD9-4398-BD75-EB4A298810F0}" presName="parTx" presStyleLbl="alignNode1" presStyleIdx="2" presStyleCnt="3">
        <dgm:presLayoutVars>
          <dgm:chMax val="0"/>
          <dgm:chPref val="0"/>
          <dgm:bulletEnabled val="1"/>
        </dgm:presLayoutVars>
      </dgm:prSet>
      <dgm:spPr/>
    </dgm:pt>
    <dgm:pt modelId="{C0260051-B397-4CD0-9A38-A650E175D1A2}" type="pres">
      <dgm:prSet presAssocID="{9EE8439E-3CD9-4398-BD75-EB4A298810F0}" presName="desTx" presStyleLbl="alignAccFollowNode1" presStyleIdx="2" presStyleCnt="3">
        <dgm:presLayoutVars>
          <dgm:bulletEnabled val="1"/>
        </dgm:presLayoutVars>
      </dgm:prSet>
      <dgm:spPr/>
    </dgm:pt>
  </dgm:ptLst>
  <dgm:cxnLst>
    <dgm:cxn modelId="{0ABE0C1A-0AA7-474A-B7EC-08E6C74F3C89}" srcId="{FEA960CF-91AE-4AC5-9EF8-413B298A3C22}" destId="{2D2875C5-3B9B-4679-80F1-E82F6F2E80CA}" srcOrd="0" destOrd="0" parTransId="{89491BD5-E207-4086-B0FD-6CA4CBDF20FD}" sibTransId="{E85C5A1E-5B03-4CB4-96B6-0097D65FA495}"/>
    <dgm:cxn modelId="{CDD2C536-AA81-4FCB-A086-F6B912889CFF}" type="presOf" srcId="{FEA960CF-91AE-4AC5-9EF8-413B298A3C22}" destId="{42DAC157-E92D-497E-967C-8F6032242AFC}" srcOrd="0" destOrd="0" presId="urn:microsoft.com/office/officeart/2005/8/layout/hList1"/>
    <dgm:cxn modelId="{3C6FD767-3ECE-43EB-AAB1-1886E67557C0}" type="presOf" srcId="{2D2875C5-3B9B-4679-80F1-E82F6F2E80CA}" destId="{3DA50ECE-4913-4116-8954-F38A4BC5239A}" srcOrd="0" destOrd="0" presId="urn:microsoft.com/office/officeart/2005/8/layout/hList1"/>
    <dgm:cxn modelId="{3B0F736A-C90C-4FCF-8B70-0C2EDBBDFB4A}" type="presOf" srcId="{AAB321EF-DE81-439D-AACE-1E2683815A0F}" destId="{3C8ABBBF-E9EB-493D-9451-883D677AC45D}" srcOrd="0" destOrd="0" presId="urn:microsoft.com/office/officeart/2005/8/layout/hList1"/>
    <dgm:cxn modelId="{F3052A4F-C330-4D58-97FF-AA889E070A55}" srcId="{FEA960CF-91AE-4AC5-9EF8-413B298A3C22}" destId="{9EE8439E-3CD9-4398-BD75-EB4A298810F0}" srcOrd="2" destOrd="0" parTransId="{E74607AB-0E57-4B97-9716-D0F8FC3B2B19}" sibTransId="{942B5A09-7419-49DB-9A56-D09FBDD902D4}"/>
    <dgm:cxn modelId="{52C10254-1574-40A5-9D18-A6A9EFDDBB78}" type="presOf" srcId="{E5E96C7F-B681-43B3-9685-D5AF72BA2372}" destId="{C0260051-B397-4CD0-9A38-A650E175D1A2}" srcOrd="0" destOrd="0" presId="urn:microsoft.com/office/officeart/2005/8/layout/hList1"/>
    <dgm:cxn modelId="{97402A84-9F39-4352-B3B4-544A08BC4510}" type="presOf" srcId="{9EE8439E-3CD9-4398-BD75-EB4A298810F0}" destId="{88A0411C-FF04-4F10-ADCB-1C2EB694A58F}" srcOrd="0" destOrd="0" presId="urn:microsoft.com/office/officeart/2005/8/layout/hList1"/>
    <dgm:cxn modelId="{8C7F0E9F-0373-4596-8554-F281F905EBC4}" type="presOf" srcId="{C201F6C1-F22A-4F55-9704-5974D3469F9D}" destId="{8E2FF62E-AED7-42EE-A17C-85A5ACB6A6D6}" srcOrd="0" destOrd="0" presId="urn:microsoft.com/office/officeart/2005/8/layout/hList1"/>
    <dgm:cxn modelId="{86CDF6A5-B4A5-4B67-9478-2687B3D1BA1E}" type="presOf" srcId="{7647256C-7F92-4DA2-965B-6D8967F2666F}" destId="{186D12B1-7F0C-4CD8-9C3D-6DEE56FFA9AB}" srcOrd="0" destOrd="0" presId="urn:microsoft.com/office/officeart/2005/8/layout/hList1"/>
    <dgm:cxn modelId="{FA3BB9AC-EF02-479A-AAAF-8FE6EE8358A8}" srcId="{9EE8439E-3CD9-4398-BD75-EB4A298810F0}" destId="{E5E96C7F-B681-43B3-9685-D5AF72BA2372}" srcOrd="0" destOrd="0" parTransId="{026F446F-51D7-41E8-8001-59BC569842F1}" sibTransId="{C8BD017E-146E-47E5-8964-27AABBA8E055}"/>
    <dgm:cxn modelId="{818846C9-01C1-48E4-B331-94646B811FE9}" srcId="{2D2875C5-3B9B-4679-80F1-E82F6F2E80CA}" destId="{AAB321EF-DE81-439D-AACE-1E2683815A0F}" srcOrd="0" destOrd="0" parTransId="{ABD90D4E-2E05-4ED0-AE08-69CABAD4CD21}" sibTransId="{4B9C3C20-A1E8-46C4-9847-1E3CA8BE8EB2}"/>
    <dgm:cxn modelId="{39C9A5CA-E8ED-47F2-9548-E5016AB46123}" srcId="{FEA960CF-91AE-4AC5-9EF8-413B298A3C22}" destId="{7647256C-7F92-4DA2-965B-6D8967F2666F}" srcOrd="1" destOrd="0" parTransId="{2F98A518-7FD6-4EA2-A58D-EB9C8734011B}" sibTransId="{9AFD3202-E98D-48D7-9E2E-46283037498E}"/>
    <dgm:cxn modelId="{65328BFF-D39A-4D10-8F5D-551939846895}" srcId="{7647256C-7F92-4DA2-965B-6D8967F2666F}" destId="{C201F6C1-F22A-4F55-9704-5974D3469F9D}" srcOrd="0" destOrd="0" parTransId="{56C840F6-3E18-4530-A337-CB50B4CC24CE}" sibTransId="{CC15244D-F07A-459A-8AA5-067174AAE94F}"/>
    <dgm:cxn modelId="{7AC4392A-4F57-48CC-AFA7-1C2314137CB6}" type="presParOf" srcId="{42DAC157-E92D-497E-967C-8F6032242AFC}" destId="{A4FCEE7D-01F4-4D0E-B71A-15559CC2C7E2}" srcOrd="0" destOrd="0" presId="urn:microsoft.com/office/officeart/2005/8/layout/hList1"/>
    <dgm:cxn modelId="{D5EBC002-345B-416A-8A54-2C8FD2DB33A7}" type="presParOf" srcId="{A4FCEE7D-01F4-4D0E-B71A-15559CC2C7E2}" destId="{3DA50ECE-4913-4116-8954-F38A4BC5239A}" srcOrd="0" destOrd="0" presId="urn:microsoft.com/office/officeart/2005/8/layout/hList1"/>
    <dgm:cxn modelId="{67A5D5A0-2ECE-4933-8FBE-321A52FB205C}" type="presParOf" srcId="{A4FCEE7D-01F4-4D0E-B71A-15559CC2C7E2}" destId="{3C8ABBBF-E9EB-493D-9451-883D677AC45D}" srcOrd="1" destOrd="0" presId="urn:microsoft.com/office/officeart/2005/8/layout/hList1"/>
    <dgm:cxn modelId="{02766103-2C58-4A7A-9787-A56DE8806DC4}" type="presParOf" srcId="{42DAC157-E92D-497E-967C-8F6032242AFC}" destId="{9C71F867-3605-45C8-ACDD-73CBBA346AC3}" srcOrd="1" destOrd="0" presId="urn:microsoft.com/office/officeart/2005/8/layout/hList1"/>
    <dgm:cxn modelId="{8D365673-69C2-4663-AE43-005217CC8430}" type="presParOf" srcId="{42DAC157-E92D-497E-967C-8F6032242AFC}" destId="{57C1864E-34C7-42EE-A845-4292D2D2A1F7}" srcOrd="2" destOrd="0" presId="urn:microsoft.com/office/officeart/2005/8/layout/hList1"/>
    <dgm:cxn modelId="{C365004D-79A0-40A8-ABA9-D5B67CC7A658}" type="presParOf" srcId="{57C1864E-34C7-42EE-A845-4292D2D2A1F7}" destId="{186D12B1-7F0C-4CD8-9C3D-6DEE56FFA9AB}" srcOrd="0" destOrd="0" presId="urn:microsoft.com/office/officeart/2005/8/layout/hList1"/>
    <dgm:cxn modelId="{8E094BE0-91E1-4BE5-9891-C3E999792A65}" type="presParOf" srcId="{57C1864E-34C7-42EE-A845-4292D2D2A1F7}" destId="{8E2FF62E-AED7-42EE-A17C-85A5ACB6A6D6}" srcOrd="1" destOrd="0" presId="urn:microsoft.com/office/officeart/2005/8/layout/hList1"/>
    <dgm:cxn modelId="{D13B78BC-893B-4F37-ABA8-F20B20E1565D}" type="presParOf" srcId="{42DAC157-E92D-497E-967C-8F6032242AFC}" destId="{F1CF12FC-7CB5-41E9-BD29-DE7F1F05FDE7}" srcOrd="3" destOrd="0" presId="urn:microsoft.com/office/officeart/2005/8/layout/hList1"/>
    <dgm:cxn modelId="{C2A71766-D4A1-4762-8741-AE3C2F9CA0FA}" type="presParOf" srcId="{42DAC157-E92D-497E-967C-8F6032242AFC}" destId="{A6B5CA6B-859D-49BB-8740-10C515754B0B}" srcOrd="4" destOrd="0" presId="urn:microsoft.com/office/officeart/2005/8/layout/hList1"/>
    <dgm:cxn modelId="{4E20BD35-484A-4A27-9514-BE12B43B2CE0}" type="presParOf" srcId="{A6B5CA6B-859D-49BB-8740-10C515754B0B}" destId="{88A0411C-FF04-4F10-ADCB-1C2EB694A58F}" srcOrd="0" destOrd="0" presId="urn:microsoft.com/office/officeart/2005/8/layout/hList1"/>
    <dgm:cxn modelId="{56D8C623-EBA9-4175-83B6-9FADAE717574}" type="presParOf" srcId="{A6B5CA6B-859D-49BB-8740-10C515754B0B}" destId="{C0260051-B397-4CD0-9A38-A650E175D1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DDA774-5E44-446A-A067-2A5D24C600CC}" type="doc">
      <dgm:prSet loTypeId="urn:microsoft.com/office/officeart/2005/8/layout/hList1" loCatId="list" qsTypeId="urn:microsoft.com/office/officeart/2005/8/quickstyle/simple1" qsCatId="simple" csTypeId="urn:microsoft.com/office/officeart/2005/8/colors/accent3_5" csCatId="accent3" phldr="1"/>
      <dgm:spPr/>
      <dgm:t>
        <a:bodyPr/>
        <a:lstStyle/>
        <a:p>
          <a:endParaRPr lang="en-US"/>
        </a:p>
      </dgm:t>
    </dgm:pt>
    <dgm:pt modelId="{AA1D9F54-21D2-4EFC-97ED-E86079A15835}">
      <dgm:prSet phldr="0" custT="1"/>
      <dgm:spPr/>
      <dgm:t>
        <a:bodyPr/>
        <a:lstStyle/>
        <a:p>
          <a:pPr rtl="0"/>
          <a:r>
            <a:rPr lang="en-US" sz="2000">
              <a:solidFill>
                <a:schemeClr val="tx1"/>
              </a:solidFill>
              <a:latin typeface="Calibri Light" panose="020F0302020204030204"/>
            </a:rPr>
            <a:t>Investigates claims of discrimination </a:t>
          </a:r>
          <a:endParaRPr lang="en-US" sz="2000"/>
        </a:p>
      </dgm:t>
    </dgm:pt>
    <dgm:pt modelId="{4D062430-D2FF-4A28-A64F-B18B682D5752}" type="parTrans" cxnId="{2E6CF53B-479E-4326-A484-5CAA916158B1}">
      <dgm:prSet/>
      <dgm:spPr/>
      <dgm:t>
        <a:bodyPr/>
        <a:lstStyle/>
        <a:p>
          <a:endParaRPr lang="en-US" sz="2000"/>
        </a:p>
      </dgm:t>
    </dgm:pt>
    <dgm:pt modelId="{16DD9013-A069-481E-B737-68FC1EC33CBA}" type="sibTrans" cxnId="{2E6CF53B-479E-4326-A484-5CAA916158B1}">
      <dgm:prSet/>
      <dgm:spPr/>
      <dgm:t>
        <a:bodyPr/>
        <a:lstStyle/>
        <a:p>
          <a:endParaRPr lang="en-US" sz="2000"/>
        </a:p>
      </dgm:t>
    </dgm:pt>
    <dgm:pt modelId="{7F74AEB1-81FB-4F41-B064-6F10853BD754}">
      <dgm:prSet phldr="0" custT="1"/>
      <dgm:spPr/>
      <dgm:t>
        <a:bodyPr/>
        <a:lstStyle/>
        <a:p>
          <a:pPr rtl="0"/>
          <a:r>
            <a:rPr lang="en-US" sz="2000">
              <a:solidFill>
                <a:schemeClr val="tx1"/>
              </a:solidFill>
              <a:latin typeface="Calibri"/>
              <a:cs typeface="Calibri"/>
            </a:rPr>
            <a:t>Rhode Island Commission for Human Rights</a:t>
          </a:r>
          <a:endParaRPr lang="en-US" sz="2000"/>
        </a:p>
      </dgm:t>
    </dgm:pt>
    <dgm:pt modelId="{BAD97B72-581A-4CA3-A462-550C6062C27C}" type="parTrans" cxnId="{5FF16A7A-9EF3-4761-9C82-A5E1D2C0781B}">
      <dgm:prSet/>
      <dgm:spPr/>
      <dgm:t>
        <a:bodyPr/>
        <a:lstStyle/>
        <a:p>
          <a:endParaRPr lang="en-US" sz="2000"/>
        </a:p>
      </dgm:t>
    </dgm:pt>
    <dgm:pt modelId="{E3D39EEF-86D5-4AD2-9D8D-D0FD9B0D0396}" type="sibTrans" cxnId="{5FF16A7A-9EF3-4761-9C82-A5E1D2C0781B}">
      <dgm:prSet/>
      <dgm:spPr/>
      <dgm:t>
        <a:bodyPr/>
        <a:lstStyle/>
        <a:p>
          <a:endParaRPr lang="en-US" sz="2000"/>
        </a:p>
      </dgm:t>
    </dgm:pt>
    <dgm:pt modelId="{FB65D3A4-00F0-4BC6-BC15-3C2C095E57E8}">
      <dgm:prSet phldr="0" custT="1"/>
      <dgm:spPr/>
      <dgm:t>
        <a:bodyPr/>
        <a:lstStyle/>
        <a:p>
          <a:pPr rtl="0"/>
          <a:r>
            <a:rPr lang="en-US" sz="2000">
              <a:solidFill>
                <a:schemeClr val="tx1"/>
              </a:solidFill>
              <a:latin typeface="Calibri"/>
              <a:cs typeface="Calibri"/>
            </a:rPr>
            <a:t>Department of Human Services Civil Rights Office </a:t>
          </a:r>
          <a:endParaRPr lang="en-US" sz="2000"/>
        </a:p>
      </dgm:t>
    </dgm:pt>
    <dgm:pt modelId="{3A1B89AF-F633-43A9-8F3B-B5E3E05527EB}" type="parTrans" cxnId="{7C3E93BD-492F-4F1B-A0D6-C71488BD69AF}">
      <dgm:prSet/>
      <dgm:spPr/>
      <dgm:t>
        <a:bodyPr/>
        <a:lstStyle/>
        <a:p>
          <a:endParaRPr lang="en-US" sz="2000"/>
        </a:p>
      </dgm:t>
    </dgm:pt>
    <dgm:pt modelId="{26F148F1-F002-4707-92D7-78485C88BB66}" type="sibTrans" cxnId="{7C3E93BD-492F-4F1B-A0D6-C71488BD69AF}">
      <dgm:prSet/>
      <dgm:spPr/>
      <dgm:t>
        <a:bodyPr/>
        <a:lstStyle/>
        <a:p>
          <a:endParaRPr lang="en-US" sz="2000"/>
        </a:p>
      </dgm:t>
    </dgm:pt>
    <dgm:pt modelId="{5B6EE9F7-B557-45D4-9049-B5E368D70578}">
      <dgm:prSet phldr="0" custT="1"/>
      <dgm:spPr/>
      <dgm:t>
        <a:bodyPr/>
        <a:lstStyle/>
        <a:p>
          <a:pPr rtl="0"/>
          <a:r>
            <a:rPr lang="en-US" sz="2000">
              <a:solidFill>
                <a:schemeClr val="tx1"/>
              </a:solidFill>
              <a:latin typeface="Calibri Light" panose="020F0302020204030204"/>
            </a:rPr>
            <a:t>Education and outreach</a:t>
          </a:r>
          <a:endParaRPr lang="en-US" sz="2000"/>
        </a:p>
      </dgm:t>
    </dgm:pt>
    <dgm:pt modelId="{2934561D-E66F-4AB2-9459-7E8C48D601BB}" type="parTrans" cxnId="{65AE20ED-D94A-4B7A-BD2C-94D9C20C25CB}">
      <dgm:prSet/>
      <dgm:spPr/>
      <dgm:t>
        <a:bodyPr/>
        <a:lstStyle/>
        <a:p>
          <a:endParaRPr lang="en-US" sz="2000"/>
        </a:p>
      </dgm:t>
    </dgm:pt>
    <dgm:pt modelId="{6F66CFFE-0438-4883-8D15-DBFFB369920C}" type="sibTrans" cxnId="{65AE20ED-D94A-4B7A-BD2C-94D9C20C25CB}">
      <dgm:prSet/>
      <dgm:spPr/>
      <dgm:t>
        <a:bodyPr/>
        <a:lstStyle/>
        <a:p>
          <a:endParaRPr lang="en-US" sz="2000"/>
        </a:p>
      </dgm:t>
    </dgm:pt>
    <dgm:pt modelId="{A88D0CB5-9942-4C85-8491-00CFAD92F04C}">
      <dgm:prSet phldr="0" custT="1"/>
      <dgm:spPr/>
      <dgm:t>
        <a:bodyPr/>
        <a:lstStyle/>
        <a:p>
          <a:pPr rtl="0"/>
          <a:r>
            <a:rPr lang="en-US" sz="2000">
              <a:solidFill>
                <a:schemeClr val="tx1"/>
              </a:solidFill>
              <a:latin typeface="Calibri Light" panose="020F0302020204030204"/>
            </a:rPr>
            <a:t>Intake, investigation, and settlement of discrimination charges</a:t>
          </a:r>
          <a:endParaRPr lang="en-US" sz="2000"/>
        </a:p>
      </dgm:t>
    </dgm:pt>
    <dgm:pt modelId="{756F8C9B-8EBD-405F-A8A1-310D13E2FF9E}" type="parTrans" cxnId="{7CCF90CD-EA4D-4253-A771-7C599504A005}">
      <dgm:prSet/>
      <dgm:spPr/>
      <dgm:t>
        <a:bodyPr/>
        <a:lstStyle/>
        <a:p>
          <a:endParaRPr lang="en-US" sz="2000"/>
        </a:p>
      </dgm:t>
    </dgm:pt>
    <dgm:pt modelId="{67E80AF5-C470-4E39-86DD-96F0A6F005C7}" type="sibTrans" cxnId="{7CCF90CD-EA4D-4253-A771-7C599504A005}">
      <dgm:prSet/>
      <dgm:spPr/>
      <dgm:t>
        <a:bodyPr/>
        <a:lstStyle/>
        <a:p>
          <a:endParaRPr lang="en-US" sz="2000"/>
        </a:p>
      </dgm:t>
    </dgm:pt>
    <dgm:pt modelId="{EEB30DF0-D393-42D8-A966-A924C68A55F6}">
      <dgm:prSet phldr="0" custT="1"/>
      <dgm:spPr/>
      <dgm:t>
        <a:bodyPr/>
        <a:lstStyle/>
        <a:p>
          <a:pPr rtl="0"/>
          <a:r>
            <a:rPr lang="en-US" sz="2000">
              <a:solidFill>
                <a:schemeClr val="tx1"/>
              </a:solidFill>
              <a:latin typeface="Calibri Light" panose="020F0302020204030204"/>
            </a:rPr>
            <a:t>Administrative hearings </a:t>
          </a:r>
          <a:endParaRPr lang="en-US" sz="2000"/>
        </a:p>
      </dgm:t>
    </dgm:pt>
    <dgm:pt modelId="{90342693-BC8B-4716-8D7B-703B3D7BCFBE}" type="parTrans" cxnId="{34CAA776-CE31-46B8-95B3-5864A77571E0}">
      <dgm:prSet/>
      <dgm:spPr/>
      <dgm:t>
        <a:bodyPr/>
        <a:lstStyle/>
        <a:p>
          <a:endParaRPr lang="en-US" sz="2000"/>
        </a:p>
      </dgm:t>
    </dgm:pt>
    <dgm:pt modelId="{956626D7-7CA8-43AD-A459-36847E55B022}" type="sibTrans" cxnId="{34CAA776-CE31-46B8-95B3-5864A77571E0}">
      <dgm:prSet/>
      <dgm:spPr/>
      <dgm:t>
        <a:bodyPr/>
        <a:lstStyle/>
        <a:p>
          <a:endParaRPr lang="en-US" sz="2000"/>
        </a:p>
      </dgm:t>
    </dgm:pt>
    <dgm:pt modelId="{1DC217A2-53DA-4586-B62E-A1AF3AB4DEB9}">
      <dgm:prSet phldr="0" custT="1"/>
      <dgm:spPr/>
      <dgm:t>
        <a:bodyPr/>
        <a:lstStyle/>
        <a:p>
          <a:pPr rtl="0"/>
          <a:r>
            <a:rPr lang="en-US" sz="2000">
              <a:solidFill>
                <a:schemeClr val="tx1"/>
              </a:solidFill>
              <a:latin typeface="Calibri Light" panose="020F0302020204030204"/>
            </a:rPr>
            <a:t>Conducts compliance reviews</a:t>
          </a:r>
          <a:endParaRPr lang="en-US" sz="2000"/>
        </a:p>
      </dgm:t>
    </dgm:pt>
    <dgm:pt modelId="{C7DE6135-211D-44A9-8618-380FF547241D}" type="parTrans" cxnId="{2A403D7C-D94B-4471-8BE4-7788A52B1D0B}">
      <dgm:prSet/>
      <dgm:spPr/>
      <dgm:t>
        <a:bodyPr/>
        <a:lstStyle/>
        <a:p>
          <a:endParaRPr lang="en-US" sz="2000"/>
        </a:p>
      </dgm:t>
    </dgm:pt>
    <dgm:pt modelId="{3861E82C-CD01-4DD6-9508-87478F667C5B}" type="sibTrans" cxnId="{2A403D7C-D94B-4471-8BE4-7788A52B1D0B}">
      <dgm:prSet/>
      <dgm:spPr/>
      <dgm:t>
        <a:bodyPr/>
        <a:lstStyle/>
        <a:p>
          <a:endParaRPr lang="en-US" sz="2000"/>
        </a:p>
      </dgm:t>
    </dgm:pt>
    <dgm:pt modelId="{A73245DB-B005-4D25-A69F-D3A4361DB83B}">
      <dgm:prSet phldr="0" custT="1"/>
      <dgm:spPr/>
      <dgm:t>
        <a:bodyPr/>
        <a:lstStyle/>
        <a:p>
          <a:pPr rtl="0"/>
          <a:r>
            <a:rPr lang="en-US" sz="2000">
              <a:solidFill>
                <a:schemeClr val="tx1"/>
              </a:solidFill>
              <a:latin typeface="Calibri Light" panose="020F0302020204030204"/>
            </a:rPr>
            <a:t>Provides trainings and guidance </a:t>
          </a:r>
          <a:endParaRPr lang="en-US" sz="2000"/>
        </a:p>
      </dgm:t>
    </dgm:pt>
    <dgm:pt modelId="{F243EAB3-2240-442A-BF42-4A2450A82034}" type="parTrans" cxnId="{84F2E9DD-62DE-42EB-B007-6235FDF5E51E}">
      <dgm:prSet/>
      <dgm:spPr/>
      <dgm:t>
        <a:bodyPr/>
        <a:lstStyle/>
        <a:p>
          <a:endParaRPr lang="en-US" sz="2000"/>
        </a:p>
      </dgm:t>
    </dgm:pt>
    <dgm:pt modelId="{6C841217-651C-4B30-97B1-0A462ACB161D}" type="sibTrans" cxnId="{84F2E9DD-62DE-42EB-B007-6235FDF5E51E}">
      <dgm:prSet/>
      <dgm:spPr/>
      <dgm:t>
        <a:bodyPr/>
        <a:lstStyle/>
        <a:p>
          <a:endParaRPr lang="en-US" sz="2000"/>
        </a:p>
      </dgm:t>
    </dgm:pt>
    <dgm:pt modelId="{9B710E76-6650-4C6D-AFC1-1C43F37EF830}">
      <dgm:prSet phldr="0" custT="1"/>
      <dgm:spPr/>
      <dgm:t>
        <a:bodyPr/>
        <a:lstStyle/>
        <a:p>
          <a:r>
            <a:rPr lang="en-US" sz="2000">
              <a:solidFill>
                <a:schemeClr val="tx1"/>
              </a:solidFill>
              <a:latin typeface="Calibri"/>
              <a:cs typeface="Calibri"/>
            </a:rPr>
            <a:t>Ensures that civil rights matters are addressed, whether pursued criminally or civilly </a:t>
          </a:r>
        </a:p>
      </dgm:t>
    </dgm:pt>
    <dgm:pt modelId="{298FC6E0-5270-45B2-960C-B7F3686D5899}" type="parTrans" cxnId="{D4443A67-A069-44B4-8A61-F34C34D25E90}">
      <dgm:prSet/>
      <dgm:spPr/>
      <dgm:t>
        <a:bodyPr/>
        <a:lstStyle/>
        <a:p>
          <a:endParaRPr lang="en-US" sz="2000"/>
        </a:p>
      </dgm:t>
    </dgm:pt>
    <dgm:pt modelId="{00639F23-2E5C-4301-9FE0-C549899D673D}" type="sibTrans" cxnId="{D4443A67-A069-44B4-8A61-F34C34D25E90}">
      <dgm:prSet/>
      <dgm:spPr/>
      <dgm:t>
        <a:bodyPr/>
        <a:lstStyle/>
        <a:p>
          <a:endParaRPr lang="en-US" sz="2000"/>
        </a:p>
      </dgm:t>
    </dgm:pt>
    <dgm:pt modelId="{37973148-51DE-4A5E-8F44-09DA0C849225}">
      <dgm:prSet phldr="0" custT="1"/>
      <dgm:spPr/>
      <dgm:t>
        <a:bodyPr/>
        <a:lstStyle/>
        <a:p>
          <a:r>
            <a:rPr lang="en-US" sz="2000">
              <a:solidFill>
                <a:schemeClr val="tx1"/>
              </a:solidFill>
              <a:latin typeface="Calibri"/>
              <a:cs typeface="Calibri"/>
            </a:rPr>
            <a:t>Office of the Attorney General Civil Rights team</a:t>
          </a:r>
          <a:endParaRPr lang="en-US" sz="2000"/>
        </a:p>
      </dgm:t>
    </dgm:pt>
    <dgm:pt modelId="{127E4DE7-B565-4589-A69E-BFA7B2F40941}" type="parTrans" cxnId="{1D0C3F8B-8E1F-4768-AD99-6CCC6014BD23}">
      <dgm:prSet/>
      <dgm:spPr/>
      <dgm:t>
        <a:bodyPr/>
        <a:lstStyle/>
        <a:p>
          <a:endParaRPr lang="en-US" sz="2000"/>
        </a:p>
      </dgm:t>
    </dgm:pt>
    <dgm:pt modelId="{013F5098-7DBB-4192-A7F9-F16A6245637D}" type="sibTrans" cxnId="{1D0C3F8B-8E1F-4768-AD99-6CCC6014BD23}">
      <dgm:prSet/>
      <dgm:spPr/>
      <dgm:t>
        <a:bodyPr/>
        <a:lstStyle/>
        <a:p>
          <a:endParaRPr lang="en-US" sz="2000"/>
        </a:p>
      </dgm:t>
    </dgm:pt>
    <dgm:pt modelId="{6FD12A6D-DFDE-433D-84DA-66E7B573543F}" type="pres">
      <dgm:prSet presAssocID="{7ADDA774-5E44-446A-A067-2A5D24C600CC}" presName="Name0" presStyleCnt="0">
        <dgm:presLayoutVars>
          <dgm:dir/>
          <dgm:animLvl val="lvl"/>
          <dgm:resizeHandles val="exact"/>
        </dgm:presLayoutVars>
      </dgm:prSet>
      <dgm:spPr/>
    </dgm:pt>
    <dgm:pt modelId="{D1B83CFF-F4EC-4C34-A68B-B0ABDE10970D}" type="pres">
      <dgm:prSet presAssocID="{7F74AEB1-81FB-4F41-B064-6F10853BD754}" presName="composite" presStyleCnt="0"/>
      <dgm:spPr/>
    </dgm:pt>
    <dgm:pt modelId="{7E51CF1A-A197-45F1-87D9-D3C57A897A79}" type="pres">
      <dgm:prSet presAssocID="{7F74AEB1-81FB-4F41-B064-6F10853BD754}" presName="parTx" presStyleLbl="alignNode1" presStyleIdx="0" presStyleCnt="3">
        <dgm:presLayoutVars>
          <dgm:chMax val="0"/>
          <dgm:chPref val="0"/>
          <dgm:bulletEnabled val="1"/>
        </dgm:presLayoutVars>
      </dgm:prSet>
      <dgm:spPr/>
    </dgm:pt>
    <dgm:pt modelId="{BD23C0E7-841F-475B-8068-0B2F3D094956}" type="pres">
      <dgm:prSet presAssocID="{7F74AEB1-81FB-4F41-B064-6F10853BD754}" presName="desTx" presStyleLbl="alignAccFollowNode1" presStyleIdx="0" presStyleCnt="3">
        <dgm:presLayoutVars>
          <dgm:bulletEnabled val="1"/>
        </dgm:presLayoutVars>
      </dgm:prSet>
      <dgm:spPr/>
    </dgm:pt>
    <dgm:pt modelId="{D98D474B-9FBD-491A-83CA-998EA16C03F9}" type="pres">
      <dgm:prSet presAssocID="{E3D39EEF-86D5-4AD2-9D8D-D0FD9B0D0396}" presName="space" presStyleCnt="0"/>
      <dgm:spPr/>
    </dgm:pt>
    <dgm:pt modelId="{7D9F325F-2EA2-4C33-8B71-D41265538983}" type="pres">
      <dgm:prSet presAssocID="{FB65D3A4-00F0-4BC6-BC15-3C2C095E57E8}" presName="composite" presStyleCnt="0"/>
      <dgm:spPr/>
    </dgm:pt>
    <dgm:pt modelId="{3216A38A-548B-4EF6-9668-6129B29861C0}" type="pres">
      <dgm:prSet presAssocID="{FB65D3A4-00F0-4BC6-BC15-3C2C095E57E8}" presName="parTx" presStyleLbl="alignNode1" presStyleIdx="1" presStyleCnt="3">
        <dgm:presLayoutVars>
          <dgm:chMax val="0"/>
          <dgm:chPref val="0"/>
          <dgm:bulletEnabled val="1"/>
        </dgm:presLayoutVars>
      </dgm:prSet>
      <dgm:spPr/>
    </dgm:pt>
    <dgm:pt modelId="{65A6E88F-6BB8-430B-86A2-EBCF17DF9B61}" type="pres">
      <dgm:prSet presAssocID="{FB65D3A4-00F0-4BC6-BC15-3C2C095E57E8}" presName="desTx" presStyleLbl="alignAccFollowNode1" presStyleIdx="1" presStyleCnt="3">
        <dgm:presLayoutVars>
          <dgm:bulletEnabled val="1"/>
        </dgm:presLayoutVars>
      </dgm:prSet>
      <dgm:spPr/>
    </dgm:pt>
    <dgm:pt modelId="{9AD57398-DDE7-48A9-A91C-405D3906802A}" type="pres">
      <dgm:prSet presAssocID="{26F148F1-F002-4707-92D7-78485C88BB66}" presName="space" presStyleCnt="0"/>
      <dgm:spPr/>
    </dgm:pt>
    <dgm:pt modelId="{587A0527-7FA0-41F8-A230-64681CFCBC43}" type="pres">
      <dgm:prSet presAssocID="{37973148-51DE-4A5E-8F44-09DA0C849225}" presName="composite" presStyleCnt="0"/>
      <dgm:spPr/>
    </dgm:pt>
    <dgm:pt modelId="{4F08AD7D-0FA8-4827-B58C-DE68A426A8B8}" type="pres">
      <dgm:prSet presAssocID="{37973148-51DE-4A5E-8F44-09DA0C849225}" presName="parTx" presStyleLbl="alignNode1" presStyleIdx="2" presStyleCnt="3">
        <dgm:presLayoutVars>
          <dgm:chMax val="0"/>
          <dgm:chPref val="0"/>
          <dgm:bulletEnabled val="1"/>
        </dgm:presLayoutVars>
      </dgm:prSet>
      <dgm:spPr/>
    </dgm:pt>
    <dgm:pt modelId="{ED57489A-E175-4E11-A684-580C3E8FC980}" type="pres">
      <dgm:prSet presAssocID="{37973148-51DE-4A5E-8F44-09DA0C849225}" presName="desTx" presStyleLbl="alignAccFollowNode1" presStyleIdx="2" presStyleCnt="3">
        <dgm:presLayoutVars>
          <dgm:bulletEnabled val="1"/>
        </dgm:presLayoutVars>
      </dgm:prSet>
      <dgm:spPr/>
    </dgm:pt>
  </dgm:ptLst>
  <dgm:cxnLst>
    <dgm:cxn modelId="{74EC0002-E19D-4210-AC9A-6AFD7A0270BD}" type="presOf" srcId="{A73245DB-B005-4D25-A69F-D3A4361DB83B}" destId="{65A6E88F-6BB8-430B-86A2-EBCF17DF9B61}" srcOrd="0" destOrd="2" presId="urn:microsoft.com/office/officeart/2005/8/layout/hList1"/>
    <dgm:cxn modelId="{6F14AD23-C850-4C35-A29F-791C55B3C0F6}" type="presOf" srcId="{AA1D9F54-21D2-4EFC-97ED-E86079A15835}" destId="{65A6E88F-6BB8-430B-86A2-EBCF17DF9B61}" srcOrd="0" destOrd="0" presId="urn:microsoft.com/office/officeart/2005/8/layout/hList1"/>
    <dgm:cxn modelId="{454ECD24-807A-4355-B2A2-CCE353F43193}" type="presOf" srcId="{5B6EE9F7-B557-45D4-9049-B5E368D70578}" destId="{BD23C0E7-841F-475B-8068-0B2F3D094956}" srcOrd="0" destOrd="0" presId="urn:microsoft.com/office/officeart/2005/8/layout/hList1"/>
    <dgm:cxn modelId="{2E6CF53B-479E-4326-A484-5CAA916158B1}" srcId="{FB65D3A4-00F0-4BC6-BC15-3C2C095E57E8}" destId="{AA1D9F54-21D2-4EFC-97ED-E86079A15835}" srcOrd="0" destOrd="0" parTransId="{4D062430-D2FF-4A28-A64F-B18B682D5752}" sibTransId="{16DD9013-A069-481E-B737-68FC1EC33CBA}"/>
    <dgm:cxn modelId="{5F46D03C-4AB8-4D06-BD74-B536B2A37A01}" type="presOf" srcId="{1DC217A2-53DA-4586-B62E-A1AF3AB4DEB9}" destId="{65A6E88F-6BB8-430B-86A2-EBCF17DF9B61}" srcOrd="0" destOrd="1" presId="urn:microsoft.com/office/officeart/2005/8/layout/hList1"/>
    <dgm:cxn modelId="{D66C843D-295D-4D7A-992D-1CA55137FD52}" type="presOf" srcId="{7F74AEB1-81FB-4F41-B064-6F10853BD754}" destId="{7E51CF1A-A197-45F1-87D9-D3C57A897A79}" srcOrd="0" destOrd="0" presId="urn:microsoft.com/office/officeart/2005/8/layout/hList1"/>
    <dgm:cxn modelId="{D4443A67-A069-44B4-8A61-F34C34D25E90}" srcId="{37973148-51DE-4A5E-8F44-09DA0C849225}" destId="{9B710E76-6650-4C6D-AFC1-1C43F37EF830}" srcOrd="0" destOrd="0" parTransId="{298FC6E0-5270-45B2-960C-B7F3686D5899}" sibTransId="{00639F23-2E5C-4301-9FE0-C549899D673D}"/>
    <dgm:cxn modelId="{5A6E3650-B0F3-4B9A-9562-569949FAA2AB}" type="presOf" srcId="{37973148-51DE-4A5E-8F44-09DA0C849225}" destId="{4F08AD7D-0FA8-4827-B58C-DE68A426A8B8}" srcOrd="0" destOrd="0" presId="urn:microsoft.com/office/officeart/2005/8/layout/hList1"/>
    <dgm:cxn modelId="{73D79C53-F33C-4C08-8704-3E13065FC993}" type="presOf" srcId="{A88D0CB5-9942-4C85-8491-00CFAD92F04C}" destId="{BD23C0E7-841F-475B-8068-0B2F3D094956}" srcOrd="0" destOrd="1" presId="urn:microsoft.com/office/officeart/2005/8/layout/hList1"/>
    <dgm:cxn modelId="{34CAA776-CE31-46B8-95B3-5864A77571E0}" srcId="{7F74AEB1-81FB-4F41-B064-6F10853BD754}" destId="{EEB30DF0-D393-42D8-A966-A924C68A55F6}" srcOrd="2" destOrd="0" parTransId="{90342693-BC8B-4716-8D7B-703B3D7BCFBE}" sibTransId="{956626D7-7CA8-43AD-A459-36847E55B022}"/>
    <dgm:cxn modelId="{5FF16A7A-9EF3-4761-9C82-A5E1D2C0781B}" srcId="{7ADDA774-5E44-446A-A067-2A5D24C600CC}" destId="{7F74AEB1-81FB-4F41-B064-6F10853BD754}" srcOrd="0" destOrd="0" parTransId="{BAD97B72-581A-4CA3-A462-550C6062C27C}" sibTransId="{E3D39EEF-86D5-4AD2-9D8D-D0FD9B0D0396}"/>
    <dgm:cxn modelId="{2A403D7C-D94B-4471-8BE4-7788A52B1D0B}" srcId="{FB65D3A4-00F0-4BC6-BC15-3C2C095E57E8}" destId="{1DC217A2-53DA-4586-B62E-A1AF3AB4DEB9}" srcOrd="1" destOrd="0" parTransId="{C7DE6135-211D-44A9-8618-380FF547241D}" sibTransId="{3861E82C-CD01-4DD6-9508-87478F667C5B}"/>
    <dgm:cxn modelId="{23662B7F-4D09-4934-8171-114B412DAE58}" type="presOf" srcId="{EEB30DF0-D393-42D8-A966-A924C68A55F6}" destId="{BD23C0E7-841F-475B-8068-0B2F3D094956}" srcOrd="0" destOrd="2" presId="urn:microsoft.com/office/officeart/2005/8/layout/hList1"/>
    <dgm:cxn modelId="{1D0C3F8B-8E1F-4768-AD99-6CCC6014BD23}" srcId="{7ADDA774-5E44-446A-A067-2A5D24C600CC}" destId="{37973148-51DE-4A5E-8F44-09DA0C849225}" srcOrd="2" destOrd="0" parTransId="{127E4DE7-B565-4589-A69E-BFA7B2F40941}" sibTransId="{013F5098-7DBB-4192-A7F9-F16A6245637D}"/>
    <dgm:cxn modelId="{AC6CBC9D-4BA2-41D0-9C68-5248BE6666B3}" type="presOf" srcId="{7ADDA774-5E44-446A-A067-2A5D24C600CC}" destId="{6FD12A6D-DFDE-433D-84DA-66E7B573543F}" srcOrd="0" destOrd="0" presId="urn:microsoft.com/office/officeart/2005/8/layout/hList1"/>
    <dgm:cxn modelId="{8BB01EA6-2853-4E58-86B6-3DDABE8300B3}" type="presOf" srcId="{9B710E76-6650-4C6D-AFC1-1C43F37EF830}" destId="{ED57489A-E175-4E11-A684-580C3E8FC980}" srcOrd="0" destOrd="0" presId="urn:microsoft.com/office/officeart/2005/8/layout/hList1"/>
    <dgm:cxn modelId="{7C3E93BD-492F-4F1B-A0D6-C71488BD69AF}" srcId="{7ADDA774-5E44-446A-A067-2A5D24C600CC}" destId="{FB65D3A4-00F0-4BC6-BC15-3C2C095E57E8}" srcOrd="1" destOrd="0" parTransId="{3A1B89AF-F633-43A9-8F3B-B5E3E05527EB}" sibTransId="{26F148F1-F002-4707-92D7-78485C88BB66}"/>
    <dgm:cxn modelId="{7CCF90CD-EA4D-4253-A771-7C599504A005}" srcId="{7F74AEB1-81FB-4F41-B064-6F10853BD754}" destId="{A88D0CB5-9942-4C85-8491-00CFAD92F04C}" srcOrd="1" destOrd="0" parTransId="{756F8C9B-8EBD-405F-A8A1-310D13E2FF9E}" sibTransId="{67E80AF5-C470-4E39-86DD-96F0A6F005C7}"/>
    <dgm:cxn modelId="{84F2E9DD-62DE-42EB-B007-6235FDF5E51E}" srcId="{FB65D3A4-00F0-4BC6-BC15-3C2C095E57E8}" destId="{A73245DB-B005-4D25-A69F-D3A4361DB83B}" srcOrd="2" destOrd="0" parTransId="{F243EAB3-2240-442A-BF42-4A2450A82034}" sibTransId="{6C841217-651C-4B30-97B1-0A462ACB161D}"/>
    <dgm:cxn modelId="{6FE029E0-3819-4175-936A-F9882C5859C5}" type="presOf" srcId="{FB65D3A4-00F0-4BC6-BC15-3C2C095E57E8}" destId="{3216A38A-548B-4EF6-9668-6129B29861C0}" srcOrd="0" destOrd="0" presId="urn:microsoft.com/office/officeart/2005/8/layout/hList1"/>
    <dgm:cxn modelId="{65AE20ED-D94A-4B7A-BD2C-94D9C20C25CB}" srcId="{7F74AEB1-81FB-4F41-B064-6F10853BD754}" destId="{5B6EE9F7-B557-45D4-9049-B5E368D70578}" srcOrd="0" destOrd="0" parTransId="{2934561D-E66F-4AB2-9459-7E8C48D601BB}" sibTransId="{6F66CFFE-0438-4883-8D15-DBFFB369920C}"/>
    <dgm:cxn modelId="{44C9E76C-CE8B-488C-BA81-00EDDEF841F0}" type="presParOf" srcId="{6FD12A6D-DFDE-433D-84DA-66E7B573543F}" destId="{D1B83CFF-F4EC-4C34-A68B-B0ABDE10970D}" srcOrd="0" destOrd="0" presId="urn:microsoft.com/office/officeart/2005/8/layout/hList1"/>
    <dgm:cxn modelId="{71E39797-3235-4E3B-8698-C1849089FBD8}" type="presParOf" srcId="{D1B83CFF-F4EC-4C34-A68B-B0ABDE10970D}" destId="{7E51CF1A-A197-45F1-87D9-D3C57A897A79}" srcOrd="0" destOrd="0" presId="urn:microsoft.com/office/officeart/2005/8/layout/hList1"/>
    <dgm:cxn modelId="{2CB9D836-DA11-4DE0-81B1-E19F3F9362CA}" type="presParOf" srcId="{D1B83CFF-F4EC-4C34-A68B-B0ABDE10970D}" destId="{BD23C0E7-841F-475B-8068-0B2F3D094956}" srcOrd="1" destOrd="0" presId="urn:microsoft.com/office/officeart/2005/8/layout/hList1"/>
    <dgm:cxn modelId="{8799330E-402C-41C9-A09F-EB6F80BC08DE}" type="presParOf" srcId="{6FD12A6D-DFDE-433D-84DA-66E7B573543F}" destId="{D98D474B-9FBD-491A-83CA-998EA16C03F9}" srcOrd="1" destOrd="0" presId="urn:microsoft.com/office/officeart/2005/8/layout/hList1"/>
    <dgm:cxn modelId="{20F06648-58C1-4190-B5E9-3EF93C196AB1}" type="presParOf" srcId="{6FD12A6D-DFDE-433D-84DA-66E7B573543F}" destId="{7D9F325F-2EA2-4C33-8B71-D41265538983}" srcOrd="2" destOrd="0" presId="urn:microsoft.com/office/officeart/2005/8/layout/hList1"/>
    <dgm:cxn modelId="{036772AC-4A6E-45F8-BE61-C735FD8C3DB3}" type="presParOf" srcId="{7D9F325F-2EA2-4C33-8B71-D41265538983}" destId="{3216A38A-548B-4EF6-9668-6129B29861C0}" srcOrd="0" destOrd="0" presId="urn:microsoft.com/office/officeart/2005/8/layout/hList1"/>
    <dgm:cxn modelId="{A1A8B184-6A20-40C1-8C60-1A4B0E8A5A68}" type="presParOf" srcId="{7D9F325F-2EA2-4C33-8B71-D41265538983}" destId="{65A6E88F-6BB8-430B-86A2-EBCF17DF9B61}" srcOrd="1" destOrd="0" presId="urn:microsoft.com/office/officeart/2005/8/layout/hList1"/>
    <dgm:cxn modelId="{01D81741-BC54-48F7-BE63-8FA01467B651}" type="presParOf" srcId="{6FD12A6D-DFDE-433D-84DA-66E7B573543F}" destId="{9AD57398-DDE7-48A9-A91C-405D3906802A}" srcOrd="3" destOrd="0" presId="urn:microsoft.com/office/officeart/2005/8/layout/hList1"/>
    <dgm:cxn modelId="{78A3A771-3124-49D4-81EB-DE68D2F65045}" type="presParOf" srcId="{6FD12A6D-DFDE-433D-84DA-66E7B573543F}" destId="{587A0527-7FA0-41F8-A230-64681CFCBC43}" srcOrd="4" destOrd="0" presId="urn:microsoft.com/office/officeart/2005/8/layout/hList1"/>
    <dgm:cxn modelId="{09F96E68-8DF9-4F9E-965E-9921F79C75FF}" type="presParOf" srcId="{587A0527-7FA0-41F8-A230-64681CFCBC43}" destId="{4F08AD7D-0FA8-4827-B58C-DE68A426A8B8}" srcOrd="0" destOrd="0" presId="urn:microsoft.com/office/officeart/2005/8/layout/hList1"/>
    <dgm:cxn modelId="{FE301E60-5A83-4D90-A37B-586878F59DCC}" type="presParOf" srcId="{587A0527-7FA0-41F8-A230-64681CFCBC43}" destId="{ED57489A-E175-4E11-A684-580C3E8FC9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280BD5-55D6-44F2-AE8E-EE575637C53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CA173BD-6681-4D81-9B5F-0F72FADA11C3}">
      <dgm:prSet phldr="0"/>
      <dgm:spPr/>
      <dgm:t>
        <a:bodyPr/>
        <a:lstStyle/>
        <a:p>
          <a:pPr algn="l">
            <a:lnSpc>
              <a:spcPct val="90000"/>
            </a:lnSpc>
          </a:pPr>
          <a:r>
            <a:rPr lang="en-US">
              <a:solidFill>
                <a:schemeClr val="bg1"/>
              </a:solidFill>
              <a:latin typeface="Franklin Gothic Book"/>
            </a:rPr>
            <a:t>Learning</a:t>
          </a:r>
        </a:p>
      </dgm:t>
    </dgm:pt>
    <dgm:pt modelId="{C6199356-981B-4AE6-8339-BED4A44BEBF9}" type="parTrans" cxnId="{A96CCCB5-D0E2-4C1F-A53B-5C08E1FFBDA6}">
      <dgm:prSet/>
      <dgm:spPr/>
    </dgm:pt>
    <dgm:pt modelId="{69ADAA7C-B6BE-43CC-BFC5-7FCB7489AC28}" type="sibTrans" cxnId="{A96CCCB5-D0E2-4C1F-A53B-5C08E1FFBDA6}">
      <dgm:prSet/>
      <dgm:spPr/>
    </dgm:pt>
    <dgm:pt modelId="{867CC596-A73A-4CB0-A00C-01751D5A4FAA}">
      <dgm:prSet phldr="0"/>
      <dgm:spPr/>
      <dgm:t>
        <a:bodyPr/>
        <a:lstStyle/>
        <a:p>
          <a:pPr algn="l">
            <a:lnSpc>
              <a:spcPct val="90000"/>
            </a:lnSpc>
          </a:pPr>
          <a:r>
            <a:rPr lang="en-US">
              <a:solidFill>
                <a:schemeClr val="accent5"/>
              </a:solidFill>
              <a:latin typeface="Franklin Gothic Book"/>
            </a:rPr>
            <a:t>Required vs. Optional </a:t>
          </a:r>
        </a:p>
      </dgm:t>
    </dgm:pt>
    <dgm:pt modelId="{4924E64A-B556-4EEF-ACEF-7E66DDDE725A}" type="parTrans" cxnId="{C29FE830-9BE6-4868-A4DC-98E9B44CAC9B}">
      <dgm:prSet/>
      <dgm:spPr/>
    </dgm:pt>
    <dgm:pt modelId="{67363A07-79A8-4894-85EE-C1010C63DCC8}" type="sibTrans" cxnId="{C29FE830-9BE6-4868-A4DC-98E9B44CAC9B}">
      <dgm:prSet/>
      <dgm:spPr/>
    </dgm:pt>
    <dgm:pt modelId="{06A08A23-E9A5-449C-9504-5C8C5B526BC5}">
      <dgm:prSet phldr="0"/>
      <dgm:spPr/>
      <dgm:t>
        <a:bodyPr/>
        <a:lstStyle/>
        <a:p>
          <a:pPr algn="l">
            <a:lnSpc>
              <a:spcPct val="90000"/>
            </a:lnSpc>
          </a:pPr>
          <a:r>
            <a:rPr lang="en-US">
              <a:solidFill>
                <a:schemeClr val="accent5"/>
              </a:solidFill>
              <a:latin typeface="Franklin Gothic Book"/>
            </a:rPr>
            <a:t>Ongoing practice and program-based in-service</a:t>
          </a:r>
        </a:p>
      </dgm:t>
    </dgm:pt>
    <dgm:pt modelId="{207B7409-14AF-4494-9780-AB151A06AECB}" type="parTrans" cxnId="{12C53882-67FA-4801-A749-08E4A838AF5E}">
      <dgm:prSet/>
      <dgm:spPr/>
    </dgm:pt>
    <dgm:pt modelId="{0078C699-8539-42C6-BFE1-CCE5F90791DB}" type="sibTrans" cxnId="{12C53882-67FA-4801-A749-08E4A838AF5E}">
      <dgm:prSet/>
      <dgm:spPr/>
    </dgm:pt>
    <dgm:pt modelId="{5304D804-9929-4708-B4F8-7386277A631A}">
      <dgm:prSet phldr="0"/>
      <dgm:spPr/>
      <dgm:t>
        <a:bodyPr/>
        <a:lstStyle/>
        <a:p>
          <a:pPr algn="l" rtl="0">
            <a:lnSpc>
              <a:spcPct val="90000"/>
            </a:lnSpc>
          </a:pPr>
          <a:r>
            <a:rPr lang="en-US">
              <a:solidFill>
                <a:schemeClr val="bg1"/>
              </a:solidFill>
              <a:latin typeface="Calibri"/>
              <a:cs typeface="Calibri"/>
            </a:rPr>
            <a:t>Workforce recruitment and retention strategies</a:t>
          </a:r>
        </a:p>
      </dgm:t>
    </dgm:pt>
    <dgm:pt modelId="{8477D568-FD21-4BC4-9FDF-AD4A1B996319}" type="parTrans" cxnId="{3ABF3C54-2100-414A-91E0-292398FB4C13}">
      <dgm:prSet/>
      <dgm:spPr/>
    </dgm:pt>
    <dgm:pt modelId="{0BDDF795-02AB-4940-99F9-199C1509CEFE}" type="sibTrans" cxnId="{3ABF3C54-2100-414A-91E0-292398FB4C13}">
      <dgm:prSet/>
      <dgm:spPr/>
    </dgm:pt>
    <dgm:pt modelId="{022FC247-E77B-4C0F-8628-95C6C425A6C2}">
      <dgm:prSet phldr="0"/>
      <dgm:spPr/>
      <dgm:t>
        <a:bodyPr/>
        <a:lstStyle/>
        <a:p>
          <a:pPr algn="l">
            <a:lnSpc>
              <a:spcPct val="90000"/>
            </a:lnSpc>
          </a:pPr>
          <a:r>
            <a:rPr lang="en-US">
              <a:solidFill>
                <a:schemeClr val="accent5"/>
              </a:solidFill>
              <a:latin typeface="Calibri"/>
              <a:cs typeface="Calibri"/>
            </a:rPr>
            <a:t>Posting jobs in multiple languages</a:t>
          </a:r>
        </a:p>
      </dgm:t>
    </dgm:pt>
    <dgm:pt modelId="{B059CE7E-EB02-4946-A970-2F65FB239AC8}" type="parTrans" cxnId="{4B31468F-0078-4F1D-B669-2A38C03507A6}">
      <dgm:prSet/>
      <dgm:spPr/>
    </dgm:pt>
    <dgm:pt modelId="{2EC03E70-7CAC-486A-BBD1-EEB73604865F}" type="sibTrans" cxnId="{4B31468F-0078-4F1D-B669-2A38C03507A6}">
      <dgm:prSet/>
      <dgm:spPr/>
    </dgm:pt>
    <dgm:pt modelId="{2F4D41F2-652C-4030-AF45-2A21B7CD2AE5}">
      <dgm:prSet phldr="0"/>
      <dgm:spPr/>
      <dgm:t>
        <a:bodyPr/>
        <a:lstStyle/>
        <a:p>
          <a:pPr algn="l">
            <a:lnSpc>
              <a:spcPct val="90000"/>
            </a:lnSpc>
          </a:pPr>
          <a:r>
            <a:rPr lang="en-US">
              <a:solidFill>
                <a:schemeClr val="accent5"/>
              </a:solidFill>
              <a:latin typeface="Calibri"/>
              <a:cs typeface="Calibri"/>
            </a:rPr>
            <a:t>Conducting a cultural audit of a program or organization</a:t>
          </a:r>
        </a:p>
      </dgm:t>
    </dgm:pt>
    <dgm:pt modelId="{14C0AC18-0AD4-47D7-9DF4-2249A25A97AA}" type="parTrans" cxnId="{DD1D1680-879B-4B8C-8302-7C35ED13F891}">
      <dgm:prSet/>
      <dgm:spPr/>
    </dgm:pt>
    <dgm:pt modelId="{66638A54-AA26-483D-842E-AC24B4556492}" type="sibTrans" cxnId="{DD1D1680-879B-4B8C-8302-7C35ED13F891}">
      <dgm:prSet/>
      <dgm:spPr/>
    </dgm:pt>
    <dgm:pt modelId="{93425906-6097-45A4-8D00-753C9AE9A542}">
      <dgm:prSet phldr="0"/>
      <dgm:spPr/>
      <dgm:t>
        <a:bodyPr/>
        <a:lstStyle/>
        <a:p>
          <a:pPr algn="l">
            <a:lnSpc>
              <a:spcPct val="90000"/>
            </a:lnSpc>
          </a:pPr>
          <a:r>
            <a:rPr lang="en-US">
              <a:solidFill>
                <a:schemeClr val="accent5"/>
              </a:solidFill>
              <a:latin typeface="Calibri"/>
              <a:cs typeface="Calibri"/>
            </a:rPr>
            <a:t>Expanding the recruitment base</a:t>
          </a:r>
        </a:p>
      </dgm:t>
    </dgm:pt>
    <dgm:pt modelId="{B8DCAC1F-119A-405A-B1FC-3A5BBC121B18}" type="parTrans" cxnId="{4BABB957-6A95-45F9-87F3-7237964D3BE3}">
      <dgm:prSet/>
      <dgm:spPr/>
    </dgm:pt>
    <dgm:pt modelId="{78220F47-C164-4A1D-8B0B-F839F2711844}" type="sibTrans" cxnId="{4BABB957-6A95-45F9-87F3-7237964D3BE3}">
      <dgm:prSet/>
      <dgm:spPr/>
    </dgm:pt>
    <dgm:pt modelId="{06FB32E6-EFE1-4E2B-BD6F-1D3A3BE52CA9}">
      <dgm:prSet phldr="0"/>
      <dgm:spPr/>
      <dgm:t>
        <a:bodyPr/>
        <a:lstStyle/>
        <a:p>
          <a:pPr algn="l">
            <a:lnSpc>
              <a:spcPct val="90000"/>
            </a:lnSpc>
          </a:pPr>
          <a:r>
            <a:rPr lang="en-US">
              <a:solidFill>
                <a:schemeClr val="bg1"/>
              </a:solidFill>
              <a:latin typeface="Calibri"/>
              <a:cs typeface="Calibri"/>
            </a:rPr>
            <a:t>Staffing</a:t>
          </a:r>
        </a:p>
      </dgm:t>
    </dgm:pt>
    <dgm:pt modelId="{18481039-FADE-4465-B5BF-CE4AC756401E}" type="parTrans" cxnId="{010D90F7-DB08-4E8D-884D-ACAE2C436CB3}">
      <dgm:prSet/>
      <dgm:spPr/>
    </dgm:pt>
    <dgm:pt modelId="{A23822BD-069B-4788-9101-14F2E0A28A72}" type="sibTrans" cxnId="{010D90F7-DB08-4E8D-884D-ACAE2C436CB3}">
      <dgm:prSet/>
      <dgm:spPr/>
    </dgm:pt>
    <dgm:pt modelId="{2C823D53-20FB-448B-840A-5A4C8DDFDBD8}">
      <dgm:prSet phldr="0"/>
      <dgm:spPr/>
      <dgm:t>
        <a:bodyPr/>
        <a:lstStyle/>
        <a:p>
          <a:pPr algn="l">
            <a:lnSpc>
              <a:spcPct val="90000"/>
            </a:lnSpc>
          </a:pPr>
          <a:r>
            <a:rPr lang="en-US">
              <a:solidFill>
                <a:schemeClr val="accent5"/>
              </a:solidFill>
              <a:latin typeface="Calibri"/>
              <a:cs typeface="Calibri"/>
            </a:rPr>
            <a:t>Community Health Workers</a:t>
          </a:r>
        </a:p>
      </dgm:t>
    </dgm:pt>
    <dgm:pt modelId="{78329165-D3B6-428C-B873-AD61598AED5C}" type="parTrans" cxnId="{3E61D8E6-50A0-4C87-AA85-99E92C9EB9E2}">
      <dgm:prSet/>
      <dgm:spPr/>
    </dgm:pt>
    <dgm:pt modelId="{EBF06F9F-6B91-4EAE-8987-CB0A4941AC24}" type="sibTrans" cxnId="{3E61D8E6-50A0-4C87-AA85-99E92C9EB9E2}">
      <dgm:prSet/>
      <dgm:spPr/>
    </dgm:pt>
    <dgm:pt modelId="{4EBAABB3-E70D-4A41-AC03-B4F8D06D389E}">
      <dgm:prSet phldr="0"/>
      <dgm:spPr/>
      <dgm:t>
        <a:bodyPr/>
        <a:lstStyle/>
        <a:p>
          <a:pPr algn="l">
            <a:lnSpc>
              <a:spcPct val="90000"/>
            </a:lnSpc>
          </a:pPr>
          <a:r>
            <a:rPr lang="en-US">
              <a:solidFill>
                <a:schemeClr val="accent5"/>
              </a:solidFill>
              <a:latin typeface="Calibri"/>
              <a:cs typeface="Calibri"/>
            </a:rPr>
            <a:t>Cultural Brokers</a:t>
          </a:r>
        </a:p>
      </dgm:t>
    </dgm:pt>
    <dgm:pt modelId="{8AD6958A-8003-4997-B1EA-7E20AF819DE9}" type="parTrans" cxnId="{409026CE-0A3A-4FF1-ADA0-2F9D844186F8}">
      <dgm:prSet/>
      <dgm:spPr/>
    </dgm:pt>
    <dgm:pt modelId="{6E34ACFA-1121-41E3-B7E8-2BBC47ECF409}" type="sibTrans" cxnId="{409026CE-0A3A-4FF1-ADA0-2F9D844186F8}">
      <dgm:prSet/>
      <dgm:spPr/>
    </dgm:pt>
    <dgm:pt modelId="{C1331CB1-6AB3-4719-B420-3DE4843AF7C4}">
      <dgm:prSet phldr="0"/>
      <dgm:spPr/>
      <dgm:t>
        <a:bodyPr/>
        <a:lstStyle/>
        <a:p>
          <a:pPr algn="l">
            <a:lnSpc>
              <a:spcPct val="90000"/>
            </a:lnSpc>
          </a:pPr>
          <a:r>
            <a:rPr lang="en-US">
              <a:solidFill>
                <a:schemeClr val="accent5"/>
              </a:solidFill>
              <a:latin typeface="Calibri"/>
              <a:cs typeface="Calibri"/>
            </a:rPr>
            <a:t>Translators and Interpreters</a:t>
          </a:r>
        </a:p>
      </dgm:t>
    </dgm:pt>
    <dgm:pt modelId="{63568700-B6FD-4787-9A6D-087CE8B7E797}" type="parTrans" cxnId="{3EDC0686-B0DD-4F60-B53D-58C485219277}">
      <dgm:prSet/>
      <dgm:spPr/>
    </dgm:pt>
    <dgm:pt modelId="{DEA7803C-912F-47A4-A278-222DCE83425B}" type="sibTrans" cxnId="{3EDC0686-B0DD-4F60-B53D-58C485219277}">
      <dgm:prSet/>
      <dgm:spPr/>
    </dgm:pt>
    <dgm:pt modelId="{E098CF10-4B1C-4646-9860-E74D59EA150E}">
      <dgm:prSet phldr="0"/>
      <dgm:spPr/>
      <dgm:t>
        <a:bodyPr/>
        <a:lstStyle/>
        <a:p>
          <a:pPr algn="l" rtl="0">
            <a:lnSpc>
              <a:spcPct val="90000"/>
            </a:lnSpc>
          </a:pPr>
          <a:r>
            <a:rPr lang="en-US">
              <a:solidFill>
                <a:schemeClr val="bg1"/>
              </a:solidFill>
              <a:latin typeface="Calibri"/>
              <a:cs typeface="Calibri"/>
            </a:rPr>
            <a:t>Resources and Supports</a:t>
          </a:r>
        </a:p>
      </dgm:t>
    </dgm:pt>
    <dgm:pt modelId="{49A70B31-2DF2-44C8-8967-D797C90B56DF}" type="parTrans" cxnId="{BC064C1B-71F3-4B82-B3C2-C8C1D10438B3}">
      <dgm:prSet/>
      <dgm:spPr/>
    </dgm:pt>
    <dgm:pt modelId="{5FE01ADE-2716-40DE-B3C4-1A04B4CB3B60}" type="sibTrans" cxnId="{BC064C1B-71F3-4B82-B3C2-C8C1D10438B3}">
      <dgm:prSet/>
      <dgm:spPr/>
    </dgm:pt>
    <dgm:pt modelId="{E2BFE3A0-192F-4E62-AA56-AC5BE65D535E}">
      <dgm:prSet phldr="0"/>
      <dgm:spPr/>
      <dgm:t>
        <a:bodyPr/>
        <a:lstStyle/>
        <a:p>
          <a:pPr algn="l">
            <a:lnSpc>
              <a:spcPct val="90000"/>
            </a:lnSpc>
          </a:pPr>
          <a:r>
            <a:rPr lang="en-US">
              <a:solidFill>
                <a:schemeClr val="accent5"/>
              </a:solidFill>
              <a:latin typeface="Calibri"/>
              <a:cs typeface="Calibri"/>
            </a:rPr>
            <a:t>Tools like “I Speak” or “Point and Speak” cards</a:t>
          </a:r>
        </a:p>
      </dgm:t>
    </dgm:pt>
    <dgm:pt modelId="{CC8B861A-63B9-4A3D-8CF7-A4AE819E3C84}" type="parTrans" cxnId="{8086B644-8E18-443B-A855-E88EA8453340}">
      <dgm:prSet/>
      <dgm:spPr/>
    </dgm:pt>
    <dgm:pt modelId="{4F54A8E1-35E3-4199-8D57-054C83763BA6}" type="sibTrans" cxnId="{8086B644-8E18-443B-A855-E88EA8453340}">
      <dgm:prSet/>
      <dgm:spPr/>
    </dgm:pt>
    <dgm:pt modelId="{3A49140E-9F6E-4E1B-A7B0-EE9ACCAD3806}">
      <dgm:prSet phldr="0"/>
      <dgm:spPr/>
      <dgm:t>
        <a:bodyPr/>
        <a:lstStyle/>
        <a:p>
          <a:pPr algn="l">
            <a:lnSpc>
              <a:spcPct val="90000"/>
            </a:lnSpc>
          </a:pPr>
          <a:r>
            <a:rPr lang="en-US">
              <a:solidFill>
                <a:schemeClr val="accent5"/>
              </a:solidFill>
              <a:latin typeface="Calibri"/>
              <a:cs typeface="Calibri"/>
            </a:rPr>
            <a:t>In-person and telephonic interpretation services</a:t>
          </a:r>
        </a:p>
      </dgm:t>
    </dgm:pt>
    <dgm:pt modelId="{6CB1D605-5D44-4070-980D-679C214BF4DD}" type="parTrans" cxnId="{7AF3981F-9DF4-4D5C-BF8C-0F7D9A3E96D9}">
      <dgm:prSet/>
      <dgm:spPr/>
    </dgm:pt>
    <dgm:pt modelId="{3A81A8CC-6ED9-4485-9E97-EA70C13025CE}" type="sibTrans" cxnId="{7AF3981F-9DF4-4D5C-BF8C-0F7D9A3E96D9}">
      <dgm:prSet/>
      <dgm:spPr/>
    </dgm:pt>
    <dgm:pt modelId="{52FB2ED6-9D32-4AD4-9E95-F4CBB0BA4EA2}">
      <dgm:prSet phldr="0"/>
      <dgm:spPr/>
      <dgm:t>
        <a:bodyPr/>
        <a:lstStyle/>
        <a:p>
          <a:pPr algn="l">
            <a:lnSpc>
              <a:spcPct val="90000"/>
            </a:lnSpc>
          </a:pPr>
          <a:r>
            <a:rPr lang="en-US">
              <a:solidFill>
                <a:schemeClr val="accent5"/>
              </a:solidFill>
              <a:latin typeface="Calibri"/>
              <a:cs typeface="Calibri"/>
            </a:rPr>
            <a:t>Trained translators</a:t>
          </a:r>
        </a:p>
      </dgm:t>
    </dgm:pt>
    <dgm:pt modelId="{0A46162E-58C4-4B72-9003-C4A88D9E3D3A}" type="parTrans" cxnId="{6A117E69-39F8-4142-8E03-8DB3E06E21A1}">
      <dgm:prSet/>
      <dgm:spPr/>
    </dgm:pt>
    <dgm:pt modelId="{44AD7D50-0FF8-40FD-AB89-9F506B58B037}" type="sibTrans" cxnId="{6A117E69-39F8-4142-8E03-8DB3E06E21A1}">
      <dgm:prSet/>
      <dgm:spPr/>
    </dgm:pt>
    <dgm:pt modelId="{31B7C97B-1DF6-40A8-989A-05C721421577}">
      <dgm:prSet phldr="0"/>
      <dgm:spPr/>
      <dgm:t>
        <a:bodyPr/>
        <a:lstStyle/>
        <a:p>
          <a:pPr algn="l">
            <a:lnSpc>
              <a:spcPct val="90000"/>
            </a:lnSpc>
          </a:pPr>
          <a:r>
            <a:rPr lang="en-US">
              <a:solidFill>
                <a:schemeClr val="accent5"/>
              </a:solidFill>
              <a:latin typeface="Calibri"/>
              <a:cs typeface="Calibri"/>
            </a:rPr>
            <a:t>Visit LEP.gov for more resources</a:t>
          </a:r>
        </a:p>
      </dgm:t>
    </dgm:pt>
    <dgm:pt modelId="{AAE13B58-43FA-468C-BEF4-940A540E200F}" type="parTrans" cxnId="{1AC24FE7-22FB-4B58-A63D-4AC9F3E44FAF}">
      <dgm:prSet/>
      <dgm:spPr/>
    </dgm:pt>
    <dgm:pt modelId="{36F18BAA-ACAB-460E-B7C9-8E1B7FE85956}" type="sibTrans" cxnId="{1AC24FE7-22FB-4B58-A63D-4AC9F3E44FAF}">
      <dgm:prSet/>
      <dgm:spPr/>
    </dgm:pt>
    <dgm:pt modelId="{16D048D7-F315-45AA-984A-5248AEECF643}">
      <dgm:prSet phldr="0"/>
      <dgm:spPr/>
      <dgm:t>
        <a:bodyPr/>
        <a:lstStyle/>
        <a:p>
          <a:pPr algn="l">
            <a:lnSpc>
              <a:spcPct val="90000"/>
            </a:lnSpc>
          </a:pPr>
          <a:r>
            <a:rPr lang="en-US">
              <a:solidFill>
                <a:schemeClr val="accent5"/>
              </a:solidFill>
              <a:latin typeface="Calibri"/>
              <a:cs typeface="Calibri"/>
            </a:rPr>
            <a:t>Multilingual signage</a:t>
          </a:r>
        </a:p>
      </dgm:t>
    </dgm:pt>
    <dgm:pt modelId="{554E5003-390F-479E-99D5-D47E330EC432}" type="parTrans" cxnId="{33600E41-DE1D-4AF1-AC70-6931D4886C5C}">
      <dgm:prSet/>
      <dgm:spPr/>
    </dgm:pt>
    <dgm:pt modelId="{99E0B72D-1C5A-430B-8078-ACDF6395BC94}" type="sibTrans" cxnId="{33600E41-DE1D-4AF1-AC70-6931D4886C5C}">
      <dgm:prSet/>
      <dgm:spPr/>
    </dgm:pt>
    <dgm:pt modelId="{64A3B011-5F83-4E34-9536-839D59CCF102}" type="pres">
      <dgm:prSet presAssocID="{06280BD5-55D6-44F2-AE8E-EE575637C530}" presName="Name0" presStyleCnt="0">
        <dgm:presLayoutVars>
          <dgm:dir/>
          <dgm:animLvl val="lvl"/>
          <dgm:resizeHandles val="exact"/>
        </dgm:presLayoutVars>
      </dgm:prSet>
      <dgm:spPr/>
    </dgm:pt>
    <dgm:pt modelId="{F51AB205-39C9-44B0-BC77-B8986EF69FAC}" type="pres">
      <dgm:prSet presAssocID="{5304D804-9929-4708-B4F8-7386277A631A}" presName="composite" presStyleCnt="0"/>
      <dgm:spPr/>
    </dgm:pt>
    <dgm:pt modelId="{A7467A02-55FC-4680-BCE2-E8F9AD28D844}" type="pres">
      <dgm:prSet presAssocID="{5304D804-9929-4708-B4F8-7386277A631A}" presName="parTx" presStyleLbl="alignNode1" presStyleIdx="0" presStyleCnt="4">
        <dgm:presLayoutVars>
          <dgm:chMax val="0"/>
          <dgm:chPref val="0"/>
          <dgm:bulletEnabled val="1"/>
        </dgm:presLayoutVars>
      </dgm:prSet>
      <dgm:spPr/>
    </dgm:pt>
    <dgm:pt modelId="{BE3D4E15-5FE2-4590-A019-95B380479DF6}" type="pres">
      <dgm:prSet presAssocID="{5304D804-9929-4708-B4F8-7386277A631A}" presName="desTx" presStyleLbl="alignAccFollowNode1" presStyleIdx="0" presStyleCnt="4">
        <dgm:presLayoutVars>
          <dgm:bulletEnabled val="1"/>
        </dgm:presLayoutVars>
      </dgm:prSet>
      <dgm:spPr/>
    </dgm:pt>
    <dgm:pt modelId="{DD69D133-366A-46E6-B1FB-A7693CF3C4F7}" type="pres">
      <dgm:prSet presAssocID="{0BDDF795-02AB-4940-99F9-199C1509CEFE}" presName="space" presStyleCnt="0"/>
      <dgm:spPr/>
    </dgm:pt>
    <dgm:pt modelId="{9C60384C-BBFD-49F2-85C8-332381676483}" type="pres">
      <dgm:prSet presAssocID="{06FB32E6-EFE1-4E2B-BD6F-1D3A3BE52CA9}" presName="composite" presStyleCnt="0"/>
      <dgm:spPr/>
    </dgm:pt>
    <dgm:pt modelId="{5570DA81-B826-486C-B57C-BDE87B1E7D88}" type="pres">
      <dgm:prSet presAssocID="{06FB32E6-EFE1-4E2B-BD6F-1D3A3BE52CA9}" presName="parTx" presStyleLbl="alignNode1" presStyleIdx="1" presStyleCnt="4">
        <dgm:presLayoutVars>
          <dgm:chMax val="0"/>
          <dgm:chPref val="0"/>
          <dgm:bulletEnabled val="1"/>
        </dgm:presLayoutVars>
      </dgm:prSet>
      <dgm:spPr/>
    </dgm:pt>
    <dgm:pt modelId="{B5C4D489-0BD4-4B8A-8666-D9CB7E3E1EFE}" type="pres">
      <dgm:prSet presAssocID="{06FB32E6-EFE1-4E2B-BD6F-1D3A3BE52CA9}" presName="desTx" presStyleLbl="alignAccFollowNode1" presStyleIdx="1" presStyleCnt="4">
        <dgm:presLayoutVars>
          <dgm:bulletEnabled val="1"/>
        </dgm:presLayoutVars>
      </dgm:prSet>
      <dgm:spPr/>
    </dgm:pt>
    <dgm:pt modelId="{6401F3EF-57D0-4F41-8D7D-75B52BD250F7}" type="pres">
      <dgm:prSet presAssocID="{A23822BD-069B-4788-9101-14F2E0A28A72}" presName="space" presStyleCnt="0"/>
      <dgm:spPr/>
    </dgm:pt>
    <dgm:pt modelId="{2713B2B6-ED29-43F1-B3A1-BD59BF07F060}" type="pres">
      <dgm:prSet presAssocID="{9CA173BD-6681-4D81-9B5F-0F72FADA11C3}" presName="composite" presStyleCnt="0"/>
      <dgm:spPr/>
    </dgm:pt>
    <dgm:pt modelId="{CA143602-14FD-4426-8F32-FF3FE70B455D}" type="pres">
      <dgm:prSet presAssocID="{9CA173BD-6681-4D81-9B5F-0F72FADA11C3}" presName="parTx" presStyleLbl="alignNode1" presStyleIdx="2" presStyleCnt="4">
        <dgm:presLayoutVars>
          <dgm:chMax val="0"/>
          <dgm:chPref val="0"/>
          <dgm:bulletEnabled val="1"/>
        </dgm:presLayoutVars>
      </dgm:prSet>
      <dgm:spPr/>
    </dgm:pt>
    <dgm:pt modelId="{F2B145E3-A555-479B-A68F-009D3EE41CE6}" type="pres">
      <dgm:prSet presAssocID="{9CA173BD-6681-4D81-9B5F-0F72FADA11C3}" presName="desTx" presStyleLbl="alignAccFollowNode1" presStyleIdx="2" presStyleCnt="4">
        <dgm:presLayoutVars>
          <dgm:bulletEnabled val="1"/>
        </dgm:presLayoutVars>
      </dgm:prSet>
      <dgm:spPr/>
    </dgm:pt>
    <dgm:pt modelId="{3F9B5791-04EA-4399-8C2C-054BDD5ECDB3}" type="pres">
      <dgm:prSet presAssocID="{69ADAA7C-B6BE-43CC-BFC5-7FCB7489AC28}" presName="space" presStyleCnt="0"/>
      <dgm:spPr/>
    </dgm:pt>
    <dgm:pt modelId="{8F5E8979-D0C6-4266-8D93-938B48561BCC}" type="pres">
      <dgm:prSet presAssocID="{E098CF10-4B1C-4646-9860-E74D59EA150E}" presName="composite" presStyleCnt="0"/>
      <dgm:spPr/>
    </dgm:pt>
    <dgm:pt modelId="{F52DAC34-B7F7-4EAD-8832-B2CCD4585C2D}" type="pres">
      <dgm:prSet presAssocID="{E098CF10-4B1C-4646-9860-E74D59EA150E}" presName="parTx" presStyleLbl="alignNode1" presStyleIdx="3" presStyleCnt="4">
        <dgm:presLayoutVars>
          <dgm:chMax val="0"/>
          <dgm:chPref val="0"/>
          <dgm:bulletEnabled val="1"/>
        </dgm:presLayoutVars>
      </dgm:prSet>
      <dgm:spPr/>
    </dgm:pt>
    <dgm:pt modelId="{9D2F0F8C-D534-49B4-87BB-829536767277}" type="pres">
      <dgm:prSet presAssocID="{E098CF10-4B1C-4646-9860-E74D59EA150E}" presName="desTx" presStyleLbl="alignAccFollowNode1" presStyleIdx="3" presStyleCnt="4">
        <dgm:presLayoutVars>
          <dgm:bulletEnabled val="1"/>
        </dgm:presLayoutVars>
      </dgm:prSet>
      <dgm:spPr/>
    </dgm:pt>
  </dgm:ptLst>
  <dgm:cxnLst>
    <dgm:cxn modelId="{0D076E0B-1BC3-4CF0-9F99-8FD376B21BD3}" type="presOf" srcId="{022FC247-E77B-4C0F-8628-95C6C425A6C2}" destId="{BE3D4E15-5FE2-4590-A019-95B380479DF6}" srcOrd="0" destOrd="0" presId="urn:microsoft.com/office/officeart/2005/8/layout/hList1"/>
    <dgm:cxn modelId="{2FE2F21A-5305-403D-B49A-CC24ED742255}" type="presOf" srcId="{06280BD5-55D6-44F2-AE8E-EE575637C530}" destId="{64A3B011-5F83-4E34-9536-839D59CCF102}" srcOrd="0" destOrd="0" presId="urn:microsoft.com/office/officeart/2005/8/layout/hList1"/>
    <dgm:cxn modelId="{BC064C1B-71F3-4B82-B3C2-C8C1D10438B3}" srcId="{06280BD5-55D6-44F2-AE8E-EE575637C530}" destId="{E098CF10-4B1C-4646-9860-E74D59EA150E}" srcOrd="3" destOrd="0" parTransId="{49A70B31-2DF2-44C8-8967-D797C90B56DF}" sibTransId="{5FE01ADE-2716-40DE-B3C4-1A04B4CB3B60}"/>
    <dgm:cxn modelId="{5A5A091F-3ADA-4D0C-951F-AE26B3BEC947}" type="presOf" srcId="{E2BFE3A0-192F-4E62-AA56-AC5BE65D535E}" destId="{9D2F0F8C-D534-49B4-87BB-829536767277}" srcOrd="0" destOrd="0" presId="urn:microsoft.com/office/officeart/2005/8/layout/hList1"/>
    <dgm:cxn modelId="{7AF3981F-9DF4-4D5C-BF8C-0F7D9A3E96D9}" srcId="{E098CF10-4B1C-4646-9860-E74D59EA150E}" destId="{3A49140E-9F6E-4E1B-A7B0-EE9ACCAD3806}" srcOrd="1" destOrd="0" parTransId="{6CB1D605-5D44-4070-980D-679C214BF4DD}" sibTransId="{3A81A8CC-6ED9-4485-9E97-EA70C13025CE}"/>
    <dgm:cxn modelId="{1ADB8727-8F4E-42FA-85E1-9BE8A5745ACE}" type="presOf" srcId="{16D048D7-F315-45AA-984A-5248AEECF643}" destId="{9D2F0F8C-D534-49B4-87BB-829536767277}" srcOrd="0" destOrd="4" presId="urn:microsoft.com/office/officeart/2005/8/layout/hList1"/>
    <dgm:cxn modelId="{FDC35629-19CC-430A-8C98-E5DFCA3BDE6E}" type="presOf" srcId="{E098CF10-4B1C-4646-9860-E74D59EA150E}" destId="{F52DAC34-B7F7-4EAD-8832-B2CCD4585C2D}" srcOrd="0" destOrd="0" presId="urn:microsoft.com/office/officeart/2005/8/layout/hList1"/>
    <dgm:cxn modelId="{C29FE830-9BE6-4868-A4DC-98E9B44CAC9B}" srcId="{9CA173BD-6681-4D81-9B5F-0F72FADA11C3}" destId="{867CC596-A73A-4CB0-A00C-01751D5A4FAA}" srcOrd="0" destOrd="0" parTransId="{4924E64A-B556-4EEF-ACEF-7E66DDDE725A}" sibTransId="{67363A07-79A8-4894-85EE-C1010C63DCC8}"/>
    <dgm:cxn modelId="{A7740832-44D5-4E55-B00A-7E669A247634}" type="presOf" srcId="{3A49140E-9F6E-4E1B-A7B0-EE9ACCAD3806}" destId="{9D2F0F8C-D534-49B4-87BB-829536767277}" srcOrd="0" destOrd="1" presId="urn:microsoft.com/office/officeart/2005/8/layout/hList1"/>
    <dgm:cxn modelId="{060F9E34-D775-4BD3-A0E4-CE68DCECA026}" type="presOf" srcId="{93425906-6097-45A4-8D00-753C9AE9A542}" destId="{BE3D4E15-5FE2-4590-A019-95B380479DF6}" srcOrd="0" destOrd="2" presId="urn:microsoft.com/office/officeart/2005/8/layout/hList1"/>
    <dgm:cxn modelId="{33600E41-DE1D-4AF1-AC70-6931D4886C5C}" srcId="{E098CF10-4B1C-4646-9860-E74D59EA150E}" destId="{16D048D7-F315-45AA-984A-5248AEECF643}" srcOrd="4" destOrd="0" parTransId="{554E5003-390F-479E-99D5-D47E330EC432}" sibTransId="{99E0B72D-1C5A-430B-8078-ACDF6395BC94}"/>
    <dgm:cxn modelId="{84579341-3F32-466A-9E4C-1B55E65B79ED}" type="presOf" srcId="{06A08A23-E9A5-449C-9504-5C8C5B526BC5}" destId="{F2B145E3-A555-479B-A68F-009D3EE41CE6}" srcOrd="0" destOrd="1" presId="urn:microsoft.com/office/officeart/2005/8/layout/hList1"/>
    <dgm:cxn modelId="{71ECAB43-1912-4754-9734-D4BFADDBB698}" type="presOf" srcId="{52FB2ED6-9D32-4AD4-9E95-F4CBB0BA4EA2}" destId="{9D2F0F8C-D534-49B4-87BB-829536767277}" srcOrd="0" destOrd="2" presId="urn:microsoft.com/office/officeart/2005/8/layout/hList1"/>
    <dgm:cxn modelId="{8086B644-8E18-443B-A855-E88EA8453340}" srcId="{E098CF10-4B1C-4646-9860-E74D59EA150E}" destId="{E2BFE3A0-192F-4E62-AA56-AC5BE65D535E}" srcOrd="0" destOrd="0" parTransId="{CC8B861A-63B9-4A3D-8CF7-A4AE819E3C84}" sibTransId="{4F54A8E1-35E3-4199-8D57-054C83763BA6}"/>
    <dgm:cxn modelId="{6A117E69-39F8-4142-8E03-8DB3E06E21A1}" srcId="{E098CF10-4B1C-4646-9860-E74D59EA150E}" destId="{52FB2ED6-9D32-4AD4-9E95-F4CBB0BA4EA2}" srcOrd="2" destOrd="0" parTransId="{0A46162E-58C4-4B72-9003-C4A88D9E3D3A}" sibTransId="{44AD7D50-0FF8-40FD-AB89-9F506B58B037}"/>
    <dgm:cxn modelId="{3ABF3C54-2100-414A-91E0-292398FB4C13}" srcId="{06280BD5-55D6-44F2-AE8E-EE575637C530}" destId="{5304D804-9929-4708-B4F8-7386277A631A}" srcOrd="0" destOrd="0" parTransId="{8477D568-FD21-4BC4-9FDF-AD4A1B996319}" sibTransId="{0BDDF795-02AB-4940-99F9-199C1509CEFE}"/>
    <dgm:cxn modelId="{EBE78E76-26E7-4BB1-93A9-A22687662E43}" type="presOf" srcId="{9CA173BD-6681-4D81-9B5F-0F72FADA11C3}" destId="{CA143602-14FD-4426-8F32-FF3FE70B455D}" srcOrd="0" destOrd="0" presId="urn:microsoft.com/office/officeart/2005/8/layout/hList1"/>
    <dgm:cxn modelId="{4BABB957-6A95-45F9-87F3-7237964D3BE3}" srcId="{5304D804-9929-4708-B4F8-7386277A631A}" destId="{93425906-6097-45A4-8D00-753C9AE9A542}" srcOrd="2" destOrd="0" parTransId="{B8DCAC1F-119A-405A-B1FC-3A5BBC121B18}" sibTransId="{78220F47-C164-4A1D-8B0B-F839F2711844}"/>
    <dgm:cxn modelId="{DD1D1680-879B-4B8C-8302-7C35ED13F891}" srcId="{5304D804-9929-4708-B4F8-7386277A631A}" destId="{2F4D41F2-652C-4030-AF45-2A21B7CD2AE5}" srcOrd="1" destOrd="0" parTransId="{14C0AC18-0AD4-47D7-9DF4-2249A25A97AA}" sibTransId="{66638A54-AA26-483D-842E-AC24B4556492}"/>
    <dgm:cxn modelId="{12C53882-67FA-4801-A749-08E4A838AF5E}" srcId="{9CA173BD-6681-4D81-9B5F-0F72FADA11C3}" destId="{06A08A23-E9A5-449C-9504-5C8C5B526BC5}" srcOrd="1" destOrd="0" parTransId="{207B7409-14AF-4494-9780-AB151A06AECB}" sibTransId="{0078C699-8539-42C6-BFE1-CCE5F90791DB}"/>
    <dgm:cxn modelId="{D97F1285-3E6E-4FA3-A530-B021FE61C0E0}" type="presOf" srcId="{C1331CB1-6AB3-4719-B420-3DE4843AF7C4}" destId="{B5C4D489-0BD4-4B8A-8666-D9CB7E3E1EFE}" srcOrd="0" destOrd="2" presId="urn:microsoft.com/office/officeart/2005/8/layout/hList1"/>
    <dgm:cxn modelId="{3EDC0686-B0DD-4F60-B53D-58C485219277}" srcId="{06FB32E6-EFE1-4E2B-BD6F-1D3A3BE52CA9}" destId="{C1331CB1-6AB3-4719-B420-3DE4843AF7C4}" srcOrd="2" destOrd="0" parTransId="{63568700-B6FD-4787-9A6D-087CE8B7E797}" sibTransId="{DEA7803C-912F-47A4-A278-222DCE83425B}"/>
    <dgm:cxn modelId="{4B31468F-0078-4F1D-B669-2A38C03507A6}" srcId="{5304D804-9929-4708-B4F8-7386277A631A}" destId="{022FC247-E77B-4C0F-8628-95C6C425A6C2}" srcOrd="0" destOrd="0" parTransId="{B059CE7E-EB02-4946-A970-2F65FB239AC8}" sibTransId="{2EC03E70-7CAC-486A-BBD1-EEB73604865F}"/>
    <dgm:cxn modelId="{B7588B9F-B2F6-489B-A2F4-C6057E3C4774}" type="presOf" srcId="{5304D804-9929-4708-B4F8-7386277A631A}" destId="{A7467A02-55FC-4680-BCE2-E8F9AD28D844}" srcOrd="0" destOrd="0" presId="urn:microsoft.com/office/officeart/2005/8/layout/hList1"/>
    <dgm:cxn modelId="{2F75A5AE-9C96-4A97-8D8C-7535BF130D2D}" type="presOf" srcId="{31B7C97B-1DF6-40A8-989A-05C721421577}" destId="{9D2F0F8C-D534-49B4-87BB-829536767277}" srcOrd="0" destOrd="3" presId="urn:microsoft.com/office/officeart/2005/8/layout/hList1"/>
    <dgm:cxn modelId="{37095FB2-537A-4CEB-8A61-A210CD77C9E7}" type="presOf" srcId="{06FB32E6-EFE1-4E2B-BD6F-1D3A3BE52CA9}" destId="{5570DA81-B826-486C-B57C-BDE87B1E7D88}" srcOrd="0" destOrd="0" presId="urn:microsoft.com/office/officeart/2005/8/layout/hList1"/>
    <dgm:cxn modelId="{BA5145B3-AD8B-4D2A-951B-765F5B307A3F}" type="presOf" srcId="{2F4D41F2-652C-4030-AF45-2A21B7CD2AE5}" destId="{BE3D4E15-5FE2-4590-A019-95B380479DF6}" srcOrd="0" destOrd="1" presId="urn:microsoft.com/office/officeart/2005/8/layout/hList1"/>
    <dgm:cxn modelId="{A96CCCB5-D0E2-4C1F-A53B-5C08E1FFBDA6}" srcId="{06280BD5-55D6-44F2-AE8E-EE575637C530}" destId="{9CA173BD-6681-4D81-9B5F-0F72FADA11C3}" srcOrd="2" destOrd="0" parTransId="{C6199356-981B-4AE6-8339-BED4A44BEBF9}" sibTransId="{69ADAA7C-B6BE-43CC-BFC5-7FCB7489AC28}"/>
    <dgm:cxn modelId="{3CFEFBBE-12BA-47B2-8751-FDA8D40C89D0}" type="presOf" srcId="{2C823D53-20FB-448B-840A-5A4C8DDFDBD8}" destId="{B5C4D489-0BD4-4B8A-8666-D9CB7E3E1EFE}" srcOrd="0" destOrd="0" presId="urn:microsoft.com/office/officeart/2005/8/layout/hList1"/>
    <dgm:cxn modelId="{D5ABD8C6-D907-4989-A298-CD91A02F5400}" type="presOf" srcId="{4EBAABB3-E70D-4A41-AC03-B4F8D06D389E}" destId="{B5C4D489-0BD4-4B8A-8666-D9CB7E3E1EFE}" srcOrd="0" destOrd="1" presId="urn:microsoft.com/office/officeart/2005/8/layout/hList1"/>
    <dgm:cxn modelId="{409026CE-0A3A-4FF1-ADA0-2F9D844186F8}" srcId="{06FB32E6-EFE1-4E2B-BD6F-1D3A3BE52CA9}" destId="{4EBAABB3-E70D-4A41-AC03-B4F8D06D389E}" srcOrd="1" destOrd="0" parTransId="{8AD6958A-8003-4997-B1EA-7E20AF819DE9}" sibTransId="{6E34ACFA-1121-41E3-B7E8-2BBC47ECF409}"/>
    <dgm:cxn modelId="{3E61D8E6-50A0-4C87-AA85-99E92C9EB9E2}" srcId="{06FB32E6-EFE1-4E2B-BD6F-1D3A3BE52CA9}" destId="{2C823D53-20FB-448B-840A-5A4C8DDFDBD8}" srcOrd="0" destOrd="0" parTransId="{78329165-D3B6-428C-B873-AD61598AED5C}" sibTransId="{EBF06F9F-6B91-4EAE-8987-CB0A4941AC24}"/>
    <dgm:cxn modelId="{1AC24FE7-22FB-4B58-A63D-4AC9F3E44FAF}" srcId="{E098CF10-4B1C-4646-9860-E74D59EA150E}" destId="{31B7C97B-1DF6-40A8-989A-05C721421577}" srcOrd="3" destOrd="0" parTransId="{AAE13B58-43FA-468C-BEF4-940A540E200F}" sibTransId="{36F18BAA-ACAB-460E-B7C9-8E1B7FE85956}"/>
    <dgm:cxn modelId="{9000E7E9-D227-4337-87AF-AED095AE3312}" type="presOf" srcId="{867CC596-A73A-4CB0-A00C-01751D5A4FAA}" destId="{F2B145E3-A555-479B-A68F-009D3EE41CE6}" srcOrd="0" destOrd="0" presId="urn:microsoft.com/office/officeart/2005/8/layout/hList1"/>
    <dgm:cxn modelId="{010D90F7-DB08-4E8D-884D-ACAE2C436CB3}" srcId="{06280BD5-55D6-44F2-AE8E-EE575637C530}" destId="{06FB32E6-EFE1-4E2B-BD6F-1D3A3BE52CA9}" srcOrd="1" destOrd="0" parTransId="{18481039-FADE-4465-B5BF-CE4AC756401E}" sibTransId="{A23822BD-069B-4788-9101-14F2E0A28A72}"/>
    <dgm:cxn modelId="{AACDD78A-CA2E-4CFF-99FD-6A880C52B03B}" type="presParOf" srcId="{64A3B011-5F83-4E34-9536-839D59CCF102}" destId="{F51AB205-39C9-44B0-BC77-B8986EF69FAC}" srcOrd="0" destOrd="0" presId="urn:microsoft.com/office/officeart/2005/8/layout/hList1"/>
    <dgm:cxn modelId="{37E9D9F1-B1E4-4BF2-9E2B-CB2335FBFD10}" type="presParOf" srcId="{F51AB205-39C9-44B0-BC77-B8986EF69FAC}" destId="{A7467A02-55FC-4680-BCE2-E8F9AD28D844}" srcOrd="0" destOrd="0" presId="urn:microsoft.com/office/officeart/2005/8/layout/hList1"/>
    <dgm:cxn modelId="{305B89EF-0327-438C-B258-21C0FDC9C882}" type="presParOf" srcId="{F51AB205-39C9-44B0-BC77-B8986EF69FAC}" destId="{BE3D4E15-5FE2-4590-A019-95B380479DF6}" srcOrd="1" destOrd="0" presId="urn:microsoft.com/office/officeart/2005/8/layout/hList1"/>
    <dgm:cxn modelId="{DEE0FF4D-A03A-477D-B0F7-C82792B32058}" type="presParOf" srcId="{64A3B011-5F83-4E34-9536-839D59CCF102}" destId="{DD69D133-366A-46E6-B1FB-A7693CF3C4F7}" srcOrd="1" destOrd="0" presId="urn:microsoft.com/office/officeart/2005/8/layout/hList1"/>
    <dgm:cxn modelId="{651C9102-266A-4384-B28B-F59BBBA8B22E}" type="presParOf" srcId="{64A3B011-5F83-4E34-9536-839D59CCF102}" destId="{9C60384C-BBFD-49F2-85C8-332381676483}" srcOrd="2" destOrd="0" presId="urn:microsoft.com/office/officeart/2005/8/layout/hList1"/>
    <dgm:cxn modelId="{D9A5DF07-8E0E-436A-BAB6-4CDD3CCD7804}" type="presParOf" srcId="{9C60384C-BBFD-49F2-85C8-332381676483}" destId="{5570DA81-B826-486C-B57C-BDE87B1E7D88}" srcOrd="0" destOrd="0" presId="urn:microsoft.com/office/officeart/2005/8/layout/hList1"/>
    <dgm:cxn modelId="{6B5E5AAD-E3A7-4A77-B92D-F7E49FC193E0}" type="presParOf" srcId="{9C60384C-BBFD-49F2-85C8-332381676483}" destId="{B5C4D489-0BD4-4B8A-8666-D9CB7E3E1EFE}" srcOrd="1" destOrd="0" presId="urn:microsoft.com/office/officeart/2005/8/layout/hList1"/>
    <dgm:cxn modelId="{E5EBF2FD-B703-4D6A-97ED-6B67264E6C1E}" type="presParOf" srcId="{64A3B011-5F83-4E34-9536-839D59CCF102}" destId="{6401F3EF-57D0-4F41-8D7D-75B52BD250F7}" srcOrd="3" destOrd="0" presId="urn:microsoft.com/office/officeart/2005/8/layout/hList1"/>
    <dgm:cxn modelId="{D528399F-280C-454D-95BB-16F118A7F0BB}" type="presParOf" srcId="{64A3B011-5F83-4E34-9536-839D59CCF102}" destId="{2713B2B6-ED29-43F1-B3A1-BD59BF07F060}" srcOrd="4" destOrd="0" presId="urn:microsoft.com/office/officeart/2005/8/layout/hList1"/>
    <dgm:cxn modelId="{D3F44D5B-FB4E-4293-A150-7F5192D838A7}" type="presParOf" srcId="{2713B2B6-ED29-43F1-B3A1-BD59BF07F060}" destId="{CA143602-14FD-4426-8F32-FF3FE70B455D}" srcOrd="0" destOrd="0" presId="urn:microsoft.com/office/officeart/2005/8/layout/hList1"/>
    <dgm:cxn modelId="{5FEC340F-AC40-4EBA-8554-880AB98E1812}" type="presParOf" srcId="{2713B2B6-ED29-43F1-B3A1-BD59BF07F060}" destId="{F2B145E3-A555-479B-A68F-009D3EE41CE6}" srcOrd="1" destOrd="0" presId="urn:microsoft.com/office/officeart/2005/8/layout/hList1"/>
    <dgm:cxn modelId="{98BC9200-7C1C-4F40-AB7D-BCDF096E70EE}" type="presParOf" srcId="{64A3B011-5F83-4E34-9536-839D59CCF102}" destId="{3F9B5791-04EA-4399-8C2C-054BDD5ECDB3}" srcOrd="5" destOrd="0" presId="urn:microsoft.com/office/officeart/2005/8/layout/hList1"/>
    <dgm:cxn modelId="{E9799080-C883-4091-B3B5-41A7D14F07C2}" type="presParOf" srcId="{64A3B011-5F83-4E34-9536-839D59CCF102}" destId="{8F5E8979-D0C6-4266-8D93-938B48561BCC}" srcOrd="6" destOrd="0" presId="urn:microsoft.com/office/officeart/2005/8/layout/hList1"/>
    <dgm:cxn modelId="{DCC62DE1-0106-4DFB-9F82-3801E0B119D0}" type="presParOf" srcId="{8F5E8979-D0C6-4266-8D93-938B48561BCC}" destId="{F52DAC34-B7F7-4EAD-8832-B2CCD4585C2D}" srcOrd="0" destOrd="0" presId="urn:microsoft.com/office/officeart/2005/8/layout/hList1"/>
    <dgm:cxn modelId="{90DB6BC9-339A-4EF1-9F55-D3B61821C841}" type="presParOf" srcId="{8F5E8979-D0C6-4266-8D93-938B48561BCC}" destId="{9D2F0F8C-D534-49B4-87BB-82953676727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80F3D0-F43C-409C-8DD6-F08737A5E4DA}"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0CE4911B-5E40-4F91-94EF-9F3B818192EC}">
      <dgm:prSet phldr="0"/>
      <dgm:spPr/>
      <dgm:t>
        <a:bodyPr/>
        <a:lstStyle/>
        <a:p>
          <a:pPr algn="l" rtl="0">
            <a:lnSpc>
              <a:spcPct val="90000"/>
            </a:lnSpc>
          </a:pPr>
          <a:r>
            <a:rPr lang="en-US">
              <a:latin typeface="Calibri"/>
              <a:cs typeface="Calibri"/>
            </a:rPr>
            <a:t>The </a:t>
          </a:r>
          <a:r>
            <a:rPr lang="en-US" b="1">
              <a:latin typeface="Calibri"/>
              <a:cs typeface="Calibri"/>
            </a:rPr>
            <a:t>New Mexico Department of Health </a:t>
          </a:r>
          <a:r>
            <a:rPr lang="en-US">
              <a:latin typeface="Calibri"/>
              <a:cs typeface="Calibri"/>
            </a:rPr>
            <a:t>partners with COPE (Community Outreach &amp; Patient Empowerment) </a:t>
          </a:r>
        </a:p>
      </dgm:t>
    </dgm:pt>
    <dgm:pt modelId="{092FF6E8-3279-4FE2-9A47-6C467D145C11}" type="parTrans" cxnId="{C3D88CA1-DEA9-48E7-9610-54BADB57A635}">
      <dgm:prSet/>
      <dgm:spPr/>
    </dgm:pt>
    <dgm:pt modelId="{750AE9AD-9E4F-48D7-810B-40DA2580E0B4}" type="sibTrans" cxnId="{C3D88CA1-DEA9-48E7-9610-54BADB57A635}">
      <dgm:prSet/>
      <dgm:spPr/>
    </dgm:pt>
    <dgm:pt modelId="{D53CB858-B97E-4A52-8B58-56C135CC6130}">
      <dgm:prSet phldr="0"/>
      <dgm:spPr/>
      <dgm:t>
        <a:bodyPr/>
        <a:lstStyle/>
        <a:p>
          <a:pPr algn="l" rtl="0">
            <a:lnSpc>
              <a:spcPct val="90000"/>
            </a:lnSpc>
          </a:pPr>
          <a:r>
            <a:rPr lang="en-US">
              <a:latin typeface="Calibri"/>
              <a:cs typeface="Calibri"/>
            </a:rPr>
            <a:t>The </a:t>
          </a:r>
          <a:r>
            <a:rPr lang="en-US" b="1">
              <a:latin typeface="Calibri"/>
              <a:cs typeface="Calibri"/>
            </a:rPr>
            <a:t>Massachusetts Department of Public Health </a:t>
          </a:r>
          <a:r>
            <a:rPr lang="en-US">
              <a:latin typeface="Calibri"/>
              <a:cs typeface="Calibri"/>
            </a:rPr>
            <a:t>Sexual Assault Prevention and Survivor Services Program </a:t>
          </a:r>
        </a:p>
      </dgm:t>
    </dgm:pt>
    <dgm:pt modelId="{04DD9D3D-2D2A-4746-A581-E04F2FAA38F6}" type="parTrans" cxnId="{7B17AE57-501D-46AD-9861-39E313B6B99D}">
      <dgm:prSet/>
      <dgm:spPr/>
    </dgm:pt>
    <dgm:pt modelId="{BE7F4B00-392A-48AC-9BF5-773195F8EA87}" type="sibTrans" cxnId="{7B17AE57-501D-46AD-9861-39E313B6B99D}">
      <dgm:prSet/>
      <dgm:spPr/>
    </dgm:pt>
    <dgm:pt modelId="{A1492DBA-A18A-4E9E-8B7C-3F69D5E4D2AC}">
      <dgm:prSet phldr="0"/>
      <dgm:spPr/>
      <dgm:t>
        <a:bodyPr/>
        <a:lstStyle/>
        <a:p>
          <a:pPr rtl="0"/>
          <a:r>
            <a:rPr lang="en-US">
              <a:latin typeface="Calibri"/>
              <a:cs typeface="Calibri"/>
            </a:rPr>
            <a:t>They work toward certifying all Navajo Nation Community Health Representatives as Community Health Workers through the Department’s voluntary certification program. </a:t>
          </a:r>
          <a:endParaRPr lang="en-US"/>
        </a:p>
      </dgm:t>
    </dgm:pt>
    <dgm:pt modelId="{FB65AA3D-F189-439C-85FB-858665E3B60E}" type="parTrans" cxnId="{93170A3A-AABF-487D-B6A3-A9F97DDDCE29}">
      <dgm:prSet/>
      <dgm:spPr/>
    </dgm:pt>
    <dgm:pt modelId="{2F288E83-44E3-4833-A1CB-284447FCEF67}" type="sibTrans" cxnId="{93170A3A-AABF-487D-B6A3-A9F97DDDCE29}">
      <dgm:prSet/>
      <dgm:spPr/>
    </dgm:pt>
    <dgm:pt modelId="{DA902702-E910-4043-A667-617126AAA989}">
      <dgm:prSet phldr="0"/>
      <dgm:spPr/>
      <dgm:t>
        <a:bodyPr/>
        <a:lstStyle/>
        <a:p>
          <a:pPr rtl="0"/>
          <a:r>
            <a:rPr lang="en-US">
              <a:latin typeface="Calibri"/>
              <a:cs typeface="Calibri"/>
            </a:rPr>
            <a:t>They maintain a Volunteer Language Bank to capture the language capacity of rape crisis centers providing services to the community.</a:t>
          </a:r>
          <a:endParaRPr lang="en-US"/>
        </a:p>
      </dgm:t>
    </dgm:pt>
    <dgm:pt modelId="{AAB2E671-B0FC-4E1C-9BAC-F68BD924AF05}" type="parTrans" cxnId="{66700B72-8C03-4612-8E72-4E2C4FA7022C}">
      <dgm:prSet/>
      <dgm:spPr/>
    </dgm:pt>
    <dgm:pt modelId="{B05096EB-570D-4A4B-93FE-FE171FFC5AF6}" type="sibTrans" cxnId="{66700B72-8C03-4612-8E72-4E2C4FA7022C}">
      <dgm:prSet/>
      <dgm:spPr/>
    </dgm:pt>
    <dgm:pt modelId="{26EBC0E7-364E-4BD6-A3AB-A1B01CA0767A}" type="pres">
      <dgm:prSet presAssocID="{C180F3D0-F43C-409C-8DD6-F08737A5E4DA}" presName="theList" presStyleCnt="0">
        <dgm:presLayoutVars>
          <dgm:dir/>
          <dgm:animLvl val="lvl"/>
          <dgm:resizeHandles val="exact"/>
        </dgm:presLayoutVars>
      </dgm:prSet>
      <dgm:spPr/>
    </dgm:pt>
    <dgm:pt modelId="{8A094CD1-FA56-49D7-87BF-981CE21C6638}" type="pres">
      <dgm:prSet presAssocID="{0CE4911B-5E40-4F91-94EF-9F3B818192EC}" presName="compNode" presStyleCnt="0"/>
      <dgm:spPr/>
    </dgm:pt>
    <dgm:pt modelId="{9E54C51B-B3C4-46BD-B079-D07A74604ED0}" type="pres">
      <dgm:prSet presAssocID="{0CE4911B-5E40-4F91-94EF-9F3B818192EC}" presName="aNode" presStyleLbl="bgShp" presStyleIdx="0" presStyleCnt="2"/>
      <dgm:spPr/>
    </dgm:pt>
    <dgm:pt modelId="{BC6889D6-8D2B-4C6F-9CC0-90F90AF6A54E}" type="pres">
      <dgm:prSet presAssocID="{0CE4911B-5E40-4F91-94EF-9F3B818192EC}" presName="textNode" presStyleLbl="bgShp" presStyleIdx="0" presStyleCnt="2"/>
      <dgm:spPr/>
    </dgm:pt>
    <dgm:pt modelId="{E73C00DD-23D2-40A8-9879-88EBB119A8C1}" type="pres">
      <dgm:prSet presAssocID="{0CE4911B-5E40-4F91-94EF-9F3B818192EC}" presName="compChildNode" presStyleCnt="0"/>
      <dgm:spPr/>
    </dgm:pt>
    <dgm:pt modelId="{F22B4418-FD7C-45BC-AC33-B632C7CC8D8D}" type="pres">
      <dgm:prSet presAssocID="{0CE4911B-5E40-4F91-94EF-9F3B818192EC}" presName="theInnerList" presStyleCnt="0"/>
      <dgm:spPr/>
    </dgm:pt>
    <dgm:pt modelId="{7955CC2B-E1AA-4A17-BF5F-AF720A4C34AF}" type="pres">
      <dgm:prSet presAssocID="{A1492DBA-A18A-4E9E-8B7C-3F69D5E4D2AC}" presName="childNode" presStyleLbl="node1" presStyleIdx="0" presStyleCnt="2">
        <dgm:presLayoutVars>
          <dgm:bulletEnabled val="1"/>
        </dgm:presLayoutVars>
      </dgm:prSet>
      <dgm:spPr/>
    </dgm:pt>
    <dgm:pt modelId="{9399F901-5E6D-49C4-BF00-97AD32785E51}" type="pres">
      <dgm:prSet presAssocID="{0CE4911B-5E40-4F91-94EF-9F3B818192EC}" presName="aSpace" presStyleCnt="0"/>
      <dgm:spPr/>
    </dgm:pt>
    <dgm:pt modelId="{2490E958-580B-4B34-9D9A-892DD236C9D9}" type="pres">
      <dgm:prSet presAssocID="{D53CB858-B97E-4A52-8B58-56C135CC6130}" presName="compNode" presStyleCnt="0"/>
      <dgm:spPr/>
    </dgm:pt>
    <dgm:pt modelId="{7AD5D1C1-5DFA-4B64-A411-434EACD3BE74}" type="pres">
      <dgm:prSet presAssocID="{D53CB858-B97E-4A52-8B58-56C135CC6130}" presName="aNode" presStyleLbl="bgShp" presStyleIdx="1" presStyleCnt="2"/>
      <dgm:spPr/>
    </dgm:pt>
    <dgm:pt modelId="{B53E907D-33DA-45CC-80F4-C6C48F1F3277}" type="pres">
      <dgm:prSet presAssocID="{D53CB858-B97E-4A52-8B58-56C135CC6130}" presName="textNode" presStyleLbl="bgShp" presStyleIdx="1" presStyleCnt="2"/>
      <dgm:spPr/>
    </dgm:pt>
    <dgm:pt modelId="{9C7902A3-1FA7-4774-A930-94973310B5D0}" type="pres">
      <dgm:prSet presAssocID="{D53CB858-B97E-4A52-8B58-56C135CC6130}" presName="compChildNode" presStyleCnt="0"/>
      <dgm:spPr/>
    </dgm:pt>
    <dgm:pt modelId="{A6137C50-C7A9-4779-88F5-D3551753EB85}" type="pres">
      <dgm:prSet presAssocID="{D53CB858-B97E-4A52-8B58-56C135CC6130}" presName="theInnerList" presStyleCnt="0"/>
      <dgm:spPr/>
    </dgm:pt>
    <dgm:pt modelId="{5EDE0EB8-0023-4B5D-8BCA-3F834ADD0157}" type="pres">
      <dgm:prSet presAssocID="{DA902702-E910-4043-A667-617126AAA989}" presName="childNode" presStyleLbl="node1" presStyleIdx="1" presStyleCnt="2">
        <dgm:presLayoutVars>
          <dgm:bulletEnabled val="1"/>
        </dgm:presLayoutVars>
      </dgm:prSet>
      <dgm:spPr/>
    </dgm:pt>
  </dgm:ptLst>
  <dgm:cxnLst>
    <dgm:cxn modelId="{71EEFD22-804E-4E2C-B218-EE83AA7CB938}" type="presOf" srcId="{C180F3D0-F43C-409C-8DD6-F08737A5E4DA}" destId="{26EBC0E7-364E-4BD6-A3AB-A1B01CA0767A}" srcOrd="0" destOrd="0" presId="urn:microsoft.com/office/officeart/2005/8/layout/lProcess2"/>
    <dgm:cxn modelId="{93170A3A-AABF-487D-B6A3-A9F97DDDCE29}" srcId="{0CE4911B-5E40-4F91-94EF-9F3B818192EC}" destId="{A1492DBA-A18A-4E9E-8B7C-3F69D5E4D2AC}" srcOrd="0" destOrd="0" parTransId="{FB65AA3D-F189-439C-85FB-858665E3B60E}" sibTransId="{2F288E83-44E3-4833-A1CB-284447FCEF67}"/>
    <dgm:cxn modelId="{42298C6E-4084-49B8-98C3-C47CCD953A1F}" type="presOf" srcId="{0CE4911B-5E40-4F91-94EF-9F3B818192EC}" destId="{9E54C51B-B3C4-46BD-B079-D07A74604ED0}" srcOrd="0" destOrd="0" presId="urn:microsoft.com/office/officeart/2005/8/layout/lProcess2"/>
    <dgm:cxn modelId="{66700B72-8C03-4612-8E72-4E2C4FA7022C}" srcId="{D53CB858-B97E-4A52-8B58-56C135CC6130}" destId="{DA902702-E910-4043-A667-617126AAA989}" srcOrd="0" destOrd="0" parTransId="{AAB2E671-B0FC-4E1C-9BAC-F68BD924AF05}" sibTransId="{B05096EB-570D-4A4B-93FE-FE171FFC5AF6}"/>
    <dgm:cxn modelId="{C69BD655-0ECB-4DF2-AB71-D1DBA1C0FEBA}" type="presOf" srcId="{DA902702-E910-4043-A667-617126AAA989}" destId="{5EDE0EB8-0023-4B5D-8BCA-3F834ADD0157}" srcOrd="0" destOrd="0" presId="urn:microsoft.com/office/officeart/2005/8/layout/lProcess2"/>
    <dgm:cxn modelId="{7B17AE57-501D-46AD-9861-39E313B6B99D}" srcId="{C180F3D0-F43C-409C-8DD6-F08737A5E4DA}" destId="{D53CB858-B97E-4A52-8B58-56C135CC6130}" srcOrd="1" destOrd="0" parTransId="{04DD9D3D-2D2A-4746-A581-E04F2FAA38F6}" sibTransId="{BE7F4B00-392A-48AC-9BF5-773195F8EA87}"/>
    <dgm:cxn modelId="{68177B79-F70E-4ACA-B0E3-B61F1FBA0BAA}" type="presOf" srcId="{A1492DBA-A18A-4E9E-8B7C-3F69D5E4D2AC}" destId="{7955CC2B-E1AA-4A17-BF5F-AF720A4C34AF}" srcOrd="0" destOrd="0" presId="urn:microsoft.com/office/officeart/2005/8/layout/lProcess2"/>
    <dgm:cxn modelId="{C3D88CA1-DEA9-48E7-9610-54BADB57A635}" srcId="{C180F3D0-F43C-409C-8DD6-F08737A5E4DA}" destId="{0CE4911B-5E40-4F91-94EF-9F3B818192EC}" srcOrd="0" destOrd="0" parTransId="{092FF6E8-3279-4FE2-9A47-6C467D145C11}" sibTransId="{750AE9AD-9E4F-48D7-810B-40DA2580E0B4}"/>
    <dgm:cxn modelId="{6EB46CC4-8A8F-411F-A005-7ED2A00B0EBD}" type="presOf" srcId="{D53CB858-B97E-4A52-8B58-56C135CC6130}" destId="{7AD5D1C1-5DFA-4B64-A411-434EACD3BE74}" srcOrd="0" destOrd="0" presId="urn:microsoft.com/office/officeart/2005/8/layout/lProcess2"/>
    <dgm:cxn modelId="{4CE8D6D3-31D9-4371-9835-6EAA117638C7}" type="presOf" srcId="{D53CB858-B97E-4A52-8B58-56C135CC6130}" destId="{B53E907D-33DA-45CC-80F4-C6C48F1F3277}" srcOrd="1" destOrd="0" presId="urn:microsoft.com/office/officeart/2005/8/layout/lProcess2"/>
    <dgm:cxn modelId="{DA5B4AF3-D90E-4F91-9DFB-6E8DC2F52525}" type="presOf" srcId="{0CE4911B-5E40-4F91-94EF-9F3B818192EC}" destId="{BC6889D6-8D2B-4C6F-9CC0-90F90AF6A54E}" srcOrd="1" destOrd="0" presId="urn:microsoft.com/office/officeart/2005/8/layout/lProcess2"/>
    <dgm:cxn modelId="{0CEA3175-2636-4415-8AC7-C9F510AC7CBE}" type="presParOf" srcId="{26EBC0E7-364E-4BD6-A3AB-A1B01CA0767A}" destId="{8A094CD1-FA56-49D7-87BF-981CE21C6638}" srcOrd="0" destOrd="0" presId="urn:microsoft.com/office/officeart/2005/8/layout/lProcess2"/>
    <dgm:cxn modelId="{7D79AC4D-9E87-481B-AD19-B47A5ED20E7B}" type="presParOf" srcId="{8A094CD1-FA56-49D7-87BF-981CE21C6638}" destId="{9E54C51B-B3C4-46BD-B079-D07A74604ED0}" srcOrd="0" destOrd="0" presId="urn:microsoft.com/office/officeart/2005/8/layout/lProcess2"/>
    <dgm:cxn modelId="{045ACD36-63C4-49DE-A481-78AD6DD7CA6B}" type="presParOf" srcId="{8A094CD1-FA56-49D7-87BF-981CE21C6638}" destId="{BC6889D6-8D2B-4C6F-9CC0-90F90AF6A54E}" srcOrd="1" destOrd="0" presId="urn:microsoft.com/office/officeart/2005/8/layout/lProcess2"/>
    <dgm:cxn modelId="{1F933155-00B7-4DC5-922A-4F9AB8F21E97}" type="presParOf" srcId="{8A094CD1-FA56-49D7-87BF-981CE21C6638}" destId="{E73C00DD-23D2-40A8-9879-88EBB119A8C1}" srcOrd="2" destOrd="0" presId="urn:microsoft.com/office/officeart/2005/8/layout/lProcess2"/>
    <dgm:cxn modelId="{F450D91C-BD6B-490F-8FAE-9632149983B5}" type="presParOf" srcId="{E73C00DD-23D2-40A8-9879-88EBB119A8C1}" destId="{F22B4418-FD7C-45BC-AC33-B632C7CC8D8D}" srcOrd="0" destOrd="0" presId="urn:microsoft.com/office/officeart/2005/8/layout/lProcess2"/>
    <dgm:cxn modelId="{EEEEC72D-0282-431D-9DCC-0CC5B5815456}" type="presParOf" srcId="{F22B4418-FD7C-45BC-AC33-B632C7CC8D8D}" destId="{7955CC2B-E1AA-4A17-BF5F-AF720A4C34AF}" srcOrd="0" destOrd="0" presId="urn:microsoft.com/office/officeart/2005/8/layout/lProcess2"/>
    <dgm:cxn modelId="{4F77CE5C-B5AE-4216-A9CA-128004CA70D5}" type="presParOf" srcId="{26EBC0E7-364E-4BD6-A3AB-A1B01CA0767A}" destId="{9399F901-5E6D-49C4-BF00-97AD32785E51}" srcOrd="1" destOrd="0" presId="urn:microsoft.com/office/officeart/2005/8/layout/lProcess2"/>
    <dgm:cxn modelId="{2270B7D5-8428-4828-8F19-0EEDC8872D0E}" type="presParOf" srcId="{26EBC0E7-364E-4BD6-A3AB-A1B01CA0767A}" destId="{2490E958-580B-4B34-9D9A-892DD236C9D9}" srcOrd="2" destOrd="0" presId="urn:microsoft.com/office/officeart/2005/8/layout/lProcess2"/>
    <dgm:cxn modelId="{4BC4ED6A-454D-4A34-B837-68DF7CF8DDD7}" type="presParOf" srcId="{2490E958-580B-4B34-9D9A-892DD236C9D9}" destId="{7AD5D1C1-5DFA-4B64-A411-434EACD3BE74}" srcOrd="0" destOrd="0" presId="urn:microsoft.com/office/officeart/2005/8/layout/lProcess2"/>
    <dgm:cxn modelId="{58C8470A-F978-4658-A63E-FC292671B54A}" type="presParOf" srcId="{2490E958-580B-4B34-9D9A-892DD236C9D9}" destId="{B53E907D-33DA-45CC-80F4-C6C48F1F3277}" srcOrd="1" destOrd="0" presId="urn:microsoft.com/office/officeart/2005/8/layout/lProcess2"/>
    <dgm:cxn modelId="{DF512593-F70C-44C6-9454-D041705003D8}" type="presParOf" srcId="{2490E958-580B-4B34-9D9A-892DD236C9D9}" destId="{9C7902A3-1FA7-4774-A930-94973310B5D0}" srcOrd="2" destOrd="0" presId="urn:microsoft.com/office/officeart/2005/8/layout/lProcess2"/>
    <dgm:cxn modelId="{F3AAAC97-B57A-414E-913B-87CBD48D5D34}" type="presParOf" srcId="{9C7902A3-1FA7-4774-A930-94973310B5D0}" destId="{A6137C50-C7A9-4779-88F5-D3551753EB85}" srcOrd="0" destOrd="0" presId="urn:microsoft.com/office/officeart/2005/8/layout/lProcess2"/>
    <dgm:cxn modelId="{7187FF4E-A0E4-47F6-BBDB-5E46EB2D2009}" type="presParOf" srcId="{A6137C50-C7A9-4779-88F5-D3551753EB85}" destId="{5EDE0EB8-0023-4B5D-8BCA-3F834ADD015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4067A-F194-469D-9D08-3605A343546B}">
      <dsp:nvSpPr>
        <dsp:cNvPr id="0" name=""/>
        <dsp:cNvSpPr/>
      </dsp:nvSpPr>
      <dsp:spPr>
        <a:xfrm>
          <a:off x="5272" y="0"/>
          <a:ext cx="5072003" cy="393881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0">
            <a:lnSpc>
              <a:spcPct val="100000"/>
            </a:lnSpc>
            <a:spcBef>
              <a:spcPct val="0"/>
            </a:spcBef>
            <a:spcAft>
              <a:spcPct val="35000"/>
            </a:spcAft>
            <a:buNone/>
          </a:pPr>
          <a:r>
            <a:rPr lang="en-US" sz="4900" b="0" kern="1200">
              <a:solidFill>
                <a:srgbClr val="444444"/>
              </a:solidFill>
              <a:latin typeface="Calibri"/>
              <a:cs typeface="Calibri"/>
            </a:rPr>
            <a:t>Air</a:t>
          </a:r>
          <a:r>
            <a:rPr lang="en-US" sz="4900" kern="1200">
              <a:solidFill>
                <a:srgbClr val="444444"/>
              </a:solidFill>
              <a:latin typeface="Calibri"/>
              <a:cs typeface="Calibri"/>
            </a:rPr>
            <a:t> Pollution</a:t>
          </a:r>
        </a:p>
      </dsp:txBody>
      <dsp:txXfrm>
        <a:off x="5272" y="0"/>
        <a:ext cx="5072003" cy="1181644"/>
      </dsp:txXfrm>
    </dsp:sp>
    <dsp:sp modelId="{BA7E0F13-F601-4578-871B-E8015A2CCF95}">
      <dsp:nvSpPr>
        <dsp:cNvPr id="0" name=""/>
        <dsp:cNvSpPr/>
      </dsp:nvSpPr>
      <dsp:spPr>
        <a:xfrm>
          <a:off x="512472" y="1181644"/>
          <a:ext cx="4057602" cy="256022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cs typeface="Calibri"/>
            </a:rPr>
            <a:t>In Providence communities of color living on low-incomes experience disproportionate exposure to carbon pollution and its health impacts</a:t>
          </a:r>
          <a:r>
            <a:rPr lang="en-US" sz="1800" kern="1200">
              <a:latin typeface="Calibri"/>
              <a:cs typeface="Calibri"/>
            </a:rPr>
            <a:t>.</a:t>
          </a:r>
          <a:endParaRPr lang="en-US" sz="1800" kern="1200"/>
        </a:p>
      </dsp:txBody>
      <dsp:txXfrm>
        <a:off x="587459" y="1256631"/>
        <a:ext cx="3907628" cy="2410255"/>
      </dsp:txXfrm>
    </dsp:sp>
    <dsp:sp modelId="{5823F4B0-398A-4F3D-8146-D31A2EE4C9E8}">
      <dsp:nvSpPr>
        <dsp:cNvPr id="0" name=""/>
        <dsp:cNvSpPr/>
      </dsp:nvSpPr>
      <dsp:spPr>
        <a:xfrm>
          <a:off x="5457676" y="0"/>
          <a:ext cx="5072003" cy="393881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a:solidFill>
                <a:srgbClr val="444444"/>
              </a:solidFill>
              <a:latin typeface="Calibri"/>
              <a:cs typeface="Calibri"/>
            </a:rPr>
            <a:t>Linguistic Isolation</a:t>
          </a:r>
          <a:endParaRPr lang="en-US" sz="4900" kern="1200">
            <a:solidFill>
              <a:srgbClr val="444444"/>
            </a:solidFill>
            <a:latin typeface="Franklin Gothic Demi Cond"/>
            <a:cs typeface="Calibri"/>
          </a:endParaRPr>
        </a:p>
      </dsp:txBody>
      <dsp:txXfrm>
        <a:off x="5457676" y="0"/>
        <a:ext cx="5072003" cy="1181644"/>
      </dsp:txXfrm>
    </dsp:sp>
    <dsp:sp modelId="{AF7BEA37-2E71-4F6B-9114-570507D9858D}">
      <dsp:nvSpPr>
        <dsp:cNvPr id="0" name=""/>
        <dsp:cNvSpPr/>
      </dsp:nvSpPr>
      <dsp:spPr>
        <a:xfrm>
          <a:off x="5964877" y="1182798"/>
          <a:ext cx="4057602" cy="11876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a:solidFill>
                <a:srgbClr val="444444"/>
              </a:solidFill>
              <a:latin typeface="Calibri"/>
              <a:cs typeface="Calibri"/>
            </a:rPr>
            <a:t>In</a:t>
          </a:r>
          <a:r>
            <a:rPr lang="en-US" sz="1800" kern="1200">
              <a:solidFill>
                <a:schemeClr val="accent5"/>
              </a:solidFill>
              <a:latin typeface="Calibri"/>
              <a:cs typeface="Calibri"/>
            </a:rPr>
            <a:t> Providence County, a third of residents do not speak English as their primary language.</a:t>
          </a:r>
          <a:endParaRPr lang="en-US" sz="1800" kern="1200">
            <a:solidFill>
              <a:schemeClr val="accent5"/>
            </a:solidFill>
            <a:latin typeface="Franklin Gothic Demi Cond"/>
            <a:cs typeface="Calibri"/>
          </a:endParaRPr>
        </a:p>
      </dsp:txBody>
      <dsp:txXfrm>
        <a:off x="5999661" y="1217582"/>
        <a:ext cx="3988034" cy="1118038"/>
      </dsp:txXfrm>
    </dsp:sp>
    <dsp:sp modelId="{C52E6C7E-E71A-4AF1-8226-B2FA381F7E71}">
      <dsp:nvSpPr>
        <dsp:cNvPr id="0" name=""/>
        <dsp:cNvSpPr/>
      </dsp:nvSpPr>
      <dsp:spPr>
        <a:xfrm>
          <a:off x="5964877" y="2553113"/>
          <a:ext cx="4057602" cy="118760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444444"/>
              </a:solidFill>
              <a:latin typeface="Calibri"/>
              <a:cs typeface="Calibri"/>
            </a:rPr>
            <a:t>In at least three zip codes in the area, 1 in 4 reported either not speaking English very well or not living in a household with adults who speak English ve</a:t>
          </a:r>
          <a:r>
            <a:rPr lang="en-US" sz="1800" kern="1200">
              <a:solidFill>
                <a:schemeClr val="tx1"/>
              </a:solidFill>
              <a:latin typeface="Calibri"/>
              <a:cs typeface="Calibri"/>
            </a:rPr>
            <a:t>ry well.</a:t>
          </a:r>
          <a:endParaRPr lang="en-US" sz="1800" kern="1200">
            <a:solidFill>
              <a:schemeClr val="tx1"/>
            </a:solidFill>
          </a:endParaRPr>
        </a:p>
      </dsp:txBody>
      <dsp:txXfrm>
        <a:off x="5999661" y="2587897"/>
        <a:ext cx="3988034" cy="1118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E580-3226-49E8-ABF0-F2BDC209D109}">
      <dsp:nvSpPr>
        <dsp:cNvPr id="0" name=""/>
        <dsp:cNvSpPr/>
      </dsp:nvSpPr>
      <dsp:spPr>
        <a:xfrm>
          <a:off x="0" y="2207555"/>
          <a:ext cx="10699750" cy="14483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rtl="0">
            <a:lnSpc>
              <a:spcPct val="90000"/>
            </a:lnSpc>
            <a:spcBef>
              <a:spcPct val="0"/>
            </a:spcBef>
            <a:spcAft>
              <a:spcPct val="35000"/>
            </a:spcAft>
            <a:buNone/>
          </a:pPr>
          <a:r>
            <a:rPr lang="en-US" sz="1900" kern="1200">
              <a:latin typeface="Franklin Gothic Book"/>
            </a:rPr>
            <a:t>When facilities fail to provide accessible and culturally relevant communications individuals avoid seeking care.  </a:t>
          </a:r>
        </a:p>
      </dsp:txBody>
      <dsp:txXfrm>
        <a:off x="0" y="2207555"/>
        <a:ext cx="10699750" cy="782133"/>
      </dsp:txXfrm>
    </dsp:sp>
    <dsp:sp modelId="{A410DE35-0263-4ACC-BFF9-9BAD84110DA2}">
      <dsp:nvSpPr>
        <dsp:cNvPr id="0" name=""/>
        <dsp:cNvSpPr/>
      </dsp:nvSpPr>
      <dsp:spPr>
        <a:xfrm>
          <a:off x="0" y="2960720"/>
          <a:ext cx="10699750" cy="66626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l" defTabSz="711200" rtl="0">
            <a:lnSpc>
              <a:spcPct val="90000"/>
            </a:lnSpc>
            <a:spcBef>
              <a:spcPct val="0"/>
            </a:spcBef>
            <a:spcAft>
              <a:spcPct val="35000"/>
            </a:spcAft>
            <a:buNone/>
          </a:pPr>
          <a:r>
            <a:rPr lang="en-US" sz="1600" kern="1200">
              <a:latin typeface="Franklin Gothic Book"/>
            </a:rPr>
            <a:t>People and family members of people who are undocumented may avoid facilities because there has been no communication on whether there will be negative immigration consequences (e.g., will Immigrations and Customs Enforcement be present?) .</a:t>
          </a:r>
        </a:p>
      </dsp:txBody>
      <dsp:txXfrm>
        <a:off x="0" y="2960720"/>
        <a:ext cx="10699750" cy="666261"/>
      </dsp:txXfrm>
    </dsp:sp>
    <dsp:sp modelId="{65862529-FDCA-464B-A902-B806758864F3}">
      <dsp:nvSpPr>
        <dsp:cNvPr id="0" name=""/>
        <dsp:cNvSpPr/>
      </dsp:nvSpPr>
      <dsp:spPr>
        <a:xfrm rot="10800000">
          <a:off x="0" y="1649"/>
          <a:ext cx="10699750" cy="2227631"/>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rtl="0">
            <a:lnSpc>
              <a:spcPct val="90000"/>
            </a:lnSpc>
            <a:spcBef>
              <a:spcPct val="0"/>
            </a:spcBef>
            <a:spcAft>
              <a:spcPct val="35000"/>
            </a:spcAft>
            <a:buNone/>
          </a:pPr>
          <a:r>
            <a:rPr lang="en-US" sz="1900" kern="1200">
              <a:latin typeface="Franklin Gothic Book"/>
            </a:rPr>
            <a:t>People with limited English proficiency have been denied services due to the failure to provide interpreters.</a:t>
          </a:r>
        </a:p>
      </dsp:txBody>
      <dsp:txXfrm rot="-10800000">
        <a:off x="0" y="1649"/>
        <a:ext cx="10699750" cy="781898"/>
      </dsp:txXfrm>
    </dsp:sp>
    <dsp:sp modelId="{2B5C4B4C-2382-4D83-9D7A-FB73DBDCA42D}">
      <dsp:nvSpPr>
        <dsp:cNvPr id="0" name=""/>
        <dsp:cNvSpPr/>
      </dsp:nvSpPr>
      <dsp:spPr>
        <a:xfrm>
          <a:off x="0" y="783548"/>
          <a:ext cx="10699750" cy="66606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l" defTabSz="711200" rtl="0">
            <a:lnSpc>
              <a:spcPct val="90000"/>
            </a:lnSpc>
            <a:spcBef>
              <a:spcPct val="0"/>
            </a:spcBef>
            <a:spcAft>
              <a:spcPct val="35000"/>
            </a:spcAft>
            <a:buNone/>
          </a:pPr>
          <a:r>
            <a:rPr lang="en-US" sz="1600" kern="1200">
              <a:latin typeface="Franklin Gothic Book"/>
            </a:rPr>
            <a:t>Some LEP people are routinely denied care because entities refuse to admit them into in-patient treatment due to lack of interpretation services. </a:t>
          </a:r>
        </a:p>
      </dsp:txBody>
      <dsp:txXfrm>
        <a:off x="0" y="783548"/>
        <a:ext cx="10699750" cy="666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8D78E-3B17-4071-9AE6-40BFE33263F7}">
      <dsp:nvSpPr>
        <dsp:cNvPr id="0" name=""/>
        <dsp:cNvSpPr/>
      </dsp:nvSpPr>
      <dsp:spPr>
        <a:xfrm>
          <a:off x="0" y="531"/>
          <a:ext cx="10273341"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0B5B0-6FF3-45B5-8B23-E60B119CB46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3E7E6-801A-4D3E-A0EF-C552BD751F63}">
      <dsp:nvSpPr>
        <dsp:cNvPr id="0" name=""/>
        <dsp:cNvSpPr/>
      </dsp:nvSpPr>
      <dsp:spPr>
        <a:xfrm>
          <a:off x="1435590" y="531"/>
          <a:ext cx="88377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rtl="0">
            <a:lnSpc>
              <a:spcPct val="100000"/>
            </a:lnSpc>
            <a:spcBef>
              <a:spcPct val="0"/>
            </a:spcBef>
            <a:spcAft>
              <a:spcPct val="35000"/>
            </a:spcAft>
            <a:buNone/>
          </a:pPr>
          <a:r>
            <a:rPr lang="en-US" sz="2500" kern="1200"/>
            <a:t>There is no federal requirement for implementation of CLAS Standards</a:t>
          </a:r>
          <a:r>
            <a:rPr lang="en-US" sz="2500" kern="1200">
              <a:latin typeface="Franklin Gothic Demi Cond"/>
            </a:rPr>
            <a:t> </a:t>
          </a:r>
          <a:endParaRPr lang="en-US" sz="2500" kern="1200"/>
        </a:p>
      </dsp:txBody>
      <dsp:txXfrm>
        <a:off x="1435590" y="531"/>
        <a:ext cx="8837750" cy="1242935"/>
      </dsp:txXfrm>
    </dsp:sp>
    <dsp:sp modelId="{DD702D17-908E-4CBE-88A7-F256BA021BEE}">
      <dsp:nvSpPr>
        <dsp:cNvPr id="0" name=""/>
        <dsp:cNvSpPr/>
      </dsp:nvSpPr>
      <dsp:spPr>
        <a:xfrm>
          <a:off x="0" y="1554201"/>
          <a:ext cx="10273341"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95EAC-A5B4-49D2-8D31-95C87B153B3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91751-E3A4-4F30-B792-1A72A5277B14}">
      <dsp:nvSpPr>
        <dsp:cNvPr id="0" name=""/>
        <dsp:cNvSpPr/>
      </dsp:nvSpPr>
      <dsp:spPr>
        <a:xfrm>
          <a:off x="1435590" y="1554201"/>
          <a:ext cx="88377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Implementation varies by state</a:t>
          </a:r>
        </a:p>
      </dsp:txBody>
      <dsp:txXfrm>
        <a:off x="1435590" y="1554201"/>
        <a:ext cx="8837750" cy="1242935"/>
      </dsp:txXfrm>
    </dsp:sp>
    <dsp:sp modelId="{BB5690E8-7354-456A-B3B6-442237AFA493}">
      <dsp:nvSpPr>
        <dsp:cNvPr id="0" name=""/>
        <dsp:cNvSpPr/>
      </dsp:nvSpPr>
      <dsp:spPr>
        <a:xfrm>
          <a:off x="0" y="3107870"/>
          <a:ext cx="10273341"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6059D-0867-4C0E-AC84-63A6B111C45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37908-9AFE-493F-B52C-C010F3B69936}">
      <dsp:nvSpPr>
        <dsp:cNvPr id="0" name=""/>
        <dsp:cNvSpPr/>
      </dsp:nvSpPr>
      <dsp:spPr>
        <a:xfrm>
          <a:off x="1435590" y="3107870"/>
          <a:ext cx="88377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But </a:t>
          </a:r>
          <a:r>
            <a:rPr lang="en-US" sz="2500" b="1" kern="1200"/>
            <a:t>complying with CLAS Standards ensures compliance with relevant Federal law</a:t>
          </a:r>
        </a:p>
      </dsp:txBody>
      <dsp:txXfrm>
        <a:off x="1435590" y="3107870"/>
        <a:ext cx="8837750"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7C692-350B-491B-86C5-76FA6F8BB65A}">
      <dsp:nvSpPr>
        <dsp:cNvPr id="0" name=""/>
        <dsp:cNvSpPr/>
      </dsp:nvSpPr>
      <dsp:spPr>
        <a:xfrm>
          <a:off x="0" y="372969"/>
          <a:ext cx="11451165" cy="294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8738" tIns="499872" rIns="88873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Calibri"/>
              <a:cs typeface="Calibri"/>
            </a:rPr>
            <a:t>Lacking a Language Access Plan for LEP </a:t>
          </a:r>
        </a:p>
        <a:p>
          <a:pPr marL="228600" lvl="1" indent="-228600" algn="l" defTabSz="1066800">
            <a:lnSpc>
              <a:spcPct val="90000"/>
            </a:lnSpc>
            <a:spcBef>
              <a:spcPct val="0"/>
            </a:spcBef>
            <a:spcAft>
              <a:spcPct val="15000"/>
            </a:spcAft>
            <a:buChar char="•"/>
          </a:pPr>
          <a:r>
            <a:rPr lang="en-US" sz="2400" kern="1200">
              <a:latin typeface="Calibri"/>
              <a:cs typeface="Calibri"/>
            </a:rPr>
            <a:t>Lack of training plan within organization </a:t>
          </a:r>
        </a:p>
        <a:p>
          <a:pPr marL="228600" lvl="1" indent="-228600" algn="l" defTabSz="1066800">
            <a:lnSpc>
              <a:spcPct val="90000"/>
            </a:lnSpc>
            <a:spcBef>
              <a:spcPct val="0"/>
            </a:spcBef>
            <a:spcAft>
              <a:spcPct val="15000"/>
            </a:spcAft>
            <a:buChar char="•"/>
          </a:pPr>
          <a:r>
            <a:rPr lang="en-US" sz="2400" kern="1200">
              <a:latin typeface="Calibri"/>
              <a:cs typeface="Calibri"/>
            </a:rPr>
            <a:t>Using untrained interpreters </a:t>
          </a:r>
        </a:p>
        <a:p>
          <a:pPr marL="228600" lvl="1" indent="-228600" algn="l" defTabSz="1066800">
            <a:lnSpc>
              <a:spcPct val="90000"/>
            </a:lnSpc>
            <a:spcBef>
              <a:spcPct val="0"/>
            </a:spcBef>
            <a:spcAft>
              <a:spcPct val="15000"/>
            </a:spcAft>
            <a:buChar char="•"/>
          </a:pPr>
          <a:r>
            <a:rPr lang="en-US" sz="2400" kern="1200">
              <a:latin typeface="Calibri"/>
              <a:cs typeface="Calibri"/>
            </a:rPr>
            <a:t>Treatment without patients informed consent (invalid without a translator for LEP individuals)</a:t>
          </a:r>
        </a:p>
        <a:p>
          <a:pPr marL="228600" lvl="1" indent="-228600" algn="l" defTabSz="1066800">
            <a:lnSpc>
              <a:spcPct val="90000"/>
            </a:lnSpc>
            <a:spcBef>
              <a:spcPct val="0"/>
            </a:spcBef>
            <a:spcAft>
              <a:spcPct val="15000"/>
            </a:spcAft>
            <a:buChar char="•"/>
          </a:pPr>
          <a:r>
            <a:rPr lang="en-US" sz="2400" kern="1200">
              <a:latin typeface="Calibri"/>
              <a:cs typeface="Calibri"/>
            </a:rPr>
            <a:t>Delay in care due to lack of appropriate interpreter</a:t>
          </a:r>
        </a:p>
      </dsp:txBody>
      <dsp:txXfrm>
        <a:off x="0" y="372969"/>
        <a:ext cx="11451165" cy="2948400"/>
      </dsp:txXfrm>
    </dsp:sp>
    <dsp:sp modelId="{B9959E05-AE70-4BB1-AB8F-C8905EE485D1}">
      <dsp:nvSpPr>
        <dsp:cNvPr id="0" name=""/>
        <dsp:cNvSpPr/>
      </dsp:nvSpPr>
      <dsp:spPr>
        <a:xfrm>
          <a:off x="572558" y="18729"/>
          <a:ext cx="8015816"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979" tIns="0" rIns="302979" bIns="0" numCol="1" spcCol="1270" anchor="ctr" anchorCtr="0">
          <a:noAutofit/>
        </a:bodyPr>
        <a:lstStyle/>
        <a:p>
          <a:pPr marL="0" lvl="0" indent="0" algn="l" defTabSz="1066800">
            <a:lnSpc>
              <a:spcPct val="90000"/>
            </a:lnSpc>
            <a:spcBef>
              <a:spcPct val="0"/>
            </a:spcBef>
            <a:spcAft>
              <a:spcPct val="35000"/>
            </a:spcAft>
            <a:buNone/>
          </a:pPr>
          <a:r>
            <a:rPr lang="en-US" sz="2400" kern="1200">
              <a:latin typeface="Calibri"/>
              <a:cs typeface="Calibri"/>
            </a:rPr>
            <a:t>Violation of Title VI can be:</a:t>
          </a:r>
        </a:p>
      </dsp:txBody>
      <dsp:txXfrm>
        <a:off x="607143" y="53314"/>
        <a:ext cx="7946646"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50ECE-4913-4116-8954-F38A4BC5239A}">
      <dsp:nvSpPr>
        <dsp:cNvPr id="0" name=""/>
        <dsp:cNvSpPr/>
      </dsp:nvSpPr>
      <dsp:spPr>
        <a:xfrm>
          <a:off x="3397" y="267122"/>
          <a:ext cx="3312197" cy="132487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R.I. SB </a:t>
          </a:r>
          <a:r>
            <a:rPr lang="en-US" sz="2200" kern="1200">
              <a:latin typeface="Calibri Light" panose="020F0302020204030204"/>
            </a:rPr>
            <a:t>0678</a:t>
          </a:r>
          <a:endParaRPr lang="en-US" sz="2200" kern="1200">
            <a:latin typeface="Calibri Light"/>
            <a:cs typeface="Calibri Light"/>
          </a:endParaRPr>
        </a:p>
      </dsp:txBody>
      <dsp:txXfrm>
        <a:off x="3397" y="267122"/>
        <a:ext cx="3312197" cy="1324878"/>
      </dsp:txXfrm>
    </dsp:sp>
    <dsp:sp modelId="{3C8ABBBF-E9EB-493D-9451-883D677AC45D}">
      <dsp:nvSpPr>
        <dsp:cNvPr id="0" name=""/>
        <dsp:cNvSpPr/>
      </dsp:nvSpPr>
      <dsp:spPr>
        <a:xfrm>
          <a:off x="3397" y="1592000"/>
          <a:ext cx="3312197"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0">
            <a:lnSpc>
              <a:spcPct val="90000"/>
            </a:lnSpc>
            <a:spcBef>
              <a:spcPct val="0"/>
            </a:spcBef>
            <a:spcAft>
              <a:spcPct val="15000"/>
            </a:spcAft>
            <a:buNone/>
          </a:pPr>
          <a:r>
            <a:rPr lang="en-US" sz="2400" u="sng" kern="1200"/>
            <a:t>Proposed </a:t>
          </a:r>
          <a:r>
            <a:rPr lang="en-US" sz="2400" kern="1200"/>
            <a:t>legislation for cultural competency training for doulas.</a:t>
          </a:r>
          <a:r>
            <a:rPr lang="en-US" sz="2400" kern="1200">
              <a:latin typeface="Calibri Light" panose="020F0302020204030204"/>
            </a:rPr>
            <a:t> </a:t>
          </a:r>
          <a:endParaRPr lang="en-US" sz="2400" kern="1200">
            <a:latin typeface="Calibri Light"/>
            <a:cs typeface="Calibri Light"/>
          </a:endParaRPr>
        </a:p>
      </dsp:txBody>
      <dsp:txXfrm>
        <a:off x="3397" y="1592000"/>
        <a:ext cx="3312197" cy="2854800"/>
      </dsp:txXfrm>
    </dsp:sp>
    <dsp:sp modelId="{186D12B1-7F0C-4CD8-9C3D-6DEE56FFA9AB}">
      <dsp:nvSpPr>
        <dsp:cNvPr id="0" name=""/>
        <dsp:cNvSpPr/>
      </dsp:nvSpPr>
      <dsp:spPr>
        <a:xfrm>
          <a:off x="3779302" y="267122"/>
          <a:ext cx="3312197" cy="1324878"/>
        </a:xfrm>
        <a:prstGeom prst="rect">
          <a:avLst/>
        </a:prstGeom>
        <a:solidFill>
          <a:schemeClr val="accent2">
            <a:hueOff val="-112556"/>
            <a:satOff val="-319"/>
            <a:lumOff val="20981"/>
            <a:alphaOff val="0"/>
          </a:schemeClr>
        </a:solidFill>
        <a:ln w="12700" cap="flat" cmpd="sng" algn="ctr">
          <a:solidFill>
            <a:schemeClr val="accent2">
              <a:hueOff val="-112556"/>
              <a:satOff val="-319"/>
              <a:lumOff val="20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R.I.G.L. § 23-17-54</a:t>
          </a:r>
        </a:p>
      </dsp:txBody>
      <dsp:txXfrm>
        <a:off x="3779302" y="267122"/>
        <a:ext cx="3312197" cy="1324878"/>
      </dsp:txXfrm>
    </dsp:sp>
    <dsp:sp modelId="{8E2FF62E-AED7-42EE-A17C-85A5ACB6A6D6}">
      <dsp:nvSpPr>
        <dsp:cNvPr id="0" name=""/>
        <dsp:cNvSpPr/>
      </dsp:nvSpPr>
      <dsp:spPr>
        <a:xfrm>
          <a:off x="3779302" y="1592000"/>
          <a:ext cx="3312197" cy="2854800"/>
        </a:xfrm>
        <a:prstGeom prst="rect">
          <a:avLst/>
        </a:prstGeom>
        <a:solidFill>
          <a:schemeClr val="accent2">
            <a:tint val="40000"/>
            <a:alpha val="90000"/>
            <a:hueOff val="-311688"/>
            <a:satOff val="21198"/>
            <a:lumOff val="4306"/>
            <a:alphaOff val="0"/>
          </a:schemeClr>
        </a:solidFill>
        <a:ln w="12700" cap="flat" cmpd="sng" algn="ctr">
          <a:solidFill>
            <a:schemeClr val="accent2">
              <a:tint val="40000"/>
              <a:alpha val="90000"/>
              <a:hueOff val="-311688"/>
              <a:satOff val="21198"/>
              <a:lumOff val="43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0">
            <a:lnSpc>
              <a:spcPct val="90000"/>
            </a:lnSpc>
            <a:spcBef>
              <a:spcPct val="0"/>
            </a:spcBef>
            <a:spcAft>
              <a:spcPct val="15000"/>
            </a:spcAft>
            <a:buNone/>
          </a:pPr>
          <a:r>
            <a:rPr lang="en-US" sz="2400" kern="1200"/>
            <a:t>Interpretation and language requirements for hospitals and emergency care facilities.</a:t>
          </a:r>
          <a:r>
            <a:rPr lang="en-US" sz="2400" kern="1200">
              <a:latin typeface="Calibri Light" panose="020F0302020204030204"/>
            </a:rPr>
            <a:t> </a:t>
          </a:r>
          <a:endParaRPr lang="en-US" sz="2400" kern="1200">
            <a:latin typeface="Calibri Light"/>
            <a:cs typeface="Calibri Light"/>
          </a:endParaRPr>
        </a:p>
      </dsp:txBody>
      <dsp:txXfrm>
        <a:off x="3779302" y="1592000"/>
        <a:ext cx="3312197" cy="2854800"/>
      </dsp:txXfrm>
    </dsp:sp>
    <dsp:sp modelId="{88A0411C-FF04-4F10-ADCB-1C2EB694A58F}">
      <dsp:nvSpPr>
        <dsp:cNvPr id="0" name=""/>
        <dsp:cNvSpPr/>
      </dsp:nvSpPr>
      <dsp:spPr>
        <a:xfrm>
          <a:off x="7555207" y="267122"/>
          <a:ext cx="3312197" cy="1324878"/>
        </a:xfrm>
        <a:prstGeom prst="rect">
          <a:avLst/>
        </a:prstGeom>
        <a:solidFill>
          <a:schemeClr val="accent2">
            <a:hueOff val="-225113"/>
            <a:satOff val="-637"/>
            <a:lumOff val="41962"/>
            <a:alphaOff val="0"/>
          </a:schemeClr>
        </a:solidFill>
        <a:ln w="12700" cap="flat" cmpd="sng" algn="ctr">
          <a:solidFill>
            <a:schemeClr val="accent2">
              <a:hueOff val="-225113"/>
              <a:satOff val="-637"/>
              <a:lumOff val="419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R.I.G.L. § </a:t>
          </a:r>
          <a:r>
            <a:rPr lang="en-US" sz="2200" kern="1200">
              <a:latin typeface="Calibri Light" panose="020F0302020204030204"/>
            </a:rPr>
            <a:t>23-64.1</a:t>
          </a:r>
          <a:endParaRPr lang="en-US" sz="2200" kern="1200">
            <a:latin typeface="Calibri Light"/>
            <a:cs typeface="Calibri Light"/>
          </a:endParaRPr>
        </a:p>
      </dsp:txBody>
      <dsp:txXfrm>
        <a:off x="7555207" y="267122"/>
        <a:ext cx="3312197" cy="1324878"/>
      </dsp:txXfrm>
    </dsp:sp>
    <dsp:sp modelId="{C0260051-B397-4CD0-9A38-A650E175D1A2}">
      <dsp:nvSpPr>
        <dsp:cNvPr id="0" name=""/>
        <dsp:cNvSpPr/>
      </dsp:nvSpPr>
      <dsp:spPr>
        <a:xfrm>
          <a:off x="7555207" y="1592000"/>
          <a:ext cx="3312197" cy="2854800"/>
        </a:xfrm>
        <a:prstGeom prst="rect">
          <a:avLst/>
        </a:prstGeom>
        <a:solidFill>
          <a:schemeClr val="accent2">
            <a:tint val="40000"/>
            <a:alpha val="90000"/>
            <a:hueOff val="-623376"/>
            <a:satOff val="42396"/>
            <a:lumOff val="8612"/>
            <a:alphaOff val="0"/>
          </a:schemeClr>
        </a:solidFill>
        <a:ln w="12700" cap="flat" cmpd="sng" algn="ctr">
          <a:solidFill>
            <a:schemeClr val="accent2">
              <a:tint val="40000"/>
              <a:alpha val="90000"/>
              <a:hueOff val="-623376"/>
              <a:satOff val="42396"/>
              <a:lumOff val="86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US" sz="2400" kern="1200"/>
            <a:t>The Rhode Island Commission for Health Advocacy and Equity (CHAE).</a:t>
          </a:r>
        </a:p>
      </dsp:txBody>
      <dsp:txXfrm>
        <a:off x="7555207" y="1592000"/>
        <a:ext cx="3312197"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50ECE-4913-4116-8954-F38A4BC5239A}">
      <dsp:nvSpPr>
        <dsp:cNvPr id="0" name=""/>
        <dsp:cNvSpPr/>
      </dsp:nvSpPr>
      <dsp:spPr>
        <a:xfrm>
          <a:off x="3397" y="267122"/>
          <a:ext cx="3312197" cy="132487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a:rPr>
            <a:t>216-RICR-40-10-25.4.5</a:t>
          </a:r>
          <a:r>
            <a:rPr lang="en-US" sz="2200" kern="1200">
              <a:latin typeface="Calibri"/>
              <a:cs typeface="Calibri Light"/>
            </a:rPr>
            <a:t>(C)</a:t>
          </a:r>
          <a:endParaRPr lang="en-US" sz="2200" kern="1200"/>
        </a:p>
      </dsp:txBody>
      <dsp:txXfrm>
        <a:off x="3397" y="267122"/>
        <a:ext cx="3312197" cy="1324878"/>
      </dsp:txXfrm>
    </dsp:sp>
    <dsp:sp modelId="{3C8ABBBF-E9EB-493D-9451-883D677AC45D}">
      <dsp:nvSpPr>
        <dsp:cNvPr id="0" name=""/>
        <dsp:cNvSpPr/>
      </dsp:nvSpPr>
      <dsp:spPr>
        <a:xfrm>
          <a:off x="3397" y="1592000"/>
          <a:ext cx="3312197"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0">
            <a:lnSpc>
              <a:spcPct val="90000"/>
            </a:lnSpc>
            <a:spcBef>
              <a:spcPct val="0"/>
            </a:spcBef>
            <a:spcAft>
              <a:spcPct val="15000"/>
            </a:spcAft>
            <a:buNone/>
          </a:pPr>
          <a:r>
            <a:rPr lang="en-US" sz="2400" kern="1200">
              <a:latin typeface="Calibri"/>
              <a:cs typeface="Calibri"/>
            </a:rPr>
            <a:t>Harm reduction centers must provide language assistance for clients who do not communicate using English</a:t>
          </a:r>
          <a:r>
            <a:rPr lang="en-US" sz="2400" kern="1200"/>
            <a:t>.</a:t>
          </a:r>
          <a:r>
            <a:rPr lang="en-US" sz="2400" kern="1200">
              <a:latin typeface="Calibri Light" panose="020F0302020204030204"/>
            </a:rPr>
            <a:t> </a:t>
          </a:r>
          <a:endParaRPr lang="en-US" sz="2400" kern="1200">
            <a:latin typeface="Calibri Light"/>
            <a:cs typeface="Calibri Light"/>
          </a:endParaRPr>
        </a:p>
      </dsp:txBody>
      <dsp:txXfrm>
        <a:off x="3397" y="1592000"/>
        <a:ext cx="3312197" cy="2854800"/>
      </dsp:txXfrm>
    </dsp:sp>
    <dsp:sp modelId="{186D12B1-7F0C-4CD8-9C3D-6DEE56FFA9AB}">
      <dsp:nvSpPr>
        <dsp:cNvPr id="0" name=""/>
        <dsp:cNvSpPr/>
      </dsp:nvSpPr>
      <dsp:spPr>
        <a:xfrm>
          <a:off x="3779302" y="267122"/>
          <a:ext cx="3312197" cy="1324878"/>
        </a:xfrm>
        <a:prstGeom prst="rect">
          <a:avLst/>
        </a:prstGeom>
        <a:solidFill>
          <a:schemeClr val="accent2">
            <a:hueOff val="-112556"/>
            <a:satOff val="-319"/>
            <a:lumOff val="20981"/>
            <a:alphaOff val="0"/>
          </a:schemeClr>
        </a:solidFill>
        <a:ln w="12700" cap="flat" cmpd="sng" algn="ctr">
          <a:solidFill>
            <a:schemeClr val="accent2">
              <a:hueOff val="-112556"/>
              <a:satOff val="-319"/>
              <a:lumOff val="20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a:rPr>
            <a:t>216-RICR-20-05-3.3(A)(23)</a:t>
          </a:r>
          <a:endParaRPr lang="en-US" sz="2200" kern="1200"/>
        </a:p>
      </dsp:txBody>
      <dsp:txXfrm>
        <a:off x="3779302" y="267122"/>
        <a:ext cx="3312197" cy="1324878"/>
      </dsp:txXfrm>
    </dsp:sp>
    <dsp:sp modelId="{8E2FF62E-AED7-42EE-A17C-85A5ACB6A6D6}">
      <dsp:nvSpPr>
        <dsp:cNvPr id="0" name=""/>
        <dsp:cNvSpPr/>
      </dsp:nvSpPr>
      <dsp:spPr>
        <a:xfrm>
          <a:off x="3779302" y="1592000"/>
          <a:ext cx="3312197" cy="2854800"/>
        </a:xfrm>
        <a:prstGeom prst="rect">
          <a:avLst/>
        </a:prstGeom>
        <a:solidFill>
          <a:schemeClr val="accent2">
            <a:tint val="40000"/>
            <a:alpha val="90000"/>
            <a:hueOff val="-311688"/>
            <a:satOff val="21198"/>
            <a:lumOff val="4306"/>
            <a:alphaOff val="0"/>
          </a:schemeClr>
        </a:solidFill>
        <a:ln w="12700" cap="flat" cmpd="sng" algn="ctr">
          <a:solidFill>
            <a:schemeClr val="accent2">
              <a:tint val="40000"/>
              <a:alpha val="90000"/>
              <a:hueOff val="-311688"/>
              <a:satOff val="21198"/>
              <a:lumOff val="43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0">
            <a:lnSpc>
              <a:spcPct val="90000"/>
            </a:lnSpc>
            <a:spcBef>
              <a:spcPct val="0"/>
            </a:spcBef>
            <a:spcAft>
              <a:spcPct val="15000"/>
            </a:spcAft>
            <a:buNone/>
          </a:pPr>
          <a:r>
            <a:rPr lang="en-US" sz="2400" kern="1200">
              <a:latin typeface="Calibri"/>
              <a:cs typeface="Calibri"/>
            </a:rPr>
            <a:t>Nutrition Education is to be provided "in keeping with the individual's personal, cultural, and socioeconomic preferences.</a:t>
          </a:r>
          <a:r>
            <a:rPr lang="en-US" sz="2400" kern="1200">
              <a:latin typeface="Franklin Gothic Demi Cond"/>
            </a:rPr>
            <a:t>"</a:t>
          </a:r>
          <a:endParaRPr lang="en-US" sz="2400" kern="1200"/>
        </a:p>
      </dsp:txBody>
      <dsp:txXfrm>
        <a:off x="3779302" y="1592000"/>
        <a:ext cx="3312197" cy="2854800"/>
      </dsp:txXfrm>
    </dsp:sp>
    <dsp:sp modelId="{88A0411C-FF04-4F10-ADCB-1C2EB694A58F}">
      <dsp:nvSpPr>
        <dsp:cNvPr id="0" name=""/>
        <dsp:cNvSpPr/>
      </dsp:nvSpPr>
      <dsp:spPr>
        <a:xfrm>
          <a:off x="7555207" y="267122"/>
          <a:ext cx="3312197" cy="1324878"/>
        </a:xfrm>
        <a:prstGeom prst="rect">
          <a:avLst/>
        </a:prstGeom>
        <a:solidFill>
          <a:schemeClr val="accent2">
            <a:hueOff val="-225113"/>
            <a:satOff val="-637"/>
            <a:lumOff val="41962"/>
            <a:alphaOff val="0"/>
          </a:schemeClr>
        </a:solidFill>
        <a:ln w="12700" cap="flat" cmpd="sng" algn="ctr">
          <a:solidFill>
            <a:schemeClr val="accent2">
              <a:hueOff val="-225113"/>
              <a:satOff val="-637"/>
              <a:lumOff val="419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cs typeface="Calibri Light"/>
            </a:rPr>
            <a:t>216-RICR-50-05-1.7.6(C)(1)</a:t>
          </a:r>
          <a:endParaRPr lang="en-US" sz="2200" kern="1200"/>
        </a:p>
      </dsp:txBody>
      <dsp:txXfrm>
        <a:off x="7555207" y="267122"/>
        <a:ext cx="3312197" cy="1324878"/>
      </dsp:txXfrm>
    </dsp:sp>
    <dsp:sp modelId="{C0260051-B397-4CD0-9A38-A650E175D1A2}">
      <dsp:nvSpPr>
        <dsp:cNvPr id="0" name=""/>
        <dsp:cNvSpPr/>
      </dsp:nvSpPr>
      <dsp:spPr>
        <a:xfrm>
          <a:off x="7555207" y="1592000"/>
          <a:ext cx="3312197" cy="2854800"/>
        </a:xfrm>
        <a:prstGeom prst="rect">
          <a:avLst/>
        </a:prstGeom>
        <a:solidFill>
          <a:schemeClr val="accent2">
            <a:tint val="40000"/>
            <a:alpha val="90000"/>
            <a:hueOff val="-623376"/>
            <a:satOff val="42396"/>
            <a:lumOff val="8612"/>
            <a:alphaOff val="0"/>
          </a:schemeClr>
        </a:solidFill>
        <a:ln w="12700" cap="flat" cmpd="sng" algn="ctr">
          <a:solidFill>
            <a:schemeClr val="accent2">
              <a:tint val="40000"/>
              <a:alpha val="90000"/>
              <a:hueOff val="-623376"/>
              <a:satOff val="42396"/>
              <a:lumOff val="86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0">
            <a:lnSpc>
              <a:spcPct val="90000"/>
            </a:lnSpc>
            <a:spcBef>
              <a:spcPct val="0"/>
            </a:spcBef>
            <a:spcAft>
              <a:spcPct val="15000"/>
            </a:spcAft>
            <a:buNone/>
          </a:pPr>
          <a:r>
            <a:rPr lang="en-US" sz="2400" kern="1200">
              <a:latin typeface="Calibri"/>
              <a:cs typeface="Calibri"/>
            </a:rPr>
            <a:t>Delivery of Public Drinking Water "public education materials must contain information in the appropriate language(s)…"</a:t>
          </a:r>
          <a:endParaRPr lang="en-US" sz="2400" kern="1200"/>
        </a:p>
      </dsp:txBody>
      <dsp:txXfrm>
        <a:off x="7555207" y="1592000"/>
        <a:ext cx="3312197"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1CF1A-A197-45F1-87D9-D3C57A897A79}">
      <dsp:nvSpPr>
        <dsp:cNvPr id="0" name=""/>
        <dsp:cNvSpPr/>
      </dsp:nvSpPr>
      <dsp:spPr>
        <a:xfrm>
          <a:off x="3434" y="21048"/>
          <a:ext cx="3349005" cy="1339602"/>
        </a:xfrm>
        <a:prstGeom prst="rect">
          <a:avLst/>
        </a:prstGeom>
        <a:solidFill>
          <a:schemeClr val="accent3">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latin typeface="Calibri"/>
              <a:cs typeface="Calibri"/>
            </a:rPr>
            <a:t>Rhode Island Commission for Human Rights</a:t>
          </a:r>
          <a:endParaRPr lang="en-US" sz="2000" kern="1200"/>
        </a:p>
      </dsp:txBody>
      <dsp:txXfrm>
        <a:off x="3434" y="21048"/>
        <a:ext cx="3349005" cy="1339602"/>
      </dsp:txXfrm>
    </dsp:sp>
    <dsp:sp modelId="{BD23C0E7-841F-475B-8068-0B2F3D094956}">
      <dsp:nvSpPr>
        <dsp:cNvPr id="0" name=""/>
        <dsp:cNvSpPr/>
      </dsp:nvSpPr>
      <dsp:spPr>
        <a:xfrm>
          <a:off x="3434" y="1360651"/>
          <a:ext cx="3349005" cy="27669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solidFill>
                <a:schemeClr val="tx1"/>
              </a:solidFill>
              <a:latin typeface="Calibri Light" panose="020F0302020204030204"/>
            </a:rPr>
            <a:t>Education and outreach</a:t>
          </a:r>
          <a:endParaRPr lang="en-US" sz="2000" kern="1200"/>
        </a:p>
        <a:p>
          <a:pPr marL="228600" lvl="1" indent="-228600" algn="l" defTabSz="889000" rtl="0">
            <a:lnSpc>
              <a:spcPct val="90000"/>
            </a:lnSpc>
            <a:spcBef>
              <a:spcPct val="0"/>
            </a:spcBef>
            <a:spcAft>
              <a:spcPct val="15000"/>
            </a:spcAft>
            <a:buChar char="•"/>
          </a:pPr>
          <a:r>
            <a:rPr lang="en-US" sz="2000" kern="1200">
              <a:solidFill>
                <a:schemeClr val="tx1"/>
              </a:solidFill>
              <a:latin typeface="Calibri Light" panose="020F0302020204030204"/>
            </a:rPr>
            <a:t>Intake, investigation, and settlement of discrimination charges</a:t>
          </a:r>
          <a:endParaRPr lang="en-US" sz="2000" kern="1200"/>
        </a:p>
        <a:p>
          <a:pPr marL="228600" lvl="1" indent="-228600" algn="l" defTabSz="889000" rtl="0">
            <a:lnSpc>
              <a:spcPct val="90000"/>
            </a:lnSpc>
            <a:spcBef>
              <a:spcPct val="0"/>
            </a:spcBef>
            <a:spcAft>
              <a:spcPct val="15000"/>
            </a:spcAft>
            <a:buChar char="•"/>
          </a:pPr>
          <a:r>
            <a:rPr lang="en-US" sz="2000" kern="1200">
              <a:solidFill>
                <a:schemeClr val="tx1"/>
              </a:solidFill>
              <a:latin typeface="Calibri Light" panose="020F0302020204030204"/>
            </a:rPr>
            <a:t>Administrative hearings </a:t>
          </a:r>
          <a:endParaRPr lang="en-US" sz="2000" kern="1200"/>
        </a:p>
      </dsp:txBody>
      <dsp:txXfrm>
        <a:off x="3434" y="1360651"/>
        <a:ext cx="3349005" cy="2766960"/>
      </dsp:txXfrm>
    </dsp:sp>
    <dsp:sp modelId="{3216A38A-548B-4EF6-9668-6129B29861C0}">
      <dsp:nvSpPr>
        <dsp:cNvPr id="0" name=""/>
        <dsp:cNvSpPr/>
      </dsp:nvSpPr>
      <dsp:spPr>
        <a:xfrm>
          <a:off x="3821301" y="21048"/>
          <a:ext cx="3349005" cy="1339602"/>
        </a:xfrm>
        <a:prstGeom prst="rect">
          <a:avLst/>
        </a:prstGeom>
        <a:solidFill>
          <a:schemeClr val="accent3">
            <a:alpha val="90000"/>
            <a:hueOff val="0"/>
            <a:satOff val="0"/>
            <a:lumOff val="0"/>
            <a:alphaOff val="-20000"/>
          </a:schemeClr>
        </a:solidFill>
        <a:ln w="12700" cap="flat" cmpd="sng" algn="ctr">
          <a:solidFill>
            <a:schemeClr val="accent3">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latin typeface="Calibri"/>
              <a:cs typeface="Calibri"/>
            </a:rPr>
            <a:t>Department of Human Services Civil Rights Office </a:t>
          </a:r>
          <a:endParaRPr lang="en-US" sz="2000" kern="1200"/>
        </a:p>
      </dsp:txBody>
      <dsp:txXfrm>
        <a:off x="3821301" y="21048"/>
        <a:ext cx="3349005" cy="1339602"/>
      </dsp:txXfrm>
    </dsp:sp>
    <dsp:sp modelId="{65A6E88F-6BB8-430B-86A2-EBCF17DF9B61}">
      <dsp:nvSpPr>
        <dsp:cNvPr id="0" name=""/>
        <dsp:cNvSpPr/>
      </dsp:nvSpPr>
      <dsp:spPr>
        <a:xfrm>
          <a:off x="3821301" y="1360651"/>
          <a:ext cx="3349005" cy="27669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solidFill>
                <a:schemeClr val="tx1"/>
              </a:solidFill>
              <a:latin typeface="Calibri Light" panose="020F0302020204030204"/>
            </a:rPr>
            <a:t>Investigates claims of discrimination </a:t>
          </a:r>
          <a:endParaRPr lang="en-US" sz="2000" kern="1200"/>
        </a:p>
        <a:p>
          <a:pPr marL="228600" lvl="1" indent="-228600" algn="l" defTabSz="889000" rtl="0">
            <a:lnSpc>
              <a:spcPct val="90000"/>
            </a:lnSpc>
            <a:spcBef>
              <a:spcPct val="0"/>
            </a:spcBef>
            <a:spcAft>
              <a:spcPct val="15000"/>
            </a:spcAft>
            <a:buChar char="•"/>
          </a:pPr>
          <a:r>
            <a:rPr lang="en-US" sz="2000" kern="1200">
              <a:solidFill>
                <a:schemeClr val="tx1"/>
              </a:solidFill>
              <a:latin typeface="Calibri Light" panose="020F0302020204030204"/>
            </a:rPr>
            <a:t>Conducts compliance reviews</a:t>
          </a:r>
          <a:endParaRPr lang="en-US" sz="2000" kern="1200"/>
        </a:p>
        <a:p>
          <a:pPr marL="228600" lvl="1" indent="-228600" algn="l" defTabSz="889000" rtl="0">
            <a:lnSpc>
              <a:spcPct val="90000"/>
            </a:lnSpc>
            <a:spcBef>
              <a:spcPct val="0"/>
            </a:spcBef>
            <a:spcAft>
              <a:spcPct val="15000"/>
            </a:spcAft>
            <a:buChar char="•"/>
          </a:pPr>
          <a:r>
            <a:rPr lang="en-US" sz="2000" kern="1200">
              <a:solidFill>
                <a:schemeClr val="tx1"/>
              </a:solidFill>
              <a:latin typeface="Calibri Light" panose="020F0302020204030204"/>
            </a:rPr>
            <a:t>Provides trainings and guidance </a:t>
          </a:r>
          <a:endParaRPr lang="en-US" sz="2000" kern="1200"/>
        </a:p>
      </dsp:txBody>
      <dsp:txXfrm>
        <a:off x="3821301" y="1360651"/>
        <a:ext cx="3349005" cy="2766960"/>
      </dsp:txXfrm>
    </dsp:sp>
    <dsp:sp modelId="{4F08AD7D-0FA8-4827-B58C-DE68A426A8B8}">
      <dsp:nvSpPr>
        <dsp:cNvPr id="0" name=""/>
        <dsp:cNvSpPr/>
      </dsp:nvSpPr>
      <dsp:spPr>
        <a:xfrm>
          <a:off x="7639168" y="21048"/>
          <a:ext cx="3349005" cy="1339602"/>
        </a:xfrm>
        <a:prstGeom prst="rect">
          <a:avLst/>
        </a:prstGeom>
        <a:solidFill>
          <a:schemeClr val="accent3">
            <a:alpha val="90000"/>
            <a:hueOff val="0"/>
            <a:satOff val="0"/>
            <a:lumOff val="0"/>
            <a:alphaOff val="-4000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Calibri"/>
              <a:cs typeface="Calibri"/>
            </a:rPr>
            <a:t>Office of the Attorney General Civil Rights team</a:t>
          </a:r>
          <a:endParaRPr lang="en-US" sz="2000" kern="1200"/>
        </a:p>
      </dsp:txBody>
      <dsp:txXfrm>
        <a:off x="7639168" y="21048"/>
        <a:ext cx="3349005" cy="1339602"/>
      </dsp:txXfrm>
    </dsp:sp>
    <dsp:sp modelId="{ED57489A-E175-4E11-A684-580C3E8FC980}">
      <dsp:nvSpPr>
        <dsp:cNvPr id="0" name=""/>
        <dsp:cNvSpPr/>
      </dsp:nvSpPr>
      <dsp:spPr>
        <a:xfrm>
          <a:off x="7639168" y="1360651"/>
          <a:ext cx="3349005" cy="27669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chemeClr val="tx1"/>
              </a:solidFill>
              <a:latin typeface="Calibri"/>
              <a:cs typeface="Calibri"/>
            </a:rPr>
            <a:t>Ensures that civil rights matters are addressed, whether pursued criminally or civilly </a:t>
          </a:r>
        </a:p>
      </dsp:txBody>
      <dsp:txXfrm>
        <a:off x="7639168" y="1360651"/>
        <a:ext cx="3349005" cy="2766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67A02-55FC-4680-BCE2-E8F9AD28D844}">
      <dsp:nvSpPr>
        <dsp:cNvPr id="0" name=""/>
        <dsp:cNvSpPr/>
      </dsp:nvSpPr>
      <dsp:spPr>
        <a:xfrm>
          <a:off x="3984" y="126444"/>
          <a:ext cx="2396036" cy="62145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alibri"/>
              <a:cs typeface="Calibri"/>
            </a:rPr>
            <a:t>Workforce recruitment and retention strategies</a:t>
          </a:r>
        </a:p>
      </dsp:txBody>
      <dsp:txXfrm>
        <a:off x="3984" y="126444"/>
        <a:ext cx="2396036" cy="621454"/>
      </dsp:txXfrm>
    </dsp:sp>
    <dsp:sp modelId="{BE3D4E15-5FE2-4590-A019-95B380479DF6}">
      <dsp:nvSpPr>
        <dsp:cNvPr id="0" name=""/>
        <dsp:cNvSpPr/>
      </dsp:nvSpPr>
      <dsp:spPr>
        <a:xfrm>
          <a:off x="3984" y="747898"/>
          <a:ext cx="2396036" cy="27590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Posting jobs in multiple languages</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Conducting a cultural audit of a program or organization</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Expanding the recruitment base</a:t>
          </a:r>
        </a:p>
      </dsp:txBody>
      <dsp:txXfrm>
        <a:off x="3984" y="747898"/>
        <a:ext cx="2396036" cy="2759068"/>
      </dsp:txXfrm>
    </dsp:sp>
    <dsp:sp modelId="{5570DA81-B826-486C-B57C-BDE87B1E7D88}">
      <dsp:nvSpPr>
        <dsp:cNvPr id="0" name=""/>
        <dsp:cNvSpPr/>
      </dsp:nvSpPr>
      <dsp:spPr>
        <a:xfrm>
          <a:off x="2735466" y="126444"/>
          <a:ext cx="2396036" cy="621454"/>
        </a:xfrm>
        <a:prstGeom prst="rect">
          <a:avLst/>
        </a:prstGeom>
        <a:solidFill>
          <a:schemeClr val="accent2">
            <a:hueOff val="-75038"/>
            <a:satOff val="-212"/>
            <a:lumOff val="13987"/>
            <a:alphaOff val="0"/>
          </a:schemeClr>
        </a:solidFill>
        <a:ln w="12700" cap="flat" cmpd="sng" algn="ctr">
          <a:solidFill>
            <a:schemeClr val="accent2">
              <a:hueOff val="-75038"/>
              <a:satOff val="-212"/>
              <a:lumOff val="139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bg1"/>
              </a:solidFill>
              <a:latin typeface="Calibri"/>
              <a:cs typeface="Calibri"/>
            </a:rPr>
            <a:t>Staffing</a:t>
          </a:r>
        </a:p>
      </dsp:txBody>
      <dsp:txXfrm>
        <a:off x="2735466" y="126444"/>
        <a:ext cx="2396036" cy="621454"/>
      </dsp:txXfrm>
    </dsp:sp>
    <dsp:sp modelId="{B5C4D489-0BD4-4B8A-8666-D9CB7E3E1EFE}">
      <dsp:nvSpPr>
        <dsp:cNvPr id="0" name=""/>
        <dsp:cNvSpPr/>
      </dsp:nvSpPr>
      <dsp:spPr>
        <a:xfrm>
          <a:off x="2735466" y="747898"/>
          <a:ext cx="2396036" cy="2759068"/>
        </a:xfrm>
        <a:prstGeom prst="rect">
          <a:avLst/>
        </a:prstGeom>
        <a:solidFill>
          <a:schemeClr val="accent2">
            <a:tint val="40000"/>
            <a:alpha val="90000"/>
            <a:hueOff val="-207792"/>
            <a:satOff val="14132"/>
            <a:lumOff val="2871"/>
            <a:alphaOff val="0"/>
          </a:schemeClr>
        </a:solidFill>
        <a:ln w="12700" cap="flat" cmpd="sng" algn="ctr">
          <a:solidFill>
            <a:schemeClr val="accent2">
              <a:tint val="40000"/>
              <a:alpha val="90000"/>
              <a:hueOff val="-207792"/>
              <a:satOff val="14132"/>
              <a:lumOff val="28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Community Health Workers</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Cultural Brokers</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Translators and Interpreters</a:t>
          </a:r>
        </a:p>
      </dsp:txBody>
      <dsp:txXfrm>
        <a:off x="2735466" y="747898"/>
        <a:ext cx="2396036" cy="2759068"/>
      </dsp:txXfrm>
    </dsp:sp>
    <dsp:sp modelId="{CA143602-14FD-4426-8F32-FF3FE70B455D}">
      <dsp:nvSpPr>
        <dsp:cNvPr id="0" name=""/>
        <dsp:cNvSpPr/>
      </dsp:nvSpPr>
      <dsp:spPr>
        <a:xfrm>
          <a:off x="5466948" y="126444"/>
          <a:ext cx="2396036" cy="621454"/>
        </a:xfrm>
        <a:prstGeom prst="rect">
          <a:avLst/>
        </a:prstGeom>
        <a:solidFill>
          <a:schemeClr val="accent2">
            <a:hueOff val="-150075"/>
            <a:satOff val="-425"/>
            <a:lumOff val="27975"/>
            <a:alphaOff val="0"/>
          </a:schemeClr>
        </a:solidFill>
        <a:ln w="12700" cap="flat" cmpd="sng" algn="ctr">
          <a:solidFill>
            <a:schemeClr val="accent2">
              <a:hueOff val="-150075"/>
              <a:satOff val="-425"/>
              <a:lumOff val="279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l" defTabSz="755650">
            <a:lnSpc>
              <a:spcPct val="90000"/>
            </a:lnSpc>
            <a:spcBef>
              <a:spcPct val="0"/>
            </a:spcBef>
            <a:spcAft>
              <a:spcPct val="35000"/>
            </a:spcAft>
            <a:buNone/>
          </a:pPr>
          <a:r>
            <a:rPr lang="en-US" sz="1700" kern="1200">
              <a:solidFill>
                <a:schemeClr val="bg1"/>
              </a:solidFill>
              <a:latin typeface="Franklin Gothic Book"/>
            </a:rPr>
            <a:t>Learning</a:t>
          </a:r>
        </a:p>
      </dsp:txBody>
      <dsp:txXfrm>
        <a:off x="5466948" y="126444"/>
        <a:ext cx="2396036" cy="621454"/>
      </dsp:txXfrm>
    </dsp:sp>
    <dsp:sp modelId="{F2B145E3-A555-479B-A68F-009D3EE41CE6}">
      <dsp:nvSpPr>
        <dsp:cNvPr id="0" name=""/>
        <dsp:cNvSpPr/>
      </dsp:nvSpPr>
      <dsp:spPr>
        <a:xfrm>
          <a:off x="5466948" y="747898"/>
          <a:ext cx="2396036" cy="2759068"/>
        </a:xfrm>
        <a:prstGeom prst="rect">
          <a:avLst/>
        </a:prstGeom>
        <a:solidFill>
          <a:schemeClr val="accent2">
            <a:tint val="40000"/>
            <a:alpha val="90000"/>
            <a:hueOff val="-415584"/>
            <a:satOff val="28264"/>
            <a:lumOff val="5741"/>
            <a:alphaOff val="0"/>
          </a:schemeClr>
        </a:solidFill>
        <a:ln w="12700" cap="flat" cmpd="sng" algn="ctr">
          <a:solidFill>
            <a:schemeClr val="accent2">
              <a:tint val="40000"/>
              <a:alpha val="90000"/>
              <a:hueOff val="-415584"/>
              <a:satOff val="28264"/>
              <a:lumOff val="57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solidFill>
                <a:schemeClr val="accent5"/>
              </a:solidFill>
              <a:latin typeface="Franklin Gothic Book"/>
            </a:rPr>
            <a:t>Required vs. Optional </a:t>
          </a:r>
        </a:p>
        <a:p>
          <a:pPr marL="171450" lvl="1" indent="-171450" algn="l" defTabSz="755650">
            <a:lnSpc>
              <a:spcPct val="90000"/>
            </a:lnSpc>
            <a:spcBef>
              <a:spcPct val="0"/>
            </a:spcBef>
            <a:spcAft>
              <a:spcPct val="15000"/>
            </a:spcAft>
            <a:buChar char="•"/>
          </a:pPr>
          <a:r>
            <a:rPr lang="en-US" sz="1700" kern="1200">
              <a:solidFill>
                <a:schemeClr val="accent5"/>
              </a:solidFill>
              <a:latin typeface="Franklin Gothic Book"/>
            </a:rPr>
            <a:t>Ongoing practice and program-based in-service</a:t>
          </a:r>
        </a:p>
      </dsp:txBody>
      <dsp:txXfrm>
        <a:off x="5466948" y="747898"/>
        <a:ext cx="2396036" cy="2759068"/>
      </dsp:txXfrm>
    </dsp:sp>
    <dsp:sp modelId="{F52DAC34-B7F7-4EAD-8832-B2CCD4585C2D}">
      <dsp:nvSpPr>
        <dsp:cNvPr id="0" name=""/>
        <dsp:cNvSpPr/>
      </dsp:nvSpPr>
      <dsp:spPr>
        <a:xfrm>
          <a:off x="8198430" y="126444"/>
          <a:ext cx="2396036" cy="621454"/>
        </a:xfrm>
        <a:prstGeom prst="rect">
          <a:avLst/>
        </a:prstGeom>
        <a:solidFill>
          <a:schemeClr val="accent2">
            <a:hueOff val="-225113"/>
            <a:satOff val="-637"/>
            <a:lumOff val="41962"/>
            <a:alphaOff val="0"/>
          </a:schemeClr>
        </a:solidFill>
        <a:ln w="12700" cap="flat" cmpd="sng" algn="ctr">
          <a:solidFill>
            <a:schemeClr val="accent2">
              <a:hueOff val="-225113"/>
              <a:satOff val="-637"/>
              <a:lumOff val="419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l" defTabSz="755650" rtl="0">
            <a:lnSpc>
              <a:spcPct val="90000"/>
            </a:lnSpc>
            <a:spcBef>
              <a:spcPct val="0"/>
            </a:spcBef>
            <a:spcAft>
              <a:spcPct val="35000"/>
            </a:spcAft>
            <a:buNone/>
          </a:pPr>
          <a:r>
            <a:rPr lang="en-US" sz="1700" kern="1200">
              <a:solidFill>
                <a:schemeClr val="bg1"/>
              </a:solidFill>
              <a:latin typeface="Calibri"/>
              <a:cs typeface="Calibri"/>
            </a:rPr>
            <a:t>Resources and Supports</a:t>
          </a:r>
        </a:p>
      </dsp:txBody>
      <dsp:txXfrm>
        <a:off x="8198430" y="126444"/>
        <a:ext cx="2396036" cy="621454"/>
      </dsp:txXfrm>
    </dsp:sp>
    <dsp:sp modelId="{9D2F0F8C-D534-49B4-87BB-829536767277}">
      <dsp:nvSpPr>
        <dsp:cNvPr id="0" name=""/>
        <dsp:cNvSpPr/>
      </dsp:nvSpPr>
      <dsp:spPr>
        <a:xfrm>
          <a:off x="8198430" y="747898"/>
          <a:ext cx="2396036" cy="2759068"/>
        </a:xfrm>
        <a:prstGeom prst="rect">
          <a:avLst/>
        </a:prstGeom>
        <a:solidFill>
          <a:schemeClr val="accent2">
            <a:tint val="40000"/>
            <a:alpha val="90000"/>
            <a:hueOff val="-623376"/>
            <a:satOff val="42396"/>
            <a:lumOff val="8612"/>
            <a:alphaOff val="0"/>
          </a:schemeClr>
        </a:solidFill>
        <a:ln w="12700" cap="flat" cmpd="sng" algn="ctr">
          <a:solidFill>
            <a:schemeClr val="accent2">
              <a:tint val="40000"/>
              <a:alpha val="90000"/>
              <a:hueOff val="-623376"/>
              <a:satOff val="42396"/>
              <a:lumOff val="86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Tools like “I Speak” or “Point and Speak” cards</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In-person and telephonic interpretation services</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Trained translators</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Visit LEP.gov for more resources</a:t>
          </a:r>
        </a:p>
        <a:p>
          <a:pPr marL="171450" lvl="1" indent="-171450" algn="l" defTabSz="755650">
            <a:lnSpc>
              <a:spcPct val="90000"/>
            </a:lnSpc>
            <a:spcBef>
              <a:spcPct val="0"/>
            </a:spcBef>
            <a:spcAft>
              <a:spcPct val="15000"/>
            </a:spcAft>
            <a:buChar char="•"/>
          </a:pPr>
          <a:r>
            <a:rPr lang="en-US" sz="1700" kern="1200">
              <a:solidFill>
                <a:schemeClr val="accent5"/>
              </a:solidFill>
              <a:latin typeface="Calibri"/>
              <a:cs typeface="Calibri"/>
            </a:rPr>
            <a:t>Multilingual signage</a:t>
          </a:r>
        </a:p>
      </dsp:txBody>
      <dsp:txXfrm>
        <a:off x="8198430" y="747898"/>
        <a:ext cx="2396036" cy="27590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4C51B-B3C4-46BD-B079-D07A74604ED0}">
      <dsp:nvSpPr>
        <dsp:cNvPr id="0" name=""/>
        <dsp:cNvSpPr/>
      </dsp:nvSpPr>
      <dsp:spPr>
        <a:xfrm>
          <a:off x="5502" y="0"/>
          <a:ext cx="5293284" cy="3630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a:cs typeface="Calibri"/>
            </a:rPr>
            <a:t>The </a:t>
          </a:r>
          <a:r>
            <a:rPr lang="en-US" sz="2200" b="1" kern="1200">
              <a:latin typeface="Calibri"/>
              <a:cs typeface="Calibri"/>
            </a:rPr>
            <a:t>New Mexico Department of Health </a:t>
          </a:r>
          <a:r>
            <a:rPr lang="en-US" sz="2200" kern="1200">
              <a:latin typeface="Calibri"/>
              <a:cs typeface="Calibri"/>
            </a:rPr>
            <a:t>partners with COPE (Community Outreach &amp; Patient Empowerment) </a:t>
          </a:r>
        </a:p>
      </dsp:txBody>
      <dsp:txXfrm>
        <a:off x="5502" y="0"/>
        <a:ext cx="5293284" cy="1089115"/>
      </dsp:txXfrm>
    </dsp:sp>
    <dsp:sp modelId="{7955CC2B-E1AA-4A17-BF5F-AF720A4C34AF}">
      <dsp:nvSpPr>
        <dsp:cNvPr id="0" name=""/>
        <dsp:cNvSpPr/>
      </dsp:nvSpPr>
      <dsp:spPr>
        <a:xfrm>
          <a:off x="534831" y="1089115"/>
          <a:ext cx="4234627" cy="23597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Calibri"/>
              <a:cs typeface="Calibri"/>
            </a:rPr>
            <a:t>They work toward certifying all Navajo Nation Community Health Representatives as Community Health Workers through the Department’s voluntary certification program. </a:t>
          </a:r>
          <a:endParaRPr lang="en-US" sz="2300" kern="1200"/>
        </a:p>
      </dsp:txBody>
      <dsp:txXfrm>
        <a:off x="603946" y="1158230"/>
        <a:ext cx="4096397" cy="2221520"/>
      </dsp:txXfrm>
    </dsp:sp>
    <dsp:sp modelId="{7AD5D1C1-5DFA-4B64-A411-434EACD3BE74}">
      <dsp:nvSpPr>
        <dsp:cNvPr id="0" name=""/>
        <dsp:cNvSpPr/>
      </dsp:nvSpPr>
      <dsp:spPr>
        <a:xfrm>
          <a:off x="5695783" y="0"/>
          <a:ext cx="5293284" cy="36303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Calibri"/>
              <a:cs typeface="Calibri"/>
            </a:rPr>
            <a:t>The </a:t>
          </a:r>
          <a:r>
            <a:rPr lang="en-US" sz="2200" b="1" kern="1200">
              <a:latin typeface="Calibri"/>
              <a:cs typeface="Calibri"/>
            </a:rPr>
            <a:t>Massachusetts Department of Public Health </a:t>
          </a:r>
          <a:r>
            <a:rPr lang="en-US" sz="2200" kern="1200">
              <a:latin typeface="Calibri"/>
              <a:cs typeface="Calibri"/>
            </a:rPr>
            <a:t>Sexual Assault Prevention and Survivor Services Program </a:t>
          </a:r>
        </a:p>
      </dsp:txBody>
      <dsp:txXfrm>
        <a:off x="5695783" y="0"/>
        <a:ext cx="5293284" cy="1089115"/>
      </dsp:txXfrm>
    </dsp:sp>
    <dsp:sp modelId="{5EDE0EB8-0023-4B5D-8BCA-3F834ADD0157}">
      <dsp:nvSpPr>
        <dsp:cNvPr id="0" name=""/>
        <dsp:cNvSpPr/>
      </dsp:nvSpPr>
      <dsp:spPr>
        <a:xfrm>
          <a:off x="6225112" y="1089115"/>
          <a:ext cx="4234627" cy="23597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Calibri"/>
              <a:cs typeface="Calibri"/>
            </a:rPr>
            <a:t>They maintain a Volunteer Language Bank to capture the language capacity of rape crisis centers providing services to the community.</a:t>
          </a:r>
          <a:endParaRPr lang="en-US" sz="2300" kern="1200"/>
        </a:p>
      </dsp:txBody>
      <dsp:txXfrm>
        <a:off x="6294227" y="1158230"/>
        <a:ext cx="4096397" cy="22215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7C471-F589-4B67-B221-87F585F84402}" type="datetimeFigureOut">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FAB86-698E-4451-B9A8-29E666994EB2}" type="slidenum">
              <a:t>‹#›</a:t>
            </a:fld>
            <a:endParaRPr lang="en-US"/>
          </a:p>
        </p:txBody>
      </p:sp>
    </p:spTree>
    <p:extLst>
      <p:ext uri="{BB962C8B-B14F-4D97-AF65-F5344CB8AC3E}">
        <p14:creationId xmlns:p14="http://schemas.microsoft.com/office/powerpoint/2010/main" val="39898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efugeecouncil.org.uk/wp-content/uploads/2020/01/Language_ID_chart.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ns.usda.gov/civil-rights/ispeak"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ovidenceri.gov/wp-content/uploads/2019/10/Climate-Justice-Plan-Report-FINAL-English-1.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3egnnukzendc6.cloudfront.net/documents/HARI-2022-CHNA-Final-Report.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nning.ri.gov/sites/g/files/xkgbur826/files/2022-05/LEP%20Plan_04_27_2022_CLEA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342900" indent="-342900">
              <a:lnSpc>
                <a:spcPct val="107000"/>
              </a:lnSpc>
              <a:buFont typeface="Symbol" pitchFamily="2" charset="2"/>
              <a:buChar char=""/>
            </a:pPr>
            <a:r>
              <a:rPr lang="en-US">
                <a:effectLst/>
                <a:latin typeface="Calibri"/>
                <a:ea typeface="Calibri" panose="020F0502020204030204" pitchFamily="34" charset="0"/>
                <a:cs typeface="Calibri"/>
              </a:rPr>
              <a:t>Welcome everyone, I am [name] from </a:t>
            </a:r>
            <a:r>
              <a:rPr lang="en-US">
                <a:latin typeface="Calibri"/>
                <a:ea typeface="Calibri" panose="020F0502020204030204" pitchFamily="34" charset="0"/>
                <a:cs typeface="Calibri"/>
              </a:rPr>
              <a:t>[organization name] </a:t>
            </a:r>
            <a:r>
              <a:rPr lang="en-US">
                <a:effectLst/>
                <a:latin typeface="Calibri"/>
                <a:ea typeface="Calibri" panose="020F0502020204030204" pitchFamily="34" charset="0"/>
                <a:cs typeface="Calibri"/>
              </a:rPr>
              <a:t>and am excited to be here today to talk about the CLAS standards.</a:t>
            </a:r>
            <a:r>
              <a:rPr lang="en-US">
                <a:latin typeface="Calibri"/>
                <a:ea typeface="Calibri" panose="020F0502020204030204" pitchFamily="34" charset="0"/>
                <a:cs typeface="Calibri"/>
              </a:rPr>
              <a:t> </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itchFamily="2" charset="2"/>
              <a:buChar char=""/>
            </a:pPr>
            <a:r>
              <a:rPr lang="en-US"/>
              <a:t>Thank you everyone for attending this training. This was developed in collaboration with the Network for Public Health Law. Referenced here. This collaboration is a new initiative that RIDOH took on in modifying CLAS trainings.</a:t>
            </a:r>
            <a:endParaRPr lang="en-US">
              <a:latin typeface="Calibri"/>
              <a:ea typeface="Calibri" panose="020F0502020204030204" pitchFamily="34" charset="0"/>
              <a:cs typeface="Calibri"/>
            </a:endParaRPr>
          </a:p>
          <a:p>
            <a:pPr marL="342900" marR="0" lvl="0" indent="-342900">
              <a:lnSpc>
                <a:spcPct val="107000"/>
              </a:lnSpc>
              <a:spcBef>
                <a:spcPts val="0"/>
              </a:spcBef>
              <a:spcAft>
                <a:spcPts val="0"/>
              </a:spcAft>
              <a:buFont typeface="Symbol" pitchFamily="2" charset="2"/>
              <a:buChar char=""/>
            </a:pPr>
            <a:r>
              <a:rPr lang="en-US">
                <a:effectLst/>
                <a:latin typeface="Calibri"/>
                <a:ea typeface="Calibri" panose="020F0502020204030204" pitchFamily="34" charset="0"/>
                <a:cs typeface="Calibri"/>
              </a:rPr>
              <a:t>We know that there is a deep need and desire to understand what the CLAS Standards are and how to operationalize them so that they are more than just words on paper</a:t>
            </a:r>
          </a:p>
          <a:p>
            <a:pPr marL="342900" indent="-342900">
              <a:lnSpc>
                <a:spcPct val="107000"/>
              </a:lnSpc>
              <a:spcAft>
                <a:spcPts val="800"/>
              </a:spcAft>
              <a:buFont typeface="Symbol" pitchFamily="2" charset="2"/>
              <a:buChar char=""/>
            </a:pPr>
            <a:r>
              <a:rPr lang="en-US">
                <a:effectLst/>
                <a:latin typeface="Calibri"/>
                <a:ea typeface="Calibri" panose="020F0502020204030204" pitchFamily="34" charset="0"/>
                <a:cs typeface="Calibri"/>
              </a:rPr>
              <a:t>This training is designed to do just that.</a:t>
            </a:r>
            <a:r>
              <a:rPr lang="en-US">
                <a:latin typeface="Calibri"/>
                <a:ea typeface="Calibri" panose="020F0502020204030204" pitchFamily="34" charset="0"/>
                <a:cs typeface="Calibri"/>
              </a:rPr>
              <a:t> </a:t>
            </a:r>
            <a:endParaRPr lang="en-US">
              <a:effectLst/>
              <a:latin typeface="Calibri" panose="020F0502020204030204" pitchFamily="34" charset="0"/>
              <a:ea typeface="Calibri" panose="020F0502020204030204" pitchFamily="34" charset="0"/>
              <a:cs typeface="Calibri"/>
            </a:endParaRPr>
          </a:p>
          <a:p>
            <a:pPr marL="342900" marR="0" lvl="0" indent="-342900">
              <a:lnSpc>
                <a:spcPct val="107000"/>
              </a:lnSpc>
              <a:spcBef>
                <a:spcPts val="0"/>
              </a:spcBef>
              <a:spcAft>
                <a:spcPts val="800"/>
              </a:spcAft>
              <a:buFont typeface="Symbol" pitchFamily="2" charset="2"/>
              <a:buChar char=""/>
            </a:pPr>
            <a:r>
              <a:rPr lang="en-US">
                <a:latin typeface="Calibri"/>
                <a:cs typeface="Calibri"/>
              </a:rPr>
              <a:t>Let’s get started</a:t>
            </a:r>
          </a:p>
        </p:txBody>
      </p:sp>
      <p:sp>
        <p:nvSpPr>
          <p:cNvPr id="4" name="Slide Number Placeholder 3"/>
          <p:cNvSpPr>
            <a:spLocks noGrp="1"/>
          </p:cNvSpPr>
          <p:nvPr>
            <p:ph type="sldNum" sz="quarter" idx="5"/>
          </p:nvPr>
        </p:nvSpPr>
        <p:spPr/>
        <p:txBody>
          <a:bodyPr/>
          <a:lstStyle/>
          <a:p>
            <a:fld id="{BB061E74-5520-46AA-A7A5-1A7D6C3D89C9}" type="slidenum">
              <a:rPr lang="en-US" smtClean="0"/>
              <a:t>2</a:t>
            </a:fld>
            <a:endParaRPr lang="en-US"/>
          </a:p>
        </p:txBody>
      </p:sp>
    </p:spTree>
    <p:extLst>
      <p:ext uri="{BB962C8B-B14F-4D97-AF65-F5344CB8AC3E}">
        <p14:creationId xmlns:p14="http://schemas.microsoft.com/office/powerpoint/2010/main" val="29953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Symbol,Sans-Serif"/>
              <a:buChar char="•"/>
            </a:pPr>
            <a:r>
              <a:rPr lang="en-US"/>
              <a:t>There is currently no federal legislation or administrative regulation requiring implementation of the CLAS Standards.</a:t>
            </a:r>
          </a:p>
          <a:p>
            <a:pPr marL="285750" indent="-285750" algn="just">
              <a:buFont typeface="Symbol,Sans-Serif"/>
              <a:buChar char="•"/>
            </a:pPr>
            <a:r>
              <a:rPr lang="en-US"/>
              <a:t>Therefore, Implementation of CLAS Standards varies state by state.</a:t>
            </a:r>
          </a:p>
          <a:p>
            <a:pPr marL="285750" indent="-285750" algn="just">
              <a:buFont typeface="Symbol,Sans-Serif"/>
              <a:buChar char="•"/>
            </a:pPr>
            <a:r>
              <a:rPr lang="en-US"/>
              <a:t>Though there is not a federal requirement to implement the CLAS Standards, there are federal laws and policies that have bearing on implementation of the CLAS Standards. </a:t>
            </a:r>
          </a:p>
          <a:p>
            <a:pPr marL="285750" indent="-285750" algn="just">
              <a:buFont typeface="Symbol,Sans-Serif"/>
              <a:buChar char="•"/>
            </a:pPr>
            <a:r>
              <a:rPr lang="en-US" b="1"/>
              <a:t>Complying with CLAS Standards ensures compliance with relevant Federal law. </a:t>
            </a:r>
            <a:endParaRPr lang="en-US"/>
          </a:p>
          <a:p>
            <a:pPr marL="285750" indent="-285750" algn="just">
              <a:buFont typeface="Symbol,Sans-Serif"/>
              <a:buChar char="•"/>
            </a:pPr>
            <a:r>
              <a:rPr lang="en-US"/>
              <a:t>For this portion of the training, we will have a quick overview of some relevant Federal laws when discussing CLAS Standards, some relevant state laws, and go over some enforcement examples from the U.S. Dept. of Health and Human Services’ Office of Civil Rights. </a:t>
            </a:r>
          </a:p>
          <a:p>
            <a:pPr marL="171450" indent="-171450" algn="just">
              <a:buFont typeface="Symbol,Sans-Serif"/>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11</a:t>
            </a:fld>
            <a:endParaRPr lang="en-US"/>
          </a:p>
        </p:txBody>
      </p:sp>
    </p:spTree>
    <p:extLst>
      <p:ext uri="{BB962C8B-B14F-4D97-AF65-F5344CB8AC3E}">
        <p14:creationId xmlns:p14="http://schemas.microsoft.com/office/powerpoint/2010/main" val="123295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Symbol,Sans-Serif"/>
              <a:buChar char="•"/>
            </a:pPr>
            <a:r>
              <a:rPr lang="en-US"/>
              <a:t>There are several relevant federal laws, but I want to highlight three of important ones</a:t>
            </a:r>
          </a:p>
          <a:p>
            <a:pPr marL="171450" indent="-171450" algn="just">
              <a:buFont typeface="Symbol,Sans-Serif"/>
              <a:buChar char="•"/>
            </a:pPr>
            <a:endParaRPr lang="en-US"/>
          </a:p>
          <a:p>
            <a:pPr marL="171450" indent="-171450" algn="just">
              <a:buFont typeface="Symbol,Sans-Serif"/>
              <a:buChar char="•"/>
            </a:pPr>
            <a:r>
              <a:rPr lang="en-US" b="1"/>
              <a:t>Title VI: </a:t>
            </a:r>
            <a:r>
              <a:rPr lang="en-US"/>
              <a:t>Of these Federal laws, one of the most significant to be aware of is Title VI of the Civil Rights Act of 1964. </a:t>
            </a:r>
            <a:endParaRPr lang="en-US">
              <a:ea typeface="Calibri"/>
              <a:cs typeface="Calibri"/>
            </a:endParaRPr>
          </a:p>
          <a:p>
            <a:pPr marL="628650" lvl="1" indent="-171450" algn="just">
              <a:buFont typeface="Courier New,monospace"/>
              <a:buChar char="○"/>
            </a:pPr>
            <a:r>
              <a:rPr lang="en-US"/>
              <a:t>Title VI prohibits intentional discrimination based on race, color, or national origin in programs and activities that receive Federal financial assistance, and most funding agencies have regulations implementing Title VI that prohibits practices that could have the effect of discrimination. </a:t>
            </a:r>
            <a:endParaRPr lang="en-US">
              <a:ea typeface="Calibri"/>
              <a:cs typeface="Calibri"/>
            </a:endParaRPr>
          </a:p>
          <a:p>
            <a:pPr lvl="1" algn="just"/>
            <a:endParaRPr lang="en-US">
              <a:ea typeface="Calibri"/>
              <a:cs typeface="Calibri"/>
            </a:endParaRPr>
          </a:p>
          <a:p>
            <a:pPr lvl="1" algn="just">
              <a:buFont typeface="Courier New,monospace"/>
            </a:pPr>
            <a:r>
              <a:rPr lang="en-US">
                <a:ea typeface="Calibri"/>
                <a:cs typeface="Calibri"/>
              </a:rPr>
              <a:t>Executive Order 13166 "Improving </a:t>
            </a:r>
            <a:r>
              <a:rPr lang="en-US"/>
              <a:t>Access to Services for Persons with Limited English Proficiency" stemmed from Title VI of the Civil Right Act. It was rescinded on March 1, 2025 after Trump signed an EO declaring English as the official language of the US. </a:t>
            </a:r>
            <a:endParaRPr lang="en-US">
              <a:ea typeface="Calibri"/>
              <a:cs typeface="Calibri"/>
            </a:endParaRPr>
          </a:p>
          <a:p>
            <a:pPr lvl="1" algn="just"/>
            <a:r>
              <a:rPr lang="en-US"/>
              <a:t>EO 13166 was significant because it </a:t>
            </a:r>
            <a:r>
              <a:rPr lang="en-US" u="sng"/>
              <a:t>clarified and reinforced</a:t>
            </a:r>
            <a:r>
              <a:rPr lang="en-US"/>
              <a:t> existing legal obligations under Title VI of the Civil Rights Act of 1964. EO 13166 made it clear that failing to provide language access could be considered a form of national origin discrimination. It also required federal agencies to develop language access plans and ensured  compliance from all federally funded programs.</a:t>
            </a:r>
            <a:endParaRPr lang="en-US">
              <a:ea typeface="Calibri"/>
              <a:cs typeface="Calibri"/>
            </a:endParaRPr>
          </a:p>
          <a:p>
            <a:pPr lvl="1" algn="just"/>
            <a:endParaRPr lang="en-US" b="1"/>
          </a:p>
          <a:p>
            <a:pPr>
              <a:buFont typeface="Courier New,monospace"/>
            </a:pPr>
            <a:r>
              <a:rPr lang="en-US" b="1"/>
              <a:t>Section 1557 of the Affordable Care Act of 2010</a:t>
            </a:r>
            <a:r>
              <a:rPr lang="en-US"/>
              <a:t> this also prohibits discrimination based on race, color, national origin, sex, age, or disability in certain health programs and activities.  It r</a:t>
            </a:r>
            <a:r>
              <a:rPr lang="en-US" b="1"/>
              <a:t>equires hospitals and healthcare providers to o</a:t>
            </a:r>
            <a:r>
              <a:rPr lang="en-US"/>
              <a:t>ffer language assistance to LEP patients. It prohibits discrimination in healthcare programs that receive federal funding. It includes language access requirements, ensuring that LEP individuals have meaningful access to healthcare services.</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t>The rescission of Executive Order 13166 could create significant barriers for millions of LEP individuals seeking healthcare, social services, education, and legal protections. While Title VI and the ACA still offer some safeguards, their enforcement may weaken, making it harder for non-English speakers to access essential services.</a:t>
            </a:r>
            <a:endParaRPr lang="en-US">
              <a:ea typeface="Calibri"/>
              <a:cs typeface="Calibri"/>
            </a:endParaRPr>
          </a:p>
          <a:p>
            <a:pPr marL="171450" indent="-171450" algn="just">
              <a:buFont typeface="Symbol,Sans-Serif"/>
              <a:buChar char="•"/>
            </a:pPr>
            <a:endParaRPr lang="en-US" b="1"/>
          </a:p>
          <a:p>
            <a:pPr marL="171450" indent="-171450" algn="just">
              <a:buFont typeface="Symbol,Sans-Serif"/>
              <a:buChar char="•"/>
            </a:pPr>
            <a:r>
              <a:rPr lang="en-US" b="1"/>
              <a:t>ADA: </a:t>
            </a:r>
            <a:r>
              <a:rPr lang="en-US"/>
              <a:t>As you may already know, the Americans with Disabilities Act (ADA) protects people from discrimination based on a physical or mental disability, and among other things requires governmental entities and places of public accommodation to provide effective communication </a:t>
            </a:r>
            <a:endParaRPr lang="en-US">
              <a:ea typeface="Calibri"/>
              <a:cs typeface="Calibri"/>
            </a:endParaRPr>
          </a:p>
          <a:p>
            <a:pPr marL="171450" indent="-171450" algn="just">
              <a:buFont typeface="Symbol,Sans-Serif"/>
              <a:buChar char="•"/>
            </a:pPr>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12</a:t>
            </a:fld>
            <a:endParaRPr lang="en-US"/>
          </a:p>
        </p:txBody>
      </p:sp>
    </p:spTree>
    <p:extLst>
      <p:ext uri="{BB962C8B-B14F-4D97-AF65-F5344CB8AC3E}">
        <p14:creationId xmlns:p14="http://schemas.microsoft.com/office/powerpoint/2010/main" val="406477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be more specific...</a:t>
            </a:r>
          </a:p>
          <a:p>
            <a:endParaRPr lang="en-US"/>
          </a:p>
          <a:p>
            <a:r>
              <a:rPr lang="en-US"/>
              <a:t>Reference/read slide:</a:t>
            </a:r>
          </a:p>
          <a:p>
            <a:r>
              <a:rPr lang="en-US"/>
              <a:t>Title 6 of Civil rights act of 1964</a:t>
            </a:r>
            <a:endParaRPr lang="en-US">
              <a:cs typeface="Calibri"/>
            </a:endParaRPr>
          </a:p>
          <a:p>
            <a:endParaRPr lang="en-US"/>
          </a:p>
          <a:p>
            <a:r>
              <a:rPr lang="en-US"/>
              <a:t>Limited English Proficient Population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13</a:t>
            </a:fld>
            <a:endParaRPr lang="en-US"/>
          </a:p>
        </p:txBody>
      </p:sp>
    </p:spTree>
    <p:extLst>
      <p:ext uri="{BB962C8B-B14F-4D97-AF65-F5344CB8AC3E}">
        <p14:creationId xmlns:p14="http://schemas.microsoft.com/office/powerpoint/2010/main" val="299914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07000"/>
              </a:lnSpc>
              <a:buFont typeface="Symbol,Sans-Serif"/>
              <a:buChar char=""/>
            </a:pPr>
            <a:r>
              <a:rPr lang="en-US"/>
              <a:t>There are other relevant laws regarding language services in health care settings, including a requirement for interpretation for informed consent for abortion services for a pregnant person who does not understand English. </a:t>
            </a:r>
          </a:p>
          <a:p>
            <a:pPr marL="342900" indent="-342900" algn="just">
              <a:lnSpc>
                <a:spcPct val="107000"/>
              </a:lnSpc>
              <a:buFont typeface="Symbol,Sans-Serif"/>
              <a:buChar char=""/>
            </a:pPr>
            <a:r>
              <a:rPr lang="en-US" b="1"/>
              <a:t>Further, under Rhode Island General Law, all hospitals and emergency care facilities:</a:t>
            </a:r>
            <a:endParaRPr lang="en-US" b="1">
              <a:cs typeface="Calibri"/>
            </a:endParaRPr>
          </a:p>
          <a:p>
            <a:pPr marL="742950" lvl="1" indent="-285750" algn="just">
              <a:lnSpc>
                <a:spcPct val="107000"/>
              </a:lnSpc>
              <a:buFont typeface="Courier New,monospace"/>
              <a:buChar char="•"/>
            </a:pPr>
            <a:r>
              <a:rPr lang="en-US"/>
              <a:t>Must provide a qualified interpreter, and</a:t>
            </a:r>
          </a:p>
          <a:p>
            <a:pPr marL="742950" lvl="1" indent="-285750" algn="just">
              <a:lnSpc>
                <a:spcPct val="107000"/>
              </a:lnSpc>
              <a:buFont typeface="Courier New,monospace"/>
              <a:buChar char="•"/>
            </a:pPr>
            <a:r>
              <a:rPr lang="en-US"/>
              <a:t>Must post multilingual notices for, at minimum, the top three most commonly spoken languages other than English.</a:t>
            </a:r>
          </a:p>
          <a:p>
            <a:pPr marL="342900" indent="-342900" algn="just">
              <a:lnSpc>
                <a:spcPct val="107000"/>
              </a:lnSpc>
              <a:buFont typeface="Symbol,Sans-Serif"/>
              <a:buChar char=""/>
            </a:pPr>
            <a:r>
              <a:rPr lang="en-US"/>
              <a:t>Rhode Island law also requires that the Department of Human Services provide enhanced services, including interpreter services, to pregnant persons eligible for Medicaid. </a:t>
            </a:r>
          </a:p>
          <a:p>
            <a:pPr marL="342900" indent="-342900" algn="just">
              <a:lnSpc>
                <a:spcPct val="107000"/>
              </a:lnSpc>
              <a:buFont typeface="Symbol,Sans-Serif"/>
              <a:buChar char=""/>
            </a:pPr>
            <a:r>
              <a:rPr lang="en-US"/>
              <a:t>The </a:t>
            </a:r>
            <a:r>
              <a:rPr lang="en-US" b="1"/>
              <a:t>R.I. Commission for Health Advocacy &amp; Equity</a:t>
            </a:r>
            <a:r>
              <a:rPr lang="en-US"/>
              <a:t> was created in 2011 and is empowered to advocate for the integration of activities to help achieve health equity, to </a:t>
            </a:r>
            <a:r>
              <a:rPr lang="en-US" b="1"/>
              <a:t>advise the Governor, General Assembly, and the Rhode Island Department of Health</a:t>
            </a:r>
            <a:r>
              <a:rPr lang="en-US"/>
              <a:t> on racial, ethnic, cultural, and socioeconomic health disparities (</a:t>
            </a:r>
            <a:r>
              <a:rPr lang="en-US" b="1"/>
              <a:t>issues pertaining to health equity</a:t>
            </a:r>
            <a:r>
              <a:rPr lang="en-US"/>
              <a:t>). </a:t>
            </a:r>
            <a:endParaRPr lang="en-US">
              <a:cs typeface="Calibri"/>
            </a:endParaRPr>
          </a:p>
          <a:p>
            <a:pPr marL="342900" indent="-342900" algn="just">
              <a:lnSpc>
                <a:spcPct val="107000"/>
              </a:lnSpc>
              <a:spcAft>
                <a:spcPts val="800"/>
              </a:spcAft>
              <a:buFont typeface="Symbol,Sans-Serif"/>
              <a:buChar char=""/>
            </a:pPr>
            <a:r>
              <a:rPr lang="en-US"/>
              <a:t>And, of course, the R.I. Dept. of Health receives CLAS Standards-related complaints, for example involving communication barriers or incidences of cultural insensitivity. </a:t>
            </a:r>
          </a:p>
          <a:p>
            <a:pPr marL="171450" indent="-171450" algn="just">
              <a:buFont typeface="Symbol,Sans-Serif"/>
              <a:buChar char="•"/>
            </a:pPr>
            <a:endParaRPr lang="en-US"/>
          </a:p>
        </p:txBody>
      </p:sp>
      <p:sp>
        <p:nvSpPr>
          <p:cNvPr id="4" name="Slide Number Placeholder 3"/>
          <p:cNvSpPr>
            <a:spLocks noGrp="1"/>
          </p:cNvSpPr>
          <p:nvPr>
            <p:ph type="sldNum" sz="quarter" idx="5"/>
          </p:nvPr>
        </p:nvSpPr>
        <p:spPr/>
        <p:txBody>
          <a:bodyPr/>
          <a:lstStyle/>
          <a:p>
            <a:fld id="{AFFFAB86-698E-4451-B9A8-29E666994EB2}" type="slidenum">
              <a:rPr lang="en-US"/>
              <a:t>14</a:t>
            </a:fld>
            <a:endParaRPr lang="en-US"/>
          </a:p>
        </p:txBody>
      </p:sp>
    </p:spTree>
    <p:extLst>
      <p:ext uri="{BB962C8B-B14F-4D97-AF65-F5344CB8AC3E}">
        <p14:creationId xmlns:p14="http://schemas.microsoft.com/office/powerpoint/2010/main" val="394350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Symbol,Sans-Serif"/>
              <a:buChar char="•"/>
            </a:pPr>
            <a:r>
              <a:rPr lang="en-US"/>
              <a:t>Several Rhode Island Department of Health Regulations relate back to the CLAS Standards.  [read only first two examples]</a:t>
            </a:r>
          </a:p>
          <a:p>
            <a:pPr marL="171450" indent="-171450" algn="just">
              <a:buFont typeface="Symbol,Sans-Serif"/>
              <a:buChar char="•"/>
            </a:pPr>
            <a:r>
              <a:rPr lang="en-US"/>
              <a:t>For example, harm reduction centers in the state must provide language assistance for those who do not communicate using English. </a:t>
            </a:r>
          </a:p>
          <a:p>
            <a:pPr marL="171450" indent="-171450" algn="just">
              <a:buFont typeface="Symbol,Sans-Serif"/>
              <a:buChar char="•"/>
            </a:pPr>
            <a:r>
              <a:rPr lang="en-US"/>
              <a:t>For the </a:t>
            </a:r>
            <a:r>
              <a:rPr lang="en-US" b="1"/>
              <a:t>WIC program,</a:t>
            </a:r>
            <a:r>
              <a:rPr lang="en-US"/>
              <a:t> the definition of nutrition education emphasizes that it is all to be provided in keeping with an individual’s personal, cultural, and socioeconomic preference. </a:t>
            </a:r>
          </a:p>
          <a:p>
            <a:pPr marL="171450" indent="-171450" algn="just">
              <a:buFont typeface="Symbol,Sans-Serif"/>
              <a:buChar char="•"/>
            </a:pPr>
            <a:r>
              <a:rPr lang="en-US"/>
              <a:t>These are just a few examples.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15</a:t>
            </a:fld>
            <a:endParaRPr lang="en-US"/>
          </a:p>
        </p:txBody>
      </p:sp>
    </p:spTree>
    <p:extLst>
      <p:ext uri="{BB962C8B-B14F-4D97-AF65-F5344CB8AC3E}">
        <p14:creationId xmlns:p14="http://schemas.microsoft.com/office/powerpoint/2010/main" val="3354604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pPr>
            <a:r>
              <a:rPr lang="en-US">
                <a:cs typeface="Calibri" panose="020F0502020204030204"/>
              </a:rPr>
              <a:t>What about enforcement of laws that have been mentioned?</a:t>
            </a:r>
          </a:p>
          <a:p>
            <a:pPr algn="just">
              <a:lnSpc>
                <a:spcPct val="107000"/>
              </a:lnSpc>
            </a:pPr>
            <a:endParaRPr lang="en-US"/>
          </a:p>
          <a:p>
            <a:pPr marL="342900" indent="-342900" algn="just">
              <a:lnSpc>
                <a:spcPct val="107000"/>
              </a:lnSpc>
              <a:buFont typeface="Symbol,Sans-Serif"/>
              <a:buChar char=""/>
            </a:pPr>
            <a:r>
              <a:rPr lang="en-US"/>
              <a:t>Several entities in the State of Rhode Island are charged with enforcing civil rights violations. </a:t>
            </a:r>
            <a:endParaRPr lang="en-US">
              <a:cs typeface="Calibri" panose="020F0502020204030204"/>
            </a:endParaRPr>
          </a:p>
          <a:p>
            <a:pPr algn="just">
              <a:lnSpc>
                <a:spcPct val="107000"/>
              </a:lnSpc>
            </a:pPr>
            <a:r>
              <a:rPr lang="en-US">
                <a:cs typeface="Calibri" panose="020F0502020204030204"/>
              </a:rPr>
              <a:t>Read the name of the 3 entities and state "their charges are listed here."</a:t>
            </a:r>
          </a:p>
          <a:p>
            <a:pPr algn="just">
              <a:lnSpc>
                <a:spcPct val="107000"/>
              </a:lnSpc>
            </a:pPr>
            <a:endParaRPr lang="en-US">
              <a:cs typeface="Calibri" panose="020F0502020204030204"/>
            </a:endParaRPr>
          </a:p>
          <a:p>
            <a:pPr algn="just">
              <a:lnSpc>
                <a:spcPct val="107000"/>
              </a:lnSpc>
            </a:pPr>
            <a:r>
              <a:rPr lang="en-US">
                <a:cs typeface="Calibri" panose="020F0502020204030204"/>
              </a:rPr>
              <a:t>[For longer presentations, read the bulletpoints on the slide]</a:t>
            </a:r>
          </a:p>
          <a:p>
            <a:pPr marL="342900" indent="-342900" algn="just">
              <a:lnSpc>
                <a:spcPct val="107000"/>
              </a:lnSpc>
              <a:buFont typeface="Symbol,Sans-Serif"/>
              <a:buChar char=""/>
            </a:pPr>
            <a:r>
              <a:rPr lang="en-US"/>
              <a:t>These include:</a:t>
            </a:r>
            <a:endParaRPr lang="en-US">
              <a:cs typeface="Calibri" panose="020F0502020204030204"/>
            </a:endParaRPr>
          </a:p>
          <a:p>
            <a:pPr marL="742950" lvl="1" indent="-285750" algn="just">
              <a:lnSpc>
                <a:spcPct val="107000"/>
              </a:lnSpc>
              <a:buFont typeface="Courier New,monospace"/>
              <a:buChar char="•"/>
            </a:pPr>
            <a:r>
              <a:rPr lang="en-US"/>
              <a:t>The Rhode Island Commission for Human Rights, which specializes in antidiscrimination law enforcement.</a:t>
            </a:r>
            <a:endParaRPr lang="en-US">
              <a:cs typeface="Calibri" panose="020F0502020204030204"/>
            </a:endParaRPr>
          </a:p>
          <a:p>
            <a:pPr marL="742950" lvl="1" indent="-285750" algn="just">
              <a:lnSpc>
                <a:spcPct val="107000"/>
              </a:lnSpc>
              <a:buFont typeface="Courier New,monospace"/>
              <a:buChar char="•"/>
            </a:pPr>
            <a:r>
              <a:rPr lang="en-US"/>
              <a:t>The Department of Human Services which has a Civil Rights Office responsible for investigating claims of discrimination and also conducts compliance reviews of its offices, programs and contractors.</a:t>
            </a:r>
            <a:endParaRPr lang="en-US">
              <a:cs typeface="Calibri" panose="020F0502020204030204"/>
            </a:endParaRPr>
          </a:p>
          <a:p>
            <a:pPr marL="742950" lvl="1" indent="-285750" algn="just">
              <a:lnSpc>
                <a:spcPct val="107000"/>
              </a:lnSpc>
              <a:buFont typeface="Courier New,monospace"/>
              <a:buChar char="•"/>
            </a:pPr>
            <a:r>
              <a:rPr lang="en-US"/>
              <a:t>The Attorney General’s Office has a dedicated Civil Rights Team that addresses civil rights issues, which includes hate crimes and police misconduct, are addressed and pursued either criminally or civilly as applicable. </a:t>
            </a:r>
            <a:endParaRPr lang="en-US">
              <a:cs typeface="Calibri" panose="020F0502020204030204"/>
            </a:endParaRPr>
          </a:p>
          <a:p>
            <a:pPr marL="342900" indent="-342900" algn="just">
              <a:lnSpc>
                <a:spcPct val="107000"/>
              </a:lnSpc>
              <a:spcAft>
                <a:spcPts val="800"/>
              </a:spcAft>
              <a:buFont typeface="Symbol,Sans-Serif"/>
              <a:buChar char=""/>
            </a:pPr>
            <a:r>
              <a:rPr lang="en-US"/>
              <a:t>As stated earlier, the Department of Health specifically receives CLAS-Standards related complaints, which can be made through the website or by calling the RIDOH Health Information Line. </a:t>
            </a:r>
            <a:endParaRPr lang="en-US">
              <a:cs typeface="Calibri" panose="020F0502020204030204"/>
            </a:endParaRPr>
          </a:p>
          <a:p>
            <a:pPr marL="171450" indent="-171450" algn="just">
              <a:buFont typeface="Symbol,Sans-Serif"/>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16</a:t>
            </a:fld>
            <a:endParaRPr lang="en-US"/>
          </a:p>
        </p:txBody>
      </p:sp>
    </p:spTree>
    <p:extLst>
      <p:ext uri="{BB962C8B-B14F-4D97-AF65-F5344CB8AC3E}">
        <p14:creationId xmlns:p14="http://schemas.microsoft.com/office/powerpoint/2010/main" val="148168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07000"/>
              </a:lnSpc>
              <a:buFont typeface="Symbol,Sans-Serif"/>
              <a:buChar char=""/>
            </a:pPr>
            <a:r>
              <a:rPr lang="en-US"/>
              <a:t>In addition to the state entities named previously, the U.S. Dept of HHS’s Office of Civil Rights performs compliance reviews and investigates the complaints it receives. </a:t>
            </a:r>
          </a:p>
          <a:p>
            <a:pPr marL="342900" indent="-342900" algn="just">
              <a:lnSpc>
                <a:spcPct val="107000"/>
              </a:lnSpc>
              <a:buFont typeface="Symbol,Sans-Serif"/>
              <a:buChar char=""/>
            </a:pPr>
            <a:r>
              <a:rPr lang="en-US" b="1"/>
              <a:t>Even though the CLAS Standards are not required to be implemented by law, compliance with the CLAS Standards ensures compliance with relevant Federal law, such as Title VI and the ADA. </a:t>
            </a:r>
            <a:endParaRPr lang="en-US" b="1">
              <a:cs typeface="Calibri"/>
            </a:endParaRPr>
          </a:p>
          <a:p>
            <a:pPr marL="342900" indent="-342900" algn="just">
              <a:lnSpc>
                <a:spcPct val="107000"/>
              </a:lnSpc>
              <a:buFont typeface="Symbol,Sans-Serif"/>
              <a:buChar char=""/>
            </a:pPr>
            <a:r>
              <a:rPr lang="en-US"/>
              <a:t>Many complaints at the OCR that connect to the CLAS Standards appear to relate to communication barriers.</a:t>
            </a:r>
            <a:endParaRPr lang="en-US">
              <a:cs typeface="Calibri"/>
            </a:endParaRPr>
          </a:p>
          <a:p>
            <a:pPr marL="342900" indent="-342900" algn="just">
              <a:lnSpc>
                <a:spcPct val="107000"/>
              </a:lnSpc>
              <a:buFont typeface="Symbol,Sans-Serif"/>
              <a:buChar char=""/>
            </a:pPr>
            <a:r>
              <a:rPr lang="en-US"/>
              <a:t>The CLAS standards, however, also encompass cultural diversity and diverse cultural health beliefs and practices. </a:t>
            </a:r>
            <a:endParaRPr lang="en-US">
              <a:cs typeface="Calibri"/>
            </a:endParaRPr>
          </a:p>
          <a:p>
            <a:pPr algn="just"/>
            <a:endParaRPr lang="en-US"/>
          </a:p>
          <a:p>
            <a:pPr algn="just"/>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17</a:t>
            </a:fld>
            <a:endParaRPr lang="en-US"/>
          </a:p>
        </p:txBody>
      </p:sp>
    </p:spTree>
    <p:extLst>
      <p:ext uri="{BB962C8B-B14F-4D97-AF65-F5344CB8AC3E}">
        <p14:creationId xmlns:p14="http://schemas.microsoft.com/office/powerpoint/2010/main" val="343139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situation where you or someone you know would like to submit a formal complaint because : </a:t>
            </a:r>
            <a:r>
              <a:rPr lang="en-US" b="1"/>
              <a:t>lack of access</a:t>
            </a:r>
            <a:r>
              <a:rPr lang="en-US"/>
              <a:t>, </a:t>
            </a:r>
            <a:r>
              <a:rPr lang="en-US" b="1"/>
              <a:t>barriers to care</a:t>
            </a:r>
            <a:r>
              <a:rPr lang="en-US"/>
              <a:t>, </a:t>
            </a:r>
            <a:r>
              <a:rPr lang="en-US" b="1"/>
              <a:t>cultural insensitivity, concern for unfair treatment</a:t>
            </a:r>
            <a:r>
              <a:rPr lang="en-US"/>
              <a:t>, due to language or any other status or identity you may submit a complaint through the RIDOH complaint line.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18</a:t>
            </a:fld>
            <a:endParaRPr lang="en-US"/>
          </a:p>
        </p:txBody>
      </p:sp>
    </p:spTree>
    <p:extLst>
      <p:ext uri="{BB962C8B-B14F-4D97-AF65-F5344CB8AC3E}">
        <p14:creationId xmlns:p14="http://schemas.microsoft.com/office/powerpoint/2010/main" val="146917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that we've reviewed the importance of CLAS standards, its components, and the legal basis for CLAS standards, we turn our attention to implementation. Before we move on to implementation and its challenges, do we have any questions?</a:t>
            </a:r>
          </a:p>
        </p:txBody>
      </p:sp>
      <p:sp>
        <p:nvSpPr>
          <p:cNvPr id="4" name="Slide Number Placeholder 3"/>
          <p:cNvSpPr>
            <a:spLocks noGrp="1"/>
          </p:cNvSpPr>
          <p:nvPr>
            <p:ph type="sldNum" sz="quarter" idx="5"/>
          </p:nvPr>
        </p:nvSpPr>
        <p:spPr/>
        <p:txBody>
          <a:bodyPr/>
          <a:lstStyle/>
          <a:p>
            <a:fld id="{AFFFAB86-698E-4451-B9A8-29E666994EB2}" type="slidenum">
              <a:rPr lang="en-US"/>
              <a:t>19</a:t>
            </a:fld>
            <a:endParaRPr lang="en-US"/>
          </a:p>
        </p:txBody>
      </p:sp>
    </p:spTree>
    <p:extLst>
      <p:ext uri="{BB962C8B-B14F-4D97-AF65-F5344CB8AC3E}">
        <p14:creationId xmlns:p14="http://schemas.microsoft.com/office/powerpoint/2010/main" val="2571572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EC54E-1061-8009-F33A-A2D46D11736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1C47BD-2D42-D3FF-8B5E-59BA889753CF}"/>
              </a:ext>
            </a:extLst>
          </p:cNvPr>
          <p:cNvSpPr txBox="1">
            <a:spLocks noGrp="1"/>
          </p:cNvSpPr>
          <p:nvPr>
            <p:ph type="sldNum" sz="quarter" idx="5"/>
          </p:nvPr>
        </p:nvSpPr>
        <p:spPr>
          <a:ln/>
        </p:spPr>
        <p:txBody>
          <a:bodyPr vert="horz" lIns="0" tIns="0" rIns="0" bIns="0" anchor="b" anchorCtr="0">
            <a:noAutofit/>
          </a:bodyPr>
          <a:lstStyle/>
          <a:p>
            <a:pPr lvl="0"/>
            <a:fld id="{4AAC4374-B1CD-43EB-9A3C-34E2FC6559F9}" type="slidenum">
              <a:t>20</a:t>
            </a:fld>
            <a:endParaRPr lang="en-US"/>
          </a:p>
        </p:txBody>
      </p:sp>
      <p:sp>
        <p:nvSpPr>
          <p:cNvPr id="2" name="Slide Image Placeholder 1">
            <a:extLst>
              <a:ext uri="{FF2B5EF4-FFF2-40B4-BE49-F238E27FC236}">
                <a16:creationId xmlns:a16="http://schemas.microsoft.com/office/drawing/2014/main" id="{570C03AB-F45C-57D3-DD5B-2BB71FE626B9}"/>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BA74A5B-F01F-5D1C-010C-74438F24929C}"/>
              </a:ext>
            </a:extLst>
          </p:cNvPr>
          <p:cNvSpPr txBox="1">
            <a:spLocks noGrp="1"/>
          </p:cNvSpPr>
          <p:nvPr>
            <p:ph type="body" sz="quarter" idx="1"/>
          </p:nvPr>
        </p:nvSpPr>
        <p:spPr>
          <a:xfrm>
            <a:off x="777239" y="4777560"/>
            <a:ext cx="6217560" cy="4533480"/>
          </a:xfrm>
        </p:spPr>
        <p:txBody>
          <a:bodyPr vert="horz"/>
          <a:lstStyle/>
          <a:p>
            <a:r>
              <a:rPr lang="en-US"/>
              <a:t>Consider barriers. </a:t>
            </a:r>
          </a:p>
          <a:p>
            <a:r>
              <a:rPr lang="en-US"/>
              <a:t>NOTE: allow time to share answers and allow participants to elaborate if they choose.</a:t>
            </a:r>
          </a:p>
          <a:p>
            <a:endParaRPr lang="en-US"/>
          </a:p>
          <a:p>
            <a:endParaRPr lang="en-US">
              <a:cs typeface="Calibri"/>
            </a:endParaRPr>
          </a:p>
        </p:txBody>
      </p:sp>
    </p:spTree>
    <p:extLst>
      <p:ext uri="{BB962C8B-B14F-4D97-AF65-F5344CB8AC3E}">
        <p14:creationId xmlns:p14="http://schemas.microsoft.com/office/powerpoint/2010/main" val="389695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FD5D15D-64CA-3ABB-3B90-9A5D185BACCA}"/>
              </a:ext>
            </a:extLst>
          </p:cNvPr>
          <p:cNvSpPr txBox="1">
            <a:spLocks noGrp="1"/>
          </p:cNvSpPr>
          <p:nvPr>
            <p:ph type="sldNum" sz="quarter" idx="5"/>
          </p:nvPr>
        </p:nvSpPr>
        <p:spPr>
          <a:ln/>
        </p:spPr>
        <p:txBody>
          <a:bodyPr vert="horz" lIns="0" tIns="0" rIns="0" bIns="0" anchor="b" anchorCtr="0">
            <a:noAutofit/>
          </a:bodyPr>
          <a:lstStyle/>
          <a:p>
            <a:pPr lvl="0"/>
            <a:fld id="{F2603DAF-8A23-48C2-8882-D202C6EB1615}" type="slidenum">
              <a:t>3</a:t>
            </a:fld>
            <a:endParaRPr lang="en-US"/>
          </a:p>
        </p:txBody>
      </p:sp>
      <p:sp>
        <p:nvSpPr>
          <p:cNvPr id="2" name="Slide Image Placeholder 1">
            <a:extLst>
              <a:ext uri="{FF2B5EF4-FFF2-40B4-BE49-F238E27FC236}">
                <a16:creationId xmlns:a16="http://schemas.microsoft.com/office/drawing/2014/main" id="{D3F4E169-7BCA-70C0-1384-59A34A954FF1}"/>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C43FDC2-01B5-1B55-556D-0532BA2F16BC}"/>
              </a:ext>
            </a:extLst>
          </p:cNvPr>
          <p:cNvSpPr txBox="1">
            <a:spLocks noGrp="1"/>
          </p:cNvSpPr>
          <p:nvPr>
            <p:ph type="body" sz="quarter" idx="1"/>
          </p:nvPr>
        </p:nvSpPr>
        <p:spPr/>
        <p:txBody>
          <a:bodyPr vert="horz"/>
          <a:lstStyle/>
          <a:p>
            <a:pPr>
              <a:tabLst>
                <a:tab pos="0" algn="l"/>
              </a:tabLst>
            </a:pPr>
            <a:r>
              <a:rPr lang="en-US">
                <a:solidFill>
                  <a:srgbClr val="000000"/>
                </a:solidFill>
              </a:rPr>
              <a:t>Today's objectives are... </a:t>
            </a:r>
          </a:p>
          <a:p>
            <a:pPr>
              <a:tabLst>
                <a:tab pos="0" algn="l"/>
              </a:tabLst>
            </a:pPr>
            <a:r>
              <a:rPr lang="en-US" b="1">
                <a:solidFill>
                  <a:srgbClr val="000000"/>
                </a:solidFill>
              </a:rPr>
              <a:t>READ SLIDE</a:t>
            </a:r>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a selection of responses received to the question you were just asked.  Leadership responses in the blue boxes, and frontline are in orange. </a:t>
            </a:r>
          </a:p>
          <a:p>
            <a:pPr marL="171450" indent="-171450">
              <a:buFont typeface="Arial,Sans-Serif"/>
              <a:buChar char="•"/>
            </a:pPr>
            <a:r>
              <a:rPr lang="en-US"/>
              <a:t>Leadership responses were high-level and generalized; focused on </a:t>
            </a:r>
            <a:r>
              <a:rPr lang="en-US" b="1"/>
              <a:t>affordability </a:t>
            </a:r>
            <a:r>
              <a:rPr lang="en-US"/>
              <a:t>(i.e. "funding sources", "funding constraints") and </a:t>
            </a:r>
            <a:r>
              <a:rPr lang="en-US" b="1"/>
              <a:t>adoption </a:t>
            </a:r>
            <a:r>
              <a:rPr lang="en-US"/>
              <a:t>(lack of internal processes and staff resources), whereas frontline staff responses were more numerous and specific, focusing on  barriers related to </a:t>
            </a:r>
            <a:r>
              <a:rPr lang="en-US" b="1"/>
              <a:t>availability </a:t>
            </a:r>
            <a:r>
              <a:rPr lang="en-US"/>
              <a:t>(or access ) and </a:t>
            </a:r>
            <a:r>
              <a:rPr lang="en-US" b="1"/>
              <a:t>adoption</a:t>
            </a:r>
            <a:r>
              <a:rPr lang="en-US"/>
              <a:t>. </a:t>
            </a:r>
            <a:endParaRPr lang="en-US">
              <a:cs typeface="Calibri"/>
            </a:endParaRPr>
          </a:p>
          <a:p>
            <a:pPr marL="171450" indent="-171450">
              <a:buFont typeface="Arial,Sans-Serif"/>
              <a:buChar char="•"/>
            </a:pPr>
            <a:r>
              <a:rPr lang="en-US"/>
              <a:t>Frontline staff did not bring up "financial" or "</a:t>
            </a:r>
            <a:r>
              <a:rPr lang="en-US" b="1"/>
              <a:t>affordability</a:t>
            </a:r>
            <a:r>
              <a:rPr lang="en-US"/>
              <a:t>" barriers not nearly as much as leadership. </a:t>
            </a:r>
            <a:endParaRPr lang="en-US">
              <a:cs typeface="Calibri"/>
            </a:endParaRPr>
          </a:p>
          <a:p>
            <a:pPr marL="171450" indent="-171450">
              <a:buFont typeface="Arial,Sans-Serif"/>
              <a:buChar char="•"/>
            </a:pPr>
            <a:r>
              <a:rPr lang="en-US"/>
              <a:t>Frontline staff responses heavily focused on </a:t>
            </a:r>
            <a:r>
              <a:rPr lang="en-US" b="1"/>
              <a:t>adoption </a:t>
            </a:r>
            <a:r>
              <a:rPr lang="en-US"/>
              <a:t>barriers -  or the process-related barriers by which CLAS practices can be implemented, and the capacity that is necessary. Barriers related to not having the necessary information, support, and opportunities. </a:t>
            </a:r>
            <a:endParaRPr lang="en-US">
              <a:cs typeface="Calibri"/>
            </a:endParaRPr>
          </a:p>
          <a:p>
            <a:pPr marL="171450" indent="-171450">
              <a:buFont typeface="Arial,Sans-Serif"/>
              <a:buChar char="•"/>
            </a:pPr>
            <a:r>
              <a:rPr lang="en-US"/>
              <a:t>One response from a frontline staff person encapsulates these </a:t>
            </a:r>
            <a:r>
              <a:rPr lang="en-US" b="1"/>
              <a:t>adoption-related </a:t>
            </a:r>
            <a:r>
              <a:rPr lang="en-US"/>
              <a:t>barriers well, but isn't shown here due to length. They said: “During the pandemic, we had trouble with ensuring some of our digital/technological resources met certain standards. We, as one State agency, could address the individual resources in question, but need the whole state (or "Enterprise-wide") to establish and implement technology that meets these standards. Also, our purchasing processes (for services like interpretation and translation) are quite burdensome and slow (how can we better support our finance team to improve this process? I'm sure it's a nightmare for them, too!)” </a:t>
            </a:r>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21</a:t>
            </a:fld>
            <a:endParaRPr lang="en-US"/>
          </a:p>
        </p:txBody>
      </p:sp>
    </p:spTree>
    <p:extLst>
      <p:ext uri="{BB962C8B-B14F-4D97-AF65-F5344CB8AC3E}">
        <p14:creationId xmlns:p14="http://schemas.microsoft.com/office/powerpoint/2010/main" val="325097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Here is the WHY!</a:t>
            </a:r>
          </a:p>
          <a:p>
            <a:pPr marL="171450" indent="-171450">
              <a:buFont typeface="Arial,Sans-Serif"/>
              <a:buChar char="•"/>
            </a:pPr>
            <a:r>
              <a:rPr lang="en-US"/>
              <a:t>There are several reasons </a:t>
            </a:r>
            <a:r>
              <a:rPr lang="en-US" b="1"/>
              <a:t>why</a:t>
            </a:r>
            <a:r>
              <a:rPr lang="en-US"/>
              <a:t> agencies should take an active approach to implementing the CLAS Standards. One of the most important reasons is to comply with the law, as you just heard about in the previous section.</a:t>
            </a:r>
            <a:endParaRPr lang="en-US">
              <a:cs typeface="Calibri"/>
            </a:endParaRPr>
          </a:p>
          <a:p>
            <a:pPr marL="171450" indent="-171450">
              <a:buFont typeface="Arial,Sans-Serif"/>
              <a:buChar char="•"/>
            </a:pPr>
            <a:r>
              <a:rPr lang="en-US"/>
              <a:t>Other reasons include improving programs and services to ensure meaningful access and a path to better outcomes.</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FFFAB86-698E-4451-B9A8-29E666994EB2}" type="slidenum">
              <a:rPr lang="en-US"/>
              <a:t>22</a:t>
            </a:fld>
            <a:endParaRPr lang="en-US"/>
          </a:p>
        </p:txBody>
      </p:sp>
    </p:spTree>
    <p:extLst>
      <p:ext uri="{BB962C8B-B14F-4D97-AF65-F5344CB8AC3E}">
        <p14:creationId xmlns:p14="http://schemas.microsoft.com/office/powerpoint/2010/main" val="705502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Here is the HOW!</a:t>
            </a:r>
          </a:p>
          <a:p>
            <a:pPr marL="171450" indent="-171450">
              <a:buFont typeface="Arial,Sans-Serif"/>
              <a:buChar char="•"/>
            </a:pPr>
            <a:r>
              <a:rPr lang="en-US"/>
              <a:t>NOW let's turn to how to implement . There are a number of ways to incorporate the CLAS Standards into operations.</a:t>
            </a:r>
          </a:p>
          <a:p>
            <a:pPr marL="171450" indent="-171450">
              <a:buFont typeface="Arial,Sans-Serif"/>
              <a:buChar char="•"/>
            </a:pPr>
            <a:r>
              <a:rPr lang="en-US"/>
              <a:t>Workforce recruitment and retention strategies, like where you post jobs and in what languages, are one example.</a:t>
            </a:r>
            <a:endParaRPr lang="en-US">
              <a:cs typeface="Calibri"/>
            </a:endParaRPr>
          </a:p>
          <a:p>
            <a:pPr marL="171450" indent="-171450">
              <a:buFont typeface="Arial,Sans-Serif"/>
              <a:buChar char="•"/>
            </a:pPr>
            <a:r>
              <a:rPr lang="en-US"/>
              <a:t>Another is to ensure that you have staff on your teams or incorporate staff on your teams who can help support implementation, like Community Health Workers, Cultural Brokers, and translators and interpreters.</a:t>
            </a:r>
            <a:endParaRPr lang="en-US">
              <a:cs typeface="Calibri"/>
            </a:endParaRPr>
          </a:p>
          <a:p>
            <a:pPr marL="171450" indent="-171450">
              <a:buFont typeface="Arial"/>
              <a:buChar char="•"/>
            </a:pPr>
            <a:r>
              <a:rPr lang="en-US"/>
              <a:t>As already noted and as you are all already doing, you should considering ongoing learning opportunities. These can be within a program or department or specific to a team, for example, by reviewing real examples that the team has encountered.</a:t>
            </a:r>
          </a:p>
          <a:p>
            <a:pPr marL="171450" indent="-171450">
              <a:buFont typeface="Arial,Sans-Serif"/>
              <a:buChar char="•"/>
            </a:pPr>
            <a:endParaRPr lang="en-US">
              <a:cs typeface="Calibri"/>
            </a:endParaRPr>
          </a:p>
          <a:p>
            <a:pPr marL="171450" indent="-171450">
              <a:buFont typeface="Arial,Sans-Serif"/>
              <a:buChar char="•"/>
            </a:pPr>
            <a:r>
              <a:rPr lang="en-US"/>
              <a:t>Finally, there are also resources available like "I Speak" or "Point and Speak" cards. These and other key resources and examples can be found at LEP.gov.</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23</a:t>
            </a:fld>
            <a:endParaRPr lang="en-US"/>
          </a:p>
        </p:txBody>
      </p:sp>
    </p:spTree>
    <p:extLst>
      <p:ext uri="{BB962C8B-B14F-4D97-AF65-F5344CB8AC3E}">
        <p14:creationId xmlns:p14="http://schemas.microsoft.com/office/powerpoint/2010/main" val="968479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we're on the topic of the many language spoken in RI, one resource that I want to make sure the people are aware of is the RIDOH’s COVID-19 webpage, which has translated COVID-19 information in 14 languages including English.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24</a:t>
            </a:fld>
            <a:endParaRPr lang="en-US"/>
          </a:p>
        </p:txBody>
      </p:sp>
    </p:spTree>
    <p:extLst>
      <p:ext uri="{BB962C8B-B14F-4D97-AF65-F5344CB8AC3E}">
        <p14:creationId xmlns:p14="http://schemas.microsoft.com/office/powerpoint/2010/main" val="2151206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On this slide is an example of I Speak Cards created by the Rhode Island Department of Health. This card can be carried. The example here is Haitian Creole.</a:t>
            </a:r>
          </a:p>
          <a:p>
            <a:pPr marL="171450" indent="-171450">
              <a:buFont typeface="Arial,Sans-Serif"/>
              <a:buChar char="•"/>
            </a:pPr>
            <a:r>
              <a:rPr lang="en-US"/>
              <a:t>These wallet cards are available in 21 languages </a:t>
            </a:r>
          </a:p>
          <a:p>
            <a:pPr marL="171450" indent="-171450">
              <a:buFont typeface="Arial,Sans-Serif"/>
              <a:buChar char="•"/>
            </a:pPr>
            <a:r>
              <a:rPr lang="en-US"/>
              <a:t>There are also some tools that we can provide our clients </a:t>
            </a:r>
          </a:p>
          <a:p>
            <a:pPr marL="171450" indent="-171450">
              <a:buFont typeface="Arial,Sans-Serif"/>
              <a:buChar char="•"/>
            </a:pPr>
            <a:r>
              <a:rPr lang="en-US"/>
              <a:t>I-Speak Cards</a:t>
            </a:r>
            <a:endParaRPr lang="en-US">
              <a:cs typeface="Calibri"/>
            </a:endParaRPr>
          </a:p>
          <a:p>
            <a:pPr marL="628650" lvl="1" indent="-171450">
              <a:buFont typeface="Arial,Sans-Serif"/>
              <a:buChar char="•"/>
            </a:pPr>
            <a:r>
              <a:rPr lang="en-US"/>
              <a:t>I-Speak cards lets the health care staff know the client speaks a specific language and need an interpreter. </a:t>
            </a:r>
            <a:endParaRPr lang="en-US">
              <a:cs typeface="Calibri"/>
            </a:endParaRPr>
          </a:p>
          <a:p>
            <a:pPr marL="628650" lvl="1" indent="-171450">
              <a:buFont typeface="Arial,Sans-Serif"/>
              <a:buChar char="•"/>
            </a:pPr>
            <a:r>
              <a:rPr lang="en-US"/>
              <a:t>The wallet size cards come in English – for the person that is assisting the patient and provides the same information in the language that the patient prefers</a:t>
            </a:r>
            <a:endParaRPr lang="en-US">
              <a:cs typeface="Calibri"/>
            </a:endParaRPr>
          </a:p>
          <a:p>
            <a:pPr marL="628650" lvl="1" indent="-171450">
              <a:buFont typeface="Arial,Sans-Serif"/>
              <a:buChar char="•"/>
            </a:pPr>
            <a:r>
              <a:rPr lang="en-US"/>
              <a:t>The information on the card also lets the health provider or staff member know that they are required to provide qualified medical interpreter as needed. </a:t>
            </a:r>
            <a:endParaRPr lang="en-US">
              <a:cs typeface="Calibri"/>
            </a:endParaRPr>
          </a:p>
          <a:p>
            <a:pPr marL="628650" lvl="1" indent="-171450">
              <a:buFont typeface="Arial,Sans-Serif"/>
              <a:buChar char="•"/>
            </a:pPr>
            <a:r>
              <a:rPr lang="en-US"/>
              <a:t>Digital version of this card is available on our RIDOH CLAS web page in multiple languages. Many of the languages available include Spanish, Portuguese, Cape Verdean Creole, Chinese, French, Haitian Creole, Italian, Karen, Khmer, Kinyarwanda, Nepali, Portuguese, and Somali</a:t>
            </a:r>
          </a:p>
          <a:p>
            <a:pPr marL="628650" indent="-171450">
              <a:buFont typeface="Arial,Sans-Serif"/>
              <a:buChar char="•"/>
            </a:pPr>
            <a:endParaRPr lang="en-US">
              <a:cs typeface="Calibri" panose="020F0502020204030204"/>
            </a:endParaRPr>
          </a:p>
          <a:p>
            <a:pPr marL="171450" indent="-171450">
              <a:buFont typeface="Arial,Sans-Serif"/>
              <a:buChar char="•"/>
            </a:pPr>
            <a:r>
              <a:rPr lang="en-US"/>
              <a:t>Pass out I speak cards to audience</a:t>
            </a:r>
            <a:endParaRPr lang="en-US">
              <a:cs typeface="Calibri"/>
            </a:endParaRPr>
          </a:p>
          <a:p>
            <a:pPr marL="171450" indent="-171450">
              <a:buFont typeface="Arial,Sans-Serif"/>
              <a:buChar char="•"/>
            </a:pPr>
            <a:endParaRPr lang="en-US"/>
          </a:p>
          <a:p>
            <a:pPr marL="171450" indent="-171450">
              <a:buFont typeface="Arial,Sans-Serif"/>
              <a:buChar char="•"/>
            </a:pPr>
            <a:r>
              <a:rPr lang="en-US"/>
              <a:t>External Partners: You have access to online to the digital version of the cards. Connect with your organization about making the cards available to your patients/clients</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25</a:t>
            </a:fld>
            <a:endParaRPr lang="en-US"/>
          </a:p>
        </p:txBody>
      </p:sp>
    </p:spTree>
    <p:extLst>
      <p:ext uri="{BB962C8B-B14F-4D97-AF65-F5344CB8AC3E}">
        <p14:creationId xmlns:p14="http://schemas.microsoft.com/office/powerpoint/2010/main" val="328988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Language Identification Chart is another tool that can be used. </a:t>
            </a:r>
          </a:p>
          <a:p>
            <a:endParaRPr lang="en-US"/>
          </a:p>
          <a:p>
            <a:r>
              <a:rPr lang="en-US" b="1"/>
              <a:t>These charts usually have over 2 dozen language that can help point to the prefer language of the patient needing care. Sometimes these are posted near the check in area at a health care facility.</a:t>
            </a:r>
            <a:endParaRPr lang="en-US"/>
          </a:p>
          <a:p>
            <a:endParaRPr lang="en-US"/>
          </a:p>
          <a:p>
            <a:r>
              <a:rPr lang="en-US" b="1"/>
              <a:t>You can also find a digital version of this card online to carry on your phone or print.</a:t>
            </a:r>
            <a:endParaRPr lang="en-US"/>
          </a:p>
          <a:p>
            <a:endParaRPr lang="en-US"/>
          </a:p>
          <a:p>
            <a:endParaRPr lang="en-US"/>
          </a:p>
          <a:p>
            <a:r>
              <a:rPr lang="en-US" b="1" i="1"/>
              <a:t>Language Identification Chart Language Identification Chart</a:t>
            </a:r>
            <a:r>
              <a:rPr lang="en-US" i="1"/>
              <a:t> - </a:t>
            </a:r>
            <a:r>
              <a:rPr lang="en-US" b="1" i="1">
                <a:hlinkClick r:id="rId3"/>
              </a:rPr>
              <a:t>refugeecouncil.org.uk/wp-content/uploads/2020/01/Language_ID_chart.pdf</a:t>
            </a:r>
            <a:r>
              <a:rPr lang="en-US" b="1" i="1"/>
              <a:t> </a:t>
            </a:r>
            <a:endParaRPr lang="en-US"/>
          </a:p>
          <a:p>
            <a:endParaRPr lang="en-US" b="1" i="1">
              <a:cs typeface="Calibri"/>
            </a:endParaRPr>
          </a:p>
          <a:p>
            <a:r>
              <a:rPr lang="en-US"/>
              <a:t>USDA </a:t>
            </a:r>
            <a:r>
              <a:rPr lang="en-US">
                <a:hlinkClick r:id="rId4"/>
              </a:rPr>
              <a:t>I Speak Statements Card | Food and Nutrition Service (usda.gov)</a:t>
            </a:r>
            <a:endParaRPr lang="en-US"/>
          </a:p>
          <a:p>
            <a:endParaRPr lang="en-US" b="1" i="1">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26</a:t>
            </a:fld>
            <a:endParaRPr lang="en-US"/>
          </a:p>
        </p:txBody>
      </p:sp>
    </p:spTree>
    <p:extLst>
      <p:ext uri="{BB962C8B-B14F-4D97-AF65-F5344CB8AC3E}">
        <p14:creationId xmlns:p14="http://schemas.microsoft.com/office/powerpoint/2010/main" val="3578508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IMPORTANT CONSIDERATION FOR LEADERSHIP:</a:t>
            </a:r>
          </a:p>
          <a:p>
            <a:pPr marL="171450" indent="-171450">
              <a:buFont typeface="Arial,Sans-Serif"/>
              <a:buChar char="•"/>
            </a:pPr>
            <a:r>
              <a:rPr lang="en-US"/>
              <a:t>Incorporating the CLAS Standards into your mission, vision, and values as well as any planning documents demonstrates organizational commitment to culturally and linguistically appropriate services.</a:t>
            </a:r>
            <a:endParaRPr lang="en-US">
              <a:cs typeface="Calibri" panose="020F0502020204030204"/>
            </a:endParaRPr>
          </a:p>
          <a:p>
            <a:pPr marL="171450" indent="-171450">
              <a:buFont typeface="Arial,Sans-Serif"/>
              <a:buChar char="•"/>
            </a:pPr>
            <a:r>
              <a:rPr lang="en-US"/>
              <a:t>You should review how well you are doing with implementation on a regular basis – this could be quarterly or annually, for example.</a:t>
            </a:r>
            <a:endParaRPr lang="en-US">
              <a:cs typeface="Calibri" panose="020F0502020204030204"/>
            </a:endParaRPr>
          </a:p>
          <a:p>
            <a:pPr marL="171450" indent="-171450">
              <a:buFont typeface="Arial,Sans-Serif"/>
              <a:buChar char="•"/>
            </a:pPr>
            <a:r>
              <a:rPr lang="en-US"/>
              <a:t>New hires should learn about the CLAS Standards as part of orientation and all employees should engage in ongoing learning opportunities as part of an intentional approach to implementation.</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FFFAB86-698E-4451-B9A8-29E666994EB2}" type="slidenum">
              <a:rPr lang="en-US"/>
              <a:t>27</a:t>
            </a:fld>
            <a:endParaRPr lang="en-US"/>
          </a:p>
        </p:txBody>
      </p:sp>
    </p:spTree>
    <p:extLst>
      <p:ext uri="{BB962C8B-B14F-4D97-AF65-F5344CB8AC3E}">
        <p14:creationId xmlns:p14="http://schemas.microsoft.com/office/powerpoint/2010/main" val="393432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These are two examples of how CLAS Standards can be implemented.</a:t>
            </a:r>
          </a:p>
          <a:p>
            <a:pPr marL="171450" indent="-171450">
              <a:buFont typeface="Arial,Sans-Serif"/>
              <a:buChar char="•"/>
            </a:pPr>
            <a:r>
              <a:rPr lang="en-US"/>
              <a:t>The first is the New Mexico Department of Health, which partners with Community Outreach and Patient Empowerment to certify all Navajo Nation Community Health Representatives as Community Health Workers, in part to support integration of CHRs into care teams and collaboration with public health nurses.</a:t>
            </a:r>
            <a:endParaRPr lang="en-US">
              <a:cs typeface="Calibri"/>
            </a:endParaRPr>
          </a:p>
          <a:p>
            <a:pPr marL="171450" indent="-171450">
              <a:buFont typeface="Arial,Sans-Serif"/>
              <a:buChar char="•"/>
            </a:pPr>
            <a:r>
              <a:rPr lang="en-US"/>
              <a:t>The second example is from the Massachusetts Department of Public Health, Sexual Assault Prevention and Survivor Services Program that maintains a volunteer language bank to capture the language capacity of rape crisis centers.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28</a:t>
            </a:fld>
            <a:endParaRPr lang="en-US"/>
          </a:p>
        </p:txBody>
      </p:sp>
    </p:spTree>
    <p:extLst>
      <p:ext uri="{BB962C8B-B14F-4D97-AF65-F5344CB8AC3E}">
        <p14:creationId xmlns:p14="http://schemas.microsoft.com/office/powerpoint/2010/main" val="3910981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We've </a:t>
            </a:r>
            <a:r>
              <a:rPr lang="en-US"/>
              <a:t>covered the importance of CLAS standards, its development and components, the legal basis for CLAS standards, and implementation, it's time to do some applied learning. </a:t>
            </a:r>
          </a:p>
          <a:p>
            <a:r>
              <a:rPr lang="en-US">
                <a:cs typeface="Calibri"/>
              </a:rPr>
              <a:t>Before we go into breakout group, are there any questions?</a:t>
            </a:r>
            <a:endParaRPr lang="en-US"/>
          </a:p>
        </p:txBody>
      </p:sp>
      <p:sp>
        <p:nvSpPr>
          <p:cNvPr id="4" name="Slide Number Placeholder 3"/>
          <p:cNvSpPr>
            <a:spLocks noGrp="1"/>
          </p:cNvSpPr>
          <p:nvPr>
            <p:ph type="sldNum" sz="quarter" idx="5"/>
          </p:nvPr>
        </p:nvSpPr>
        <p:spPr/>
        <p:txBody>
          <a:bodyPr/>
          <a:lstStyle/>
          <a:p>
            <a:fld id="{AFFFAB86-698E-4451-B9A8-29E666994EB2}" type="slidenum">
              <a:rPr lang="en-US"/>
              <a:t>29</a:t>
            </a:fld>
            <a:endParaRPr lang="en-US"/>
          </a:p>
        </p:txBody>
      </p:sp>
    </p:spTree>
    <p:extLst>
      <p:ext uri="{BB962C8B-B14F-4D97-AF65-F5344CB8AC3E}">
        <p14:creationId xmlns:p14="http://schemas.microsoft.com/office/powerpoint/2010/main" val="1834145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07000"/>
              </a:lnSpc>
              <a:spcBef>
                <a:spcPts val="960"/>
              </a:spcBef>
              <a:spcAft>
                <a:spcPts val="960"/>
              </a:spcAft>
              <a:buFont typeface="Arial,Sans-Serif"/>
              <a:buChar char="•"/>
            </a:pPr>
            <a:r>
              <a:rPr lang="en-US"/>
              <a:t>For the breakout groups we have provided a hypothetical scenario that addresses common issues that organizations face when implementing the CLAS Standards. You should already have this in your materials. </a:t>
            </a:r>
          </a:p>
          <a:p>
            <a:pPr marL="171450" indent="-171450" algn="just">
              <a:lnSpc>
                <a:spcPct val="107000"/>
              </a:lnSpc>
              <a:spcBef>
                <a:spcPts val="960"/>
              </a:spcBef>
              <a:spcAft>
                <a:spcPts val="960"/>
              </a:spcAft>
              <a:buFont typeface="Arial,Sans-Serif"/>
              <a:buChar char="•"/>
            </a:pPr>
            <a:r>
              <a:rPr lang="en-US"/>
              <a:t>We will read through the scenario together as a group in a moment. But first let’s go over the logistics.  </a:t>
            </a:r>
          </a:p>
          <a:p>
            <a:pPr marL="171450" indent="-171450" algn="just">
              <a:lnSpc>
                <a:spcPct val="107000"/>
              </a:lnSpc>
              <a:spcBef>
                <a:spcPts val="960"/>
              </a:spcBef>
              <a:spcAft>
                <a:spcPts val="960"/>
              </a:spcAft>
              <a:buFont typeface="Arial,Sans-Serif"/>
              <a:buChar char="•"/>
            </a:pPr>
            <a:r>
              <a:rPr lang="en-US"/>
              <a:t>We are breaking everyone up into # of breakout groups for (10) minutes. Please identify someone to share one key observation or questions in the chat to share with the larger group when we get back. I will read observations or questions and then move on to our last section of today’s training.</a:t>
            </a:r>
            <a:endParaRPr lang="en-US">
              <a:cs typeface="Calibri"/>
            </a:endParaRPr>
          </a:p>
          <a:p>
            <a:pPr marL="171450" indent="-171450" algn="just">
              <a:lnSpc>
                <a:spcPct val="107000"/>
              </a:lnSpc>
              <a:spcBef>
                <a:spcPts val="960"/>
              </a:spcBef>
              <a:spcAft>
                <a:spcPts val="960"/>
              </a:spcAft>
              <a:buFont typeface="Arial,Sans-Serif"/>
              <a:buChar char="•"/>
            </a:pPr>
            <a:r>
              <a:rPr lang="en-US"/>
              <a:t>[note: size of breakout groups will vary depending on size of audience]</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30</a:t>
            </a:fld>
            <a:endParaRPr lang="en-US"/>
          </a:p>
        </p:txBody>
      </p:sp>
    </p:spTree>
    <p:extLst>
      <p:ext uri="{BB962C8B-B14F-4D97-AF65-F5344CB8AC3E}">
        <p14:creationId xmlns:p14="http://schemas.microsoft.com/office/powerpoint/2010/main" val="9787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many of you may have learned about CLAS before, today's training will dive into some more detail</a:t>
            </a:r>
          </a:p>
        </p:txBody>
      </p:sp>
      <p:sp>
        <p:nvSpPr>
          <p:cNvPr id="4" name="Slide Number Placeholder 3"/>
          <p:cNvSpPr>
            <a:spLocks noGrp="1"/>
          </p:cNvSpPr>
          <p:nvPr>
            <p:ph type="sldNum" sz="quarter" idx="5"/>
          </p:nvPr>
        </p:nvSpPr>
        <p:spPr/>
        <p:txBody>
          <a:bodyPr/>
          <a:lstStyle/>
          <a:p>
            <a:fld id="{AFFFAB86-698E-4451-B9A8-29E666994EB2}" type="slidenum">
              <a:rPr lang="en-US"/>
              <a:t>4</a:t>
            </a:fld>
            <a:endParaRPr lang="en-US"/>
          </a:p>
        </p:txBody>
      </p:sp>
    </p:spTree>
    <p:extLst>
      <p:ext uri="{BB962C8B-B14F-4D97-AF65-F5344CB8AC3E}">
        <p14:creationId xmlns:p14="http://schemas.microsoft.com/office/powerpoint/2010/main" val="1909233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an audience member to volunteer to read this slide.</a:t>
            </a:r>
          </a:p>
        </p:txBody>
      </p:sp>
      <p:sp>
        <p:nvSpPr>
          <p:cNvPr id="4" name="Slide Number Placeholder 3"/>
          <p:cNvSpPr>
            <a:spLocks noGrp="1"/>
          </p:cNvSpPr>
          <p:nvPr>
            <p:ph type="sldNum" sz="quarter" idx="5"/>
          </p:nvPr>
        </p:nvSpPr>
        <p:spPr/>
        <p:txBody>
          <a:bodyPr/>
          <a:lstStyle/>
          <a:p>
            <a:fld id="{AFFFAB86-698E-4451-B9A8-29E666994EB2}" type="slidenum">
              <a:rPr lang="en-US"/>
              <a:t>31</a:t>
            </a:fld>
            <a:endParaRPr lang="en-US"/>
          </a:p>
        </p:txBody>
      </p:sp>
    </p:spTree>
    <p:extLst>
      <p:ext uri="{BB962C8B-B14F-4D97-AF65-F5344CB8AC3E}">
        <p14:creationId xmlns:p14="http://schemas.microsoft.com/office/powerpoint/2010/main" val="2748966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EC54E-1061-8009-F33A-A2D46D11736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1C47BD-2D42-D3FF-8B5E-59BA889753CF}"/>
              </a:ext>
            </a:extLst>
          </p:cNvPr>
          <p:cNvSpPr txBox="1">
            <a:spLocks noGrp="1"/>
          </p:cNvSpPr>
          <p:nvPr>
            <p:ph type="sldNum" sz="quarter" idx="5"/>
          </p:nvPr>
        </p:nvSpPr>
        <p:spPr>
          <a:ln/>
        </p:spPr>
        <p:txBody>
          <a:bodyPr vert="horz" lIns="0" tIns="0" rIns="0" bIns="0" anchor="b" anchorCtr="0">
            <a:noAutofit/>
          </a:bodyPr>
          <a:lstStyle/>
          <a:p>
            <a:pPr lvl="0"/>
            <a:fld id="{4AAC4374-B1CD-43EB-9A3C-34E2FC6559F9}" type="slidenum">
              <a:t>32</a:t>
            </a:fld>
            <a:endParaRPr lang="en-US"/>
          </a:p>
        </p:txBody>
      </p:sp>
      <p:sp>
        <p:nvSpPr>
          <p:cNvPr id="2" name="Slide Image Placeholder 1">
            <a:extLst>
              <a:ext uri="{FF2B5EF4-FFF2-40B4-BE49-F238E27FC236}">
                <a16:creationId xmlns:a16="http://schemas.microsoft.com/office/drawing/2014/main" id="{570C03AB-F45C-57D3-DD5B-2BB71FE626B9}"/>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BA74A5B-F01F-5D1C-010C-74438F24929C}"/>
              </a:ext>
            </a:extLst>
          </p:cNvPr>
          <p:cNvSpPr txBox="1">
            <a:spLocks noGrp="1"/>
          </p:cNvSpPr>
          <p:nvPr>
            <p:ph type="body" sz="quarter" idx="1"/>
          </p:nvPr>
        </p:nvSpPr>
        <p:spPr>
          <a:xfrm>
            <a:off x="777239" y="4777560"/>
            <a:ext cx="6217560" cy="4533480"/>
          </a:xfrm>
        </p:spPr>
        <p:txBody>
          <a:bodyPr vert="horz"/>
          <a:lstStyle/>
          <a:p>
            <a:r>
              <a:rPr lang="en-US"/>
              <a:t>In order to begin to understand how services can be culturally and linguistically appropriate, we must first define culture. How would you define culture? Feel free to speak up or type in the chat [pause and discuss answers].</a:t>
            </a:r>
          </a:p>
          <a:p>
            <a:r>
              <a:rPr lang="en-US">
                <a:cs typeface="Calibri"/>
              </a:rPr>
              <a:t>Use a word cloud, if possible.</a:t>
            </a:r>
          </a:p>
        </p:txBody>
      </p:sp>
    </p:spTree>
    <p:extLst>
      <p:ext uri="{BB962C8B-B14F-4D97-AF65-F5344CB8AC3E}">
        <p14:creationId xmlns:p14="http://schemas.microsoft.com/office/powerpoint/2010/main" val="190071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EC54E-1061-8009-F33A-A2D46D11736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1C47BD-2D42-D3FF-8B5E-59BA889753CF}"/>
              </a:ext>
            </a:extLst>
          </p:cNvPr>
          <p:cNvSpPr txBox="1">
            <a:spLocks noGrp="1"/>
          </p:cNvSpPr>
          <p:nvPr>
            <p:ph type="sldNum" sz="quarter" idx="5"/>
          </p:nvPr>
        </p:nvSpPr>
        <p:spPr>
          <a:ln/>
        </p:spPr>
        <p:txBody>
          <a:bodyPr vert="horz" lIns="0" tIns="0" rIns="0" bIns="0" anchor="b" anchorCtr="0">
            <a:noAutofit/>
          </a:bodyPr>
          <a:lstStyle/>
          <a:p>
            <a:pPr lvl="0"/>
            <a:fld id="{4AAC4374-B1CD-43EB-9A3C-34E2FC6559F9}" type="slidenum">
              <a:t>33</a:t>
            </a:fld>
            <a:endParaRPr lang="en-US"/>
          </a:p>
        </p:txBody>
      </p:sp>
      <p:sp>
        <p:nvSpPr>
          <p:cNvPr id="2" name="Slide Image Placeholder 1">
            <a:extLst>
              <a:ext uri="{FF2B5EF4-FFF2-40B4-BE49-F238E27FC236}">
                <a16:creationId xmlns:a16="http://schemas.microsoft.com/office/drawing/2014/main" id="{570C03AB-F45C-57D3-DD5B-2BB71FE626B9}"/>
              </a:ext>
            </a:extLst>
          </p:cNvPr>
          <p:cNvSpPr>
            <a:spLocks noGrp="1" noRot="1" noChangeAspect="1" noResize="1"/>
          </p:cNvSpPr>
          <p:nvPr>
            <p:ph type="sldImg"/>
          </p:nvPr>
        </p:nvSpPr>
        <p:spPr>
          <a:xfrm>
            <a:off x="533400" y="763588"/>
            <a:ext cx="6704013"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BA74A5B-F01F-5D1C-010C-74438F24929C}"/>
              </a:ext>
            </a:extLst>
          </p:cNvPr>
          <p:cNvSpPr txBox="1">
            <a:spLocks noGrp="1"/>
          </p:cNvSpPr>
          <p:nvPr>
            <p:ph type="body" sz="quarter" idx="1"/>
          </p:nvPr>
        </p:nvSpPr>
        <p:spPr>
          <a:xfrm>
            <a:off x="777239" y="4777560"/>
            <a:ext cx="6217560" cy="4533480"/>
          </a:xfrm>
        </p:spPr>
        <p:txBody>
          <a:bodyPr vert="horz"/>
          <a:lstStyle/>
          <a:p>
            <a:pPr algn="just">
              <a:lnSpc>
                <a:spcPct val="107000"/>
              </a:lnSpc>
              <a:spcBef>
                <a:spcPts val="960"/>
              </a:spcBef>
              <a:spcAft>
                <a:spcPts val="960"/>
              </a:spcAft>
            </a:pPr>
            <a:r>
              <a:rPr lang="en-US"/>
              <a:t>Read: What was your group’s one key observation or question? </a:t>
            </a:r>
          </a:p>
          <a:p>
            <a:pPr algn="just">
              <a:lnSpc>
                <a:spcPct val="107000"/>
              </a:lnSpc>
              <a:spcBef>
                <a:spcPts val="960"/>
              </a:spcBef>
              <a:spcAft>
                <a:spcPts val="960"/>
              </a:spcAft>
            </a:pPr>
            <a:r>
              <a:rPr lang="en-US" u="sng"/>
              <a:t>Virtual</a:t>
            </a:r>
            <a:r>
              <a:rPr lang="en-US"/>
              <a:t>: people can come off mute and share or share in chat</a:t>
            </a:r>
          </a:p>
          <a:p>
            <a:pPr algn="just">
              <a:lnSpc>
                <a:spcPct val="107000"/>
              </a:lnSpc>
              <a:spcBef>
                <a:spcPts val="960"/>
              </a:spcBef>
              <a:spcAft>
                <a:spcPts val="960"/>
              </a:spcAft>
            </a:pPr>
            <a:r>
              <a:rPr lang="en-US" u="sng"/>
              <a:t>In-person</a:t>
            </a:r>
            <a:r>
              <a:rPr lang="en-US"/>
              <a:t>: people can raise hands and share</a:t>
            </a:r>
          </a:p>
          <a:p>
            <a:pPr algn="just">
              <a:lnSpc>
                <a:spcPct val="107000"/>
              </a:lnSpc>
              <a:spcBef>
                <a:spcPts val="960"/>
              </a:spcBef>
              <a:spcAft>
                <a:spcPts val="960"/>
              </a:spcAft>
            </a:pPr>
            <a:r>
              <a:rPr lang="en-US" b="1"/>
              <a:t>NOTE:</a:t>
            </a:r>
            <a:r>
              <a:rPr lang="en-US"/>
              <a:t> take up to 8 minutes to review what people share from their breakout groups and have some short discussion.</a:t>
            </a:r>
          </a:p>
          <a:p>
            <a:pPr algn="just">
              <a:lnSpc>
                <a:spcPct val="107000"/>
              </a:lnSpc>
              <a:spcBef>
                <a:spcPts val="960"/>
              </a:spcBef>
              <a:spcAft>
                <a:spcPts val="960"/>
              </a:spcAft>
            </a:pPr>
            <a:r>
              <a:rPr lang="en-US"/>
              <a:t>Q: Do participants know about how to access language line? Or what their protocol is for interpreter services?</a:t>
            </a:r>
          </a:p>
          <a:p>
            <a:endParaRPr lang="en-US"/>
          </a:p>
          <a:p>
            <a:endParaRPr lang="en-US">
              <a:cs typeface="Calibri"/>
            </a:endParaRPr>
          </a:p>
        </p:txBody>
      </p:sp>
    </p:spTree>
    <p:extLst>
      <p:ext uri="{BB962C8B-B14F-4D97-AF65-F5344CB8AC3E}">
        <p14:creationId xmlns:p14="http://schemas.microsoft.com/office/powerpoint/2010/main" val="311340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t>What are the National Standards for Culturally and Linguistically Appropriate Services (CLAS) in Health and Health Care?</a:t>
            </a:r>
          </a:p>
          <a:p>
            <a:pPr marL="342900" indent="-342900">
              <a:lnSpc>
                <a:spcPct val="107000"/>
              </a:lnSpc>
              <a:spcAft>
                <a:spcPts val="800"/>
              </a:spcAft>
              <a:buFont typeface="Arial,Sans-Serif"/>
              <a:buChar char="•"/>
            </a:pPr>
            <a:r>
              <a:rPr lang="en-US"/>
              <a:t>First, when it comes to public health, communities of color and communities with limited English proficiency are routinely underserved by health care, governments, and other institutions on multiple levels</a:t>
            </a:r>
            <a:endParaRPr lang="en-US">
              <a:cs typeface="Calibri"/>
            </a:endParaRPr>
          </a:p>
          <a:p>
            <a:pPr marL="342900" indent="-342900">
              <a:lnSpc>
                <a:spcPct val="107000"/>
              </a:lnSpc>
              <a:spcAft>
                <a:spcPts val="800"/>
              </a:spcAft>
              <a:buFont typeface="Arial,Sans-Serif"/>
              <a:buChar char="•"/>
            </a:pPr>
            <a:r>
              <a:rPr lang="en-US"/>
              <a:t>The good news is that many of these outcomes are the direct result of social and political conditions – which means they can be reformed</a:t>
            </a:r>
            <a:endParaRPr lang="en-US">
              <a:cs typeface="Calibri"/>
            </a:endParaRPr>
          </a:p>
          <a:p>
            <a:pPr>
              <a:lnSpc>
                <a:spcPct val="107000"/>
              </a:lnSpc>
              <a:spcAft>
                <a:spcPts val="800"/>
              </a:spcAft>
            </a:pPr>
            <a:r>
              <a:rPr lang="en-US"/>
              <a:t>Read Slide. </a:t>
            </a:r>
          </a:p>
        </p:txBody>
      </p:sp>
      <p:sp>
        <p:nvSpPr>
          <p:cNvPr id="4" name="Slide Number Placeholder 3"/>
          <p:cNvSpPr>
            <a:spLocks noGrp="1"/>
          </p:cNvSpPr>
          <p:nvPr>
            <p:ph type="sldNum" sz="quarter" idx="5"/>
          </p:nvPr>
        </p:nvSpPr>
        <p:spPr/>
        <p:txBody>
          <a:bodyPr/>
          <a:lstStyle/>
          <a:p>
            <a:fld id="{AFFFAB86-698E-4451-B9A8-29E666994EB2}" type="slidenum">
              <a:rPr lang="en-US"/>
              <a:t>5</a:t>
            </a:fld>
            <a:endParaRPr lang="en-US"/>
          </a:p>
        </p:txBody>
      </p:sp>
    </p:spTree>
    <p:extLst>
      <p:ext uri="{BB962C8B-B14F-4D97-AF65-F5344CB8AC3E}">
        <p14:creationId xmlns:p14="http://schemas.microsoft.com/office/powerpoint/2010/main" val="249867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t>There are 15 class standards divided into </a:t>
            </a:r>
            <a:r>
              <a:rPr lang="en-US" b="1"/>
              <a:t>four general categories.</a:t>
            </a:r>
            <a:r>
              <a:rPr lang="en-US"/>
              <a:t> The full list has been provided for you as a resource. You can refer to that. </a:t>
            </a:r>
          </a:p>
          <a:p>
            <a:pPr>
              <a:lnSpc>
                <a:spcPct val="107000"/>
              </a:lnSpc>
              <a:spcAft>
                <a:spcPts val="800"/>
              </a:spcAft>
            </a:pPr>
            <a:r>
              <a:rPr lang="en-US" u="sng"/>
              <a:t>The Principle Standard:</a:t>
            </a:r>
            <a:r>
              <a:rPr lang="en-US"/>
              <a:t> is an umbrella standard that guides all of the other standards. This means it is the driving force, which is to [read standard 1]</a:t>
            </a:r>
            <a:endParaRPr lang="en-US">
              <a:cs typeface="Calibri"/>
            </a:endParaRPr>
          </a:p>
          <a:p>
            <a:pPr>
              <a:lnSpc>
                <a:spcPct val="107000"/>
              </a:lnSpc>
              <a:spcAft>
                <a:spcPts val="800"/>
              </a:spcAft>
            </a:pPr>
            <a:r>
              <a:rPr lang="en-US" u="sng"/>
              <a:t>The remaining standards are divided into three general categories</a:t>
            </a:r>
            <a:endParaRPr lang="en-US"/>
          </a:p>
          <a:p>
            <a:pPr marL="342900" indent="-342900">
              <a:lnSpc>
                <a:spcPct val="107000"/>
              </a:lnSpc>
              <a:spcAft>
                <a:spcPts val="800"/>
              </a:spcAft>
              <a:buFont typeface="Arial,Sans-Serif"/>
              <a:buChar char="•"/>
            </a:pPr>
            <a:r>
              <a:rPr lang="en-US"/>
              <a:t>Governance, leadership, and workforce (read slide)</a:t>
            </a:r>
            <a:endParaRPr lang="en-US">
              <a:cs typeface="Calibri"/>
            </a:endParaRPr>
          </a:p>
          <a:p>
            <a:pPr marL="342900" indent="-342900">
              <a:lnSpc>
                <a:spcPct val="107000"/>
              </a:lnSpc>
              <a:spcAft>
                <a:spcPts val="800"/>
              </a:spcAft>
              <a:buFont typeface="Arial,Sans-Serif"/>
              <a:buChar char="•"/>
            </a:pPr>
            <a:r>
              <a:rPr lang="en-US"/>
              <a:t>Communication and language assistance (read slide)</a:t>
            </a:r>
            <a:endParaRPr lang="en-US">
              <a:cs typeface="Calibri"/>
            </a:endParaRPr>
          </a:p>
          <a:p>
            <a:pPr marL="342900" indent="-342900">
              <a:lnSpc>
                <a:spcPct val="107000"/>
              </a:lnSpc>
              <a:spcAft>
                <a:spcPts val="800"/>
              </a:spcAft>
              <a:buFont typeface="Arial,Sans-Serif"/>
              <a:buChar char="•"/>
            </a:pPr>
            <a:r>
              <a:rPr lang="en-US"/>
              <a:t>Engagement, continuous improvement, and accountability (read slide)</a:t>
            </a:r>
            <a:endParaRPr lang="en-US">
              <a:cs typeface="Calibri"/>
            </a:endParaRPr>
          </a:p>
          <a:p>
            <a:pPr>
              <a:lnSpc>
                <a:spcPct val="107000"/>
              </a:lnSpc>
              <a:spcAft>
                <a:spcPts val="800"/>
              </a:spcAft>
            </a:pPr>
            <a:r>
              <a:rPr lang="en-US"/>
              <a:t>(The Rhode Island Department of Health has developed a training on the Communication and Language Assistance standards that primarily focuses on language services. This is  a great resource for people to check out if they are interested in further learning about these standards.)</a:t>
            </a:r>
            <a:endParaRPr lang="en-US">
              <a:cs typeface="Calibri"/>
            </a:endParaRPr>
          </a:p>
          <a:p>
            <a:pPr>
              <a:lnSpc>
                <a:spcPct val="107000"/>
              </a:lnSpc>
              <a:spcAft>
                <a:spcPts val="800"/>
              </a:spcAft>
            </a:pPr>
            <a:endParaRPr lang="en-US"/>
          </a:p>
          <a:p>
            <a:pPr>
              <a:lnSpc>
                <a:spcPct val="107000"/>
              </a:lnSpc>
              <a:spcAft>
                <a:spcPts val="800"/>
              </a:spcAft>
            </a:pPr>
            <a:r>
              <a:rPr lang="en-US"/>
              <a:t>Luckily, there are a lot of resources out there. We will turn to a couple of examples of implementing actions to start to build a picture of what CLAS Standards in practice might look like.</a:t>
            </a:r>
            <a:endParaRPr lang="en-US">
              <a:cs typeface="Calibri"/>
            </a:endParaRPr>
          </a:p>
          <a:p>
            <a:pPr>
              <a:lnSpc>
                <a:spcPct val="107000"/>
              </a:lnSpc>
              <a:spcAft>
                <a:spcPts val="800"/>
              </a:spcAft>
            </a:pPr>
            <a:endParaRPr lang="en-US"/>
          </a:p>
        </p:txBody>
      </p:sp>
      <p:sp>
        <p:nvSpPr>
          <p:cNvPr id="4" name="Slide Number Placeholder 3"/>
          <p:cNvSpPr>
            <a:spLocks noGrp="1"/>
          </p:cNvSpPr>
          <p:nvPr>
            <p:ph type="sldNum" sz="quarter" idx="5"/>
          </p:nvPr>
        </p:nvSpPr>
        <p:spPr/>
        <p:txBody>
          <a:bodyPr/>
          <a:lstStyle/>
          <a:p>
            <a:fld id="{AFFFAB86-698E-4451-B9A8-29E666994EB2}" type="slidenum">
              <a:rPr lang="en-US"/>
              <a:t>6</a:t>
            </a:fld>
            <a:endParaRPr lang="en-US"/>
          </a:p>
        </p:txBody>
      </p:sp>
    </p:spTree>
    <p:extLst>
      <p:ext uri="{BB962C8B-B14F-4D97-AF65-F5344CB8AC3E}">
        <p14:creationId xmlns:p14="http://schemas.microsoft.com/office/powerpoint/2010/main" val="209341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t>I want to turn our attention to some bigger picture information on why the Standards are important.</a:t>
            </a:r>
          </a:p>
          <a:p>
            <a:pPr>
              <a:lnSpc>
                <a:spcPct val="107000"/>
              </a:lnSpc>
              <a:spcAft>
                <a:spcPts val="800"/>
              </a:spcAft>
            </a:pPr>
            <a:r>
              <a:rPr lang="en-US"/>
              <a:t>Only a small portion of health is impacted by clinical care, we know that the Social Determinants of Health, the conditions in which people live, work, and play, are highly determinative of health outcomes.</a:t>
            </a:r>
            <a:endParaRPr lang="en-US">
              <a:cs typeface="Calibri"/>
            </a:endParaRPr>
          </a:p>
          <a:p>
            <a:pPr>
              <a:lnSpc>
                <a:spcPct val="107000"/>
              </a:lnSpc>
              <a:spcAft>
                <a:spcPts val="800"/>
              </a:spcAft>
            </a:pPr>
            <a:r>
              <a:rPr lang="en-US"/>
              <a:t>As in other places, inequities in the SDOH in RI are based on factors such as race, ethnicity, and national origin (which</a:t>
            </a:r>
            <a:r>
              <a:rPr lang="en-US" b="1"/>
              <a:t> includes language)</a:t>
            </a:r>
            <a:endParaRPr lang="en-US" b="1">
              <a:cs typeface="Calibri"/>
            </a:endParaRPr>
          </a:p>
          <a:p>
            <a:pPr>
              <a:lnSpc>
                <a:spcPct val="107000"/>
              </a:lnSpc>
              <a:spcAft>
                <a:spcPts val="800"/>
              </a:spcAft>
            </a:pPr>
            <a:endParaRPr lang="en-US"/>
          </a:p>
          <a:p>
            <a:pPr>
              <a:lnSpc>
                <a:spcPct val="107000"/>
              </a:lnSpc>
              <a:spcAft>
                <a:spcPts val="800"/>
              </a:spcAft>
            </a:pPr>
            <a:r>
              <a:rPr lang="en-US"/>
              <a:t>On this slide are two examples: </a:t>
            </a:r>
            <a:endParaRPr lang="en-US">
              <a:cs typeface="Calibri"/>
            </a:endParaRPr>
          </a:p>
          <a:p>
            <a:pPr marL="742950" lvl="1" indent="-285750">
              <a:lnSpc>
                <a:spcPct val="107000"/>
              </a:lnSpc>
              <a:spcAft>
                <a:spcPts val="800"/>
              </a:spcAft>
              <a:buFont typeface="Arial,Sans-Serif"/>
              <a:buChar char="•"/>
            </a:pPr>
            <a:r>
              <a:rPr lang="en-US"/>
              <a:t>Read first bullet (air pollution) </a:t>
            </a:r>
            <a:endParaRPr lang="en-US">
              <a:cs typeface="Calibri"/>
            </a:endParaRPr>
          </a:p>
          <a:p>
            <a:pPr marL="742950" lvl="1" indent="-285750">
              <a:lnSpc>
                <a:spcPct val="107000"/>
              </a:lnSpc>
              <a:spcAft>
                <a:spcPts val="800"/>
              </a:spcAft>
              <a:buFont typeface="Arial,Sans-Serif"/>
              <a:buChar char="•"/>
            </a:pPr>
            <a:r>
              <a:rPr lang="en-US"/>
              <a:t>Read second bullet (linguistic isolation)</a:t>
            </a:r>
            <a:endParaRPr lang="en-US">
              <a:cs typeface="Calibri"/>
            </a:endParaRPr>
          </a:p>
          <a:p>
            <a:pPr marL="742950" lvl="1" indent="-285750">
              <a:lnSpc>
                <a:spcPct val="107000"/>
              </a:lnSpc>
              <a:spcAft>
                <a:spcPts val="800"/>
              </a:spcAft>
              <a:buFont typeface="Arial,Sans-Serif"/>
              <a:buChar char="•"/>
            </a:pPr>
            <a:r>
              <a:rPr lang="en-US"/>
              <a:t>Importantly, linguistic isolation – can add to social isolation, which contributes to multiple negative  physical and mental health impacts </a:t>
            </a:r>
            <a:endParaRPr lang="en-US">
              <a:cs typeface="Calibri"/>
            </a:endParaRPr>
          </a:p>
          <a:p>
            <a:pPr>
              <a:lnSpc>
                <a:spcPct val="107000"/>
              </a:lnSpc>
              <a:spcAft>
                <a:spcPts val="800"/>
              </a:spcAft>
            </a:pPr>
            <a:r>
              <a:rPr lang="en-US" u="sng"/>
              <a:t>References</a:t>
            </a:r>
            <a:r>
              <a:rPr lang="en-US"/>
              <a:t>: </a:t>
            </a:r>
            <a:endParaRPr lang="en-US">
              <a:cs typeface="Calibri"/>
            </a:endParaRPr>
          </a:p>
          <a:p>
            <a:pPr>
              <a:lnSpc>
                <a:spcPct val="107000"/>
              </a:lnSpc>
              <a:spcAft>
                <a:spcPts val="800"/>
              </a:spcAft>
            </a:pPr>
            <a:r>
              <a:rPr lang="en-US"/>
              <a:t>Air Pollution </a:t>
            </a:r>
            <a:r>
              <a:rPr lang="en-US">
                <a:hlinkClick r:id="rId3"/>
              </a:rPr>
              <a:t>https://www.providenceri.gov/wp-content/uploads/2019/10/Climate-Justice-Plan-Report-FINAL-English-1.pdf</a:t>
            </a:r>
            <a:r>
              <a:rPr lang="en-US"/>
              <a:t>   </a:t>
            </a:r>
            <a:endParaRPr lang="en-US">
              <a:cs typeface="Calibri"/>
            </a:endParaRPr>
          </a:p>
          <a:p>
            <a:r>
              <a:rPr lang="en-US"/>
              <a:t>Linguistic Isolation </a:t>
            </a:r>
            <a:r>
              <a:rPr lang="en-US">
                <a:hlinkClick r:id="rId4"/>
              </a:rPr>
              <a:t>https://d3egnnukzendc6.cloudfront.net/documents/HARI-2022-CHNA-Final-Report.pdf</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7</a:t>
            </a:fld>
            <a:endParaRPr lang="en-US"/>
          </a:p>
        </p:txBody>
      </p:sp>
    </p:spTree>
    <p:extLst>
      <p:ext uri="{BB962C8B-B14F-4D97-AF65-F5344CB8AC3E}">
        <p14:creationId xmlns:p14="http://schemas.microsoft.com/office/powerpoint/2010/main" val="136981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t>Linguistic isolation in RI highlights the need for CLAS in the state. In RI, we have both non-English speaking populations and low-English proficiency or LEP populations. </a:t>
            </a:r>
          </a:p>
          <a:p>
            <a:endParaRPr lang="en-US"/>
          </a:p>
          <a:p>
            <a:r>
              <a:rPr lang="en-US">
                <a:cs typeface="Calibri" panose="020F0502020204030204"/>
              </a:rPr>
              <a:t>The pie chart and table here are a snapshot of </a:t>
            </a:r>
            <a:r>
              <a:rPr lang="en-US" err="1">
                <a:cs typeface="Calibri" panose="020F0502020204030204"/>
              </a:rPr>
              <a:t>langs</a:t>
            </a:r>
            <a:r>
              <a:rPr lang="en-US">
                <a:cs typeface="Calibri" panose="020F0502020204030204"/>
              </a:rPr>
              <a:t> in RI.</a:t>
            </a:r>
            <a:endParaRPr lang="en-US">
              <a:ea typeface="Calibri"/>
              <a:cs typeface="Calibri" panose="020F0502020204030204"/>
            </a:endParaRPr>
          </a:p>
          <a:p>
            <a:endParaRPr lang="en-US">
              <a:cs typeface="Calibri" panose="020F0502020204030204"/>
            </a:endParaRPr>
          </a:p>
          <a:p>
            <a:r>
              <a:rPr lang="en-US">
                <a:cs typeface="Calibri" panose="020F0502020204030204"/>
              </a:rPr>
              <a:t>I.  The table next to it lets you know what percent of the total state population speaks the languages so that you can get an idea of where these communities fit into the larger RI picture</a:t>
            </a:r>
            <a:endParaRPr lang="en-US">
              <a:ea typeface="Calibri"/>
              <a:cs typeface="Calibri" panose="020F0502020204030204"/>
            </a:endParaRPr>
          </a:p>
          <a:p>
            <a:endParaRPr lang="en-US"/>
          </a:p>
          <a:p>
            <a:pPr marL="342900" indent="-342900">
              <a:lnSpc>
                <a:spcPct val="107000"/>
              </a:lnSpc>
              <a:spcAft>
                <a:spcPts val="800"/>
              </a:spcAft>
              <a:buFont typeface="Arial,Sans-Serif"/>
              <a:buChar char="•"/>
            </a:pPr>
            <a:r>
              <a:rPr lang="en-US"/>
              <a:t>It is important to keep in mind though that these numbers represent the LEP population state-wide; and</a:t>
            </a:r>
            <a:r>
              <a:rPr lang="en-US" b="1"/>
              <a:t> do not </a:t>
            </a:r>
            <a:r>
              <a:rPr lang="en-US"/>
              <a:t>capture all languages spoken in the state</a:t>
            </a:r>
            <a:endParaRPr lang="en-US">
              <a:cs typeface="Calibri" panose="020F0502020204030204"/>
            </a:endParaRPr>
          </a:p>
          <a:p>
            <a:pPr marL="342900" indent="-342900">
              <a:lnSpc>
                <a:spcPct val="107000"/>
              </a:lnSpc>
              <a:spcAft>
                <a:spcPts val="800"/>
              </a:spcAft>
              <a:buFont typeface="Arial,Sans-Serif"/>
              <a:buChar char="•"/>
            </a:pPr>
            <a:r>
              <a:rPr lang="en-US">
                <a:cs typeface="Calibri" panose="020F0502020204030204"/>
              </a:rPr>
              <a:t>For example, Cape Verdean Creole is widely spoken in some areas of the state but is not individually mentioned in this report. It may be lumped in with the general Portuguese speakers despite the fact that it is a distinct language with important differences.</a:t>
            </a:r>
            <a:endParaRPr lang="en-US"/>
          </a:p>
          <a:p>
            <a:pPr marL="342900" indent="-342900">
              <a:lnSpc>
                <a:spcPct val="107000"/>
              </a:lnSpc>
              <a:spcAft>
                <a:spcPts val="800"/>
              </a:spcAft>
              <a:buFont typeface="Arial,Sans-Serif"/>
              <a:buChar char="•"/>
            </a:pPr>
            <a:r>
              <a:rPr lang="en-US"/>
              <a:t>The top three languages can change depending on where you are in the state – thus community need for language access is not a one size fits all undertaking; you may for example be serving a community with a large population of people who speak Arabic so the translation needs here would differ than if you were just using the state demographic info</a:t>
            </a:r>
            <a:endParaRPr lang="en-US">
              <a:cs typeface="Calibri"/>
            </a:endParaRPr>
          </a:p>
          <a:p>
            <a:pPr marL="342900" indent="-342900">
              <a:lnSpc>
                <a:spcPct val="107000"/>
              </a:lnSpc>
              <a:spcAft>
                <a:spcPts val="800"/>
              </a:spcAft>
              <a:buFont typeface="Arial,Sans-Serif"/>
              <a:buChar char="•"/>
            </a:pPr>
            <a:r>
              <a:rPr lang="en-US"/>
              <a:t>It is also important to keep in mind the needs of LEP populations with limited literacy, and cultures with oral languages or who prefer oral to written communications.</a:t>
            </a:r>
            <a:endParaRPr lang="en-US">
              <a:cs typeface="Calibri"/>
            </a:endParaRPr>
          </a:p>
          <a:p>
            <a:r>
              <a:rPr lang="en-US">
                <a:hlinkClick r:id="rId3"/>
              </a:rPr>
              <a:t>https://planning.ri.gov/sites/g/files/xkgbur826/files/2022-05/LEP%20Plan_04_27_2022_CLEAN.pdf</a:t>
            </a:r>
            <a:endParaRPr lang="en-US"/>
          </a:p>
        </p:txBody>
      </p:sp>
      <p:sp>
        <p:nvSpPr>
          <p:cNvPr id="4" name="Slide Number Placeholder 3"/>
          <p:cNvSpPr>
            <a:spLocks noGrp="1"/>
          </p:cNvSpPr>
          <p:nvPr>
            <p:ph type="sldNum" sz="quarter" idx="5"/>
          </p:nvPr>
        </p:nvSpPr>
        <p:spPr/>
        <p:txBody>
          <a:bodyPr/>
          <a:lstStyle/>
          <a:p>
            <a:fld id="{AFFFAB86-698E-4451-B9A8-29E666994EB2}" type="slidenum">
              <a:rPr lang="en-US"/>
              <a:t>8</a:t>
            </a:fld>
            <a:endParaRPr lang="en-US"/>
          </a:p>
        </p:txBody>
      </p:sp>
    </p:spTree>
    <p:extLst>
      <p:ext uri="{BB962C8B-B14F-4D97-AF65-F5344CB8AC3E}">
        <p14:creationId xmlns:p14="http://schemas.microsoft.com/office/powerpoint/2010/main" val="323149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a:t>We often get asked: How Can A Failure to Meet CLAS Standards Impact Health Equity and Quality of Services?</a:t>
            </a:r>
          </a:p>
          <a:p>
            <a:pPr>
              <a:lnSpc>
                <a:spcPct val="107000"/>
              </a:lnSpc>
              <a:spcAft>
                <a:spcPts val="800"/>
              </a:spcAft>
            </a:pPr>
            <a:r>
              <a:rPr lang="en-US"/>
              <a:t>It’s important to have a concrete understanding of some of the impacts on populations who have different cultural and language needs from the majority of the population </a:t>
            </a:r>
          </a:p>
          <a:p>
            <a:pPr marL="342900" indent="-342900">
              <a:lnSpc>
                <a:spcPct val="107000"/>
              </a:lnSpc>
              <a:spcAft>
                <a:spcPts val="800"/>
              </a:spcAft>
              <a:buFont typeface="Arial,Sans-Serif"/>
              <a:buChar char="•"/>
            </a:pPr>
            <a:r>
              <a:rPr lang="en-US"/>
              <a:t>For example – [examples on slides]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AFFFAB86-698E-4451-B9A8-29E666994EB2}" type="slidenum">
              <a:rPr lang="en-US"/>
              <a:t>9</a:t>
            </a:fld>
            <a:endParaRPr lang="en-US"/>
          </a:p>
        </p:txBody>
      </p:sp>
    </p:spTree>
    <p:extLst>
      <p:ext uri="{BB962C8B-B14F-4D97-AF65-F5344CB8AC3E}">
        <p14:creationId xmlns:p14="http://schemas.microsoft.com/office/powerpoint/2010/main" val="215441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that vein, we will be discussing our next objective which is the legal basis for these standards.</a:t>
            </a:r>
          </a:p>
        </p:txBody>
      </p:sp>
      <p:sp>
        <p:nvSpPr>
          <p:cNvPr id="4" name="Slide Number Placeholder 3"/>
          <p:cNvSpPr>
            <a:spLocks noGrp="1"/>
          </p:cNvSpPr>
          <p:nvPr>
            <p:ph type="sldNum" sz="quarter" idx="5"/>
          </p:nvPr>
        </p:nvSpPr>
        <p:spPr/>
        <p:txBody>
          <a:bodyPr/>
          <a:lstStyle/>
          <a:p>
            <a:fld id="{AFFFAB86-698E-4451-B9A8-29E666994EB2}" type="slidenum">
              <a:rPr lang="en-US"/>
              <a:t>10</a:t>
            </a:fld>
            <a:endParaRPr lang="en-US"/>
          </a:p>
        </p:txBody>
      </p:sp>
    </p:spTree>
    <p:extLst>
      <p:ext uri="{BB962C8B-B14F-4D97-AF65-F5344CB8AC3E}">
        <p14:creationId xmlns:p14="http://schemas.microsoft.com/office/powerpoint/2010/main" val="147910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ntent Placeholders_no strap_no logo">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34853" y="1325402"/>
            <a:ext cx="5676841" cy="4106237"/>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If needed: 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934367" cy="419807"/>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lnSpc>
                <a:spcPct val="100000"/>
              </a:lnSpc>
              <a:spcBef>
                <a:spcPts val="0"/>
              </a:spcBef>
              <a:spcAft>
                <a:spcPts val="0"/>
              </a:spcAft>
              <a:buNone/>
              <a:defRPr sz="12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r>
              <a:rPr lang="en-US"/>
              <a:t> </a:t>
            </a:r>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33973" y="5126839"/>
            <a:ext cx="5673608" cy="294706"/>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10359" y="1325880"/>
            <a:ext cx="5676841" cy="4107661"/>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If needed: 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14" name="Text Placeholder 13">
            <a:extLst>
              <a:ext uri="{FF2B5EF4-FFF2-40B4-BE49-F238E27FC236}">
                <a16:creationId xmlns:a16="http://schemas.microsoft.com/office/drawing/2014/main" id="{E2D80000-D0F6-D514-F6C2-EA35C8DA3424}"/>
              </a:ext>
            </a:extLst>
          </p:cNvPr>
          <p:cNvSpPr>
            <a:spLocks noGrp="1"/>
          </p:cNvSpPr>
          <p:nvPr>
            <p:ph type="body" sz="quarter" idx="23" hasCustomPrompt="1"/>
          </p:nvPr>
        </p:nvSpPr>
        <p:spPr>
          <a:xfrm>
            <a:off x="6211537" y="5126839"/>
            <a:ext cx="5539471" cy="304800"/>
          </a:xfrm>
        </p:spPr>
        <p:txBody>
          <a:bodyPr/>
          <a:lstStyle>
            <a:lvl1pPr marL="0" indent="0">
              <a:buNone/>
              <a:defRPr sz="900">
                <a:solidFill>
                  <a:schemeClr val="tx1"/>
                </a:solidFill>
              </a:defRPr>
            </a:lvl1pPr>
          </a:lstStyle>
          <a:p>
            <a:pPr lvl="0"/>
            <a:r>
              <a:rPr lang="en-US"/>
              <a:t>Data Source: Name of Source, RIDOH, Date Data was pulled in Franklin Gothic No smaller than 9 PT Font Italic</a:t>
            </a:r>
          </a:p>
        </p:txBody>
      </p:sp>
      <p:sp>
        <p:nvSpPr>
          <p:cNvPr id="15" name="Прямоугольник 2">
            <a:extLst>
              <a:ext uri="{FF2B5EF4-FFF2-40B4-BE49-F238E27FC236}">
                <a16:creationId xmlns:a16="http://schemas.microsoft.com/office/drawing/2014/main" id="{89D6674C-C491-4D1E-9DA7-79390475C094}"/>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74B818AB-6226-4F8D-8016-C70652780409}"/>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6ED0C3BC-F97D-42C4-8A1C-C6AA2B1EF9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20618901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 2 Content Placeholders with strap">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466344" y="1335024"/>
            <a:ext cx="5530965" cy="4331358"/>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934367" cy="419807"/>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lnSpc>
                <a:spcPct val="100000"/>
              </a:lnSpc>
              <a:spcBef>
                <a:spcPts val="0"/>
              </a:spcBef>
              <a:spcAft>
                <a:spcPts val="0"/>
              </a:spcAft>
              <a:buNone/>
              <a:defRPr sz="1200"/>
            </a:lvl5pPr>
          </a:lstStyle>
          <a:p>
            <a:pPr lvl="0"/>
            <a:r>
              <a:rPr lang="en-US"/>
              <a:t>Notes: How data was processed. Franklin Gothic 8 PT Font. Include small numbers and Race and Ethnicity Documentation. The rest can go in the appendix.</a:t>
            </a:r>
          </a:p>
          <a:p>
            <a:pPr lvl="0"/>
            <a:r>
              <a:rPr lang="en-US"/>
              <a:t> </a:t>
            </a:r>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33973" y="5437616"/>
            <a:ext cx="5617616" cy="246205"/>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40412" y="1335024"/>
            <a:ext cx="5532120" cy="4334256"/>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14" name="Text Placeholder 13">
            <a:extLst>
              <a:ext uri="{FF2B5EF4-FFF2-40B4-BE49-F238E27FC236}">
                <a16:creationId xmlns:a16="http://schemas.microsoft.com/office/drawing/2014/main" id="{E2D80000-D0F6-D514-F6C2-EA35C8DA3424}"/>
              </a:ext>
            </a:extLst>
          </p:cNvPr>
          <p:cNvSpPr>
            <a:spLocks noGrp="1"/>
          </p:cNvSpPr>
          <p:nvPr>
            <p:ph type="body" sz="quarter" idx="23" hasCustomPrompt="1"/>
          </p:nvPr>
        </p:nvSpPr>
        <p:spPr>
          <a:xfrm>
            <a:off x="6246027" y="5423803"/>
            <a:ext cx="5539471" cy="304800"/>
          </a:xfrm>
        </p:spPr>
        <p:txBody>
          <a:bodyPr/>
          <a:lstStyle>
            <a:lvl1pPr marL="0" indent="0">
              <a:buNone/>
              <a:defRPr sz="900">
                <a:solidFill>
                  <a:schemeClr val="tx1"/>
                </a:solidFill>
              </a:defRPr>
            </a:lvl1pPr>
          </a:lstStyle>
          <a:p>
            <a:pPr lvl="0"/>
            <a:r>
              <a:rPr lang="en-US"/>
              <a:t>Data Source: Name of Source, RIDOH, Date Data was pulled in Franklin Gothic No smaller than 9 PT Font Italic</a:t>
            </a:r>
          </a:p>
        </p:txBody>
      </p:sp>
      <p:sp>
        <p:nvSpPr>
          <p:cNvPr id="15" name="Прямоугольник 2">
            <a:extLst>
              <a:ext uri="{FF2B5EF4-FFF2-40B4-BE49-F238E27FC236}">
                <a16:creationId xmlns:a16="http://schemas.microsoft.com/office/drawing/2014/main" id="{0D140588-B5C3-49B7-A932-89F2267AEE32}"/>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AE84FDF1-E5ED-44AE-847B-3A90CF4F4221}"/>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F571CC8C-D0F5-4953-B893-61739E1DC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1595893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 2 Content Placeholders with strap">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34853" y="1939792"/>
            <a:ext cx="5676841" cy="3813048"/>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15190" y="329616"/>
            <a:ext cx="11582400" cy="655279"/>
          </a:xfrm>
          <a:prstGeom prst="rect">
            <a:avLst/>
          </a:prstGeom>
        </p:spPr>
        <p:txBody>
          <a:bodyPr/>
          <a:lstStyle>
            <a:lvl1pPr>
              <a:defRPr/>
            </a:lvl1pPr>
          </a:lstStyle>
          <a:p>
            <a:r>
              <a:rPr lang="en-US"/>
              <a:t>What data shows, (by x demographic), Rhode Island (DATE)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14071" y="1093290"/>
            <a:ext cx="11582400" cy="609966"/>
          </a:xfrm>
        </p:spPr>
        <p:txBody>
          <a:bodyPr>
            <a:noAutofit/>
          </a:bodyPr>
          <a:lstStyle>
            <a:lvl1pPr marL="0" marR="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sz="200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Minimum 18 Font. Try not to exceed 2 lines. </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934367" cy="419807"/>
          </a:xfrm>
        </p:spPr>
        <p:txBody>
          <a:bodyPr/>
          <a:lstStyle>
            <a:lvl1pPr marL="0" indent="0" algn="l">
              <a:lnSpc>
                <a:spcPct val="100000"/>
              </a:lnSpc>
              <a:spcBef>
                <a:spcPts val="0"/>
              </a:spcBef>
              <a:spcAft>
                <a:spcPts val="0"/>
              </a:spcAft>
              <a:buNone/>
              <a:defRPr sz="1200" i="1">
                <a:solidFill>
                  <a:srgbClr val="3D3D3D"/>
                </a:solidFill>
              </a:defRPr>
            </a:lvl1pPr>
            <a:lvl4pPr marL="1371600" indent="0">
              <a:buNone/>
              <a:defRPr/>
            </a:lvl4pPr>
            <a:lvl5pPr marL="1828800" indent="0">
              <a:lnSpc>
                <a:spcPct val="100000"/>
              </a:lnSpc>
              <a:spcBef>
                <a:spcPts val="0"/>
              </a:spcBef>
              <a:spcAft>
                <a:spcPts val="0"/>
              </a:spcAft>
              <a:buNone/>
              <a:defRPr sz="12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r>
              <a:rPr lang="en-US"/>
              <a:t> </a:t>
            </a:r>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33973" y="5486256"/>
            <a:ext cx="5673608" cy="294706"/>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40412" y="1935298"/>
            <a:ext cx="5676841" cy="3815719"/>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14" name="Text Placeholder 13">
            <a:extLst>
              <a:ext uri="{FF2B5EF4-FFF2-40B4-BE49-F238E27FC236}">
                <a16:creationId xmlns:a16="http://schemas.microsoft.com/office/drawing/2014/main" id="{E2D80000-D0F6-D514-F6C2-EA35C8DA3424}"/>
              </a:ext>
            </a:extLst>
          </p:cNvPr>
          <p:cNvSpPr>
            <a:spLocks noGrp="1"/>
          </p:cNvSpPr>
          <p:nvPr>
            <p:ph type="body" sz="quarter" idx="23" hasCustomPrompt="1"/>
          </p:nvPr>
        </p:nvSpPr>
        <p:spPr>
          <a:xfrm>
            <a:off x="6246027" y="5452987"/>
            <a:ext cx="5539471" cy="304800"/>
          </a:xfrm>
        </p:spPr>
        <p:txBody>
          <a:bodyPr/>
          <a:lstStyle>
            <a:lvl1pPr marL="0" indent="0">
              <a:buNone/>
              <a:defRPr sz="900">
                <a:solidFill>
                  <a:schemeClr val="tx1"/>
                </a:solidFill>
              </a:defRPr>
            </a:lvl1pPr>
          </a:lstStyle>
          <a:p>
            <a:pPr lvl="0"/>
            <a:r>
              <a:rPr lang="en-US"/>
              <a:t>Data Source: Name of Source, RIDOH, Date Data was pulled in Franklin Gothic No smaller than 9 PT Font Italic</a:t>
            </a:r>
          </a:p>
        </p:txBody>
      </p:sp>
      <p:sp>
        <p:nvSpPr>
          <p:cNvPr id="15" name="Прямоугольник 2">
            <a:extLst>
              <a:ext uri="{FF2B5EF4-FFF2-40B4-BE49-F238E27FC236}">
                <a16:creationId xmlns:a16="http://schemas.microsoft.com/office/drawing/2014/main" id="{39FDB982-5298-4C74-AB55-D194BB8868C9}"/>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703B646F-A955-48EF-91F2-8A1950DAAB30}"/>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7D57B7A6-FAD6-49AC-A618-B50AEB9D30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10425243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4"/>
            <a:ext cx="6335696" cy="3657600"/>
          </a:xfrm>
          <a:solidFill>
            <a:schemeClr val="bg2">
              <a:lumMod val="20000"/>
              <a:lumOff val="80000"/>
            </a:schemeClr>
          </a:solidFill>
        </p:spPr>
        <p:txBody>
          <a:bodyPr/>
          <a:lstStyle>
            <a:lvl1pPr marL="0" indent="0" algn="ctr">
              <a:buNone/>
              <a:defRPr/>
            </a:lvl1pPr>
          </a:lstStyle>
          <a:p>
            <a:pPr lvl="0"/>
            <a:r>
              <a:rPr lang="en-US"/>
              <a:t>Click on the icons below to bring in a table, chart, smart art graphic, picture, web element, or video!</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1752" y="1031273"/>
            <a:ext cx="11582400" cy="850392"/>
          </a:xfrm>
        </p:spPr>
        <p:txBody>
          <a:bodyPr>
            <a:noAutofit/>
          </a:bodyPr>
          <a:lstStyle>
            <a:lvl1pPr marL="0" indent="0">
              <a:buNone/>
              <a:defRPr sz="2100" b="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301752" y="2085975"/>
            <a:ext cx="4533532" cy="3703318"/>
          </a:xfrm>
        </p:spPr>
        <p:txBody>
          <a:bodyPr/>
          <a:lstStyle>
            <a:lvl1pPr>
              <a:defRPr>
                <a:solidFill>
                  <a:srgbClr val="1E497F"/>
                </a:solidFill>
              </a:defRPr>
            </a:lvl1pPr>
            <a:lvl2pPr>
              <a:defRPr>
                <a:solidFill>
                  <a:srgbClr val="1E497F"/>
                </a:solidFill>
              </a:defRPr>
            </a:lvl2pPr>
            <a:lvl3pPr>
              <a:defRPr>
                <a:solidFill>
                  <a:srgbClr val="1E497F"/>
                </a:solidFill>
              </a:defRPr>
            </a:lvl3pPr>
            <a:lvl4pPr>
              <a:defRPr>
                <a:solidFill>
                  <a:srgbClr val="1E497F"/>
                </a:solidFill>
              </a:defRPr>
            </a:lvl4pPr>
            <a:lvl5pPr>
              <a:defRPr>
                <a:solidFill>
                  <a:srgbClr val="1E49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25622F36-0A32-5DD6-E2D0-0E1F94BBA11C}"/>
              </a:ext>
            </a:extLst>
          </p:cNvPr>
          <p:cNvSpPr>
            <a:spLocks noGrp="1"/>
          </p:cNvSpPr>
          <p:nvPr>
            <p:ph type="title" hasCustomPrompt="1"/>
          </p:nvPr>
        </p:nvSpPr>
        <p:spPr/>
        <p:txBody>
          <a:bodyPr/>
          <a:lstStyle/>
          <a:p>
            <a:r>
              <a:rPr lang="en-US"/>
              <a:t>What data shows, (by x demographic), Rhode Island (DATE)</a:t>
            </a:r>
          </a:p>
        </p:txBody>
      </p:sp>
      <p:sp>
        <p:nvSpPr>
          <p:cNvPr id="13" name="Text Placeholder 12">
            <a:extLst>
              <a:ext uri="{FF2B5EF4-FFF2-40B4-BE49-F238E27FC236}">
                <a16:creationId xmlns:a16="http://schemas.microsoft.com/office/drawing/2014/main" id="{7394E7EA-FA38-8F23-FD5D-6A44FE6FEE95}"/>
              </a:ext>
            </a:extLst>
          </p:cNvPr>
          <p:cNvSpPr>
            <a:spLocks noGrp="1"/>
          </p:cNvSpPr>
          <p:nvPr>
            <p:ph type="body" sz="quarter" idx="20" hasCustomPrompt="1"/>
          </p:nvPr>
        </p:nvSpPr>
        <p:spPr>
          <a:xfrm>
            <a:off x="5551504" y="5471127"/>
            <a:ext cx="6321425" cy="272447"/>
          </a:xfrm>
        </p:spPr>
        <p:txBody>
          <a:bodyPr/>
          <a:lstStyle>
            <a:lvl1pPr marL="0" indent="0">
              <a:buNone/>
              <a:defRPr sz="900" baseline="0"/>
            </a:lvl1pPr>
          </a:lstStyle>
          <a:p>
            <a:pPr lvl="0"/>
            <a:r>
              <a:rPr lang="en-US"/>
              <a:t>Data Source: Name of Source, Date data was pulled in Franklin Gothic 9 PT Font Italic</a:t>
            </a:r>
          </a:p>
        </p:txBody>
      </p:sp>
      <p:sp>
        <p:nvSpPr>
          <p:cNvPr id="8" name="Footer Placeholder 4">
            <a:extLst>
              <a:ext uri="{FF2B5EF4-FFF2-40B4-BE49-F238E27FC236}">
                <a16:creationId xmlns:a16="http://schemas.microsoft.com/office/drawing/2014/main" id="{A21EEDCB-6228-4A8E-89BC-BB00F9AB472D}"/>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312982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 Content Placeholder – with no strap  and discussion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466344" y="1335023"/>
            <a:ext cx="9492639" cy="4167061"/>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5" name="Text Placeholder 4">
            <a:extLst>
              <a:ext uri="{FF2B5EF4-FFF2-40B4-BE49-F238E27FC236}">
                <a16:creationId xmlns:a16="http://schemas.microsoft.com/office/drawing/2014/main" id="{01D1BF13-09DA-90C9-C03E-DA919976C3C3}"/>
              </a:ext>
            </a:extLst>
          </p:cNvPr>
          <p:cNvSpPr>
            <a:spLocks noGrp="1"/>
          </p:cNvSpPr>
          <p:nvPr>
            <p:ph type="body" sz="quarter" idx="22" hasCustomPrompt="1"/>
          </p:nvPr>
        </p:nvSpPr>
        <p:spPr>
          <a:xfrm>
            <a:off x="10117064" y="2210512"/>
            <a:ext cx="1884767" cy="2016583"/>
          </a:xfrm>
        </p:spPr>
        <p:txBody>
          <a:bodyPr/>
          <a:lstStyle>
            <a:lvl1pPr marL="0" indent="0">
              <a:buNone/>
              <a:defRPr sz="1200" baseline="0">
                <a:solidFill>
                  <a:schemeClr val="tx1"/>
                </a:solidFill>
              </a:defRPr>
            </a:lvl1pPr>
          </a:lstStyle>
          <a:p>
            <a:pPr lvl="0"/>
            <a:r>
              <a:rPr lang="en-US"/>
              <a:t>Key: Define acronyms or terms here. This can be moved to where it makes sense on the slide: side, bottom, </a:t>
            </a:r>
            <a:r>
              <a:rPr lang="en-US" err="1"/>
              <a:t>etc</a:t>
            </a:r>
            <a:r>
              <a:rPr lang="en-US"/>
              <a:t> in Minimum 18 PT Font </a:t>
            </a:r>
          </a:p>
        </p:txBody>
      </p:sp>
      <p:sp>
        <p:nvSpPr>
          <p:cNvPr id="14" name="Прямоугольник 2">
            <a:extLst>
              <a:ext uri="{FF2B5EF4-FFF2-40B4-BE49-F238E27FC236}">
                <a16:creationId xmlns:a16="http://schemas.microsoft.com/office/drawing/2014/main" id="{B579FE9D-21A3-4FE6-A522-15098B5CE117}"/>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Прямоугольник 11">
            <a:extLst>
              <a:ext uri="{FF2B5EF4-FFF2-40B4-BE49-F238E27FC236}">
                <a16:creationId xmlns:a16="http://schemas.microsoft.com/office/drawing/2014/main" id="{6C62F1FC-35BF-420F-9E0E-138B69C10EB3}"/>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id="{6256031A-07F4-4282-B84D-807BF17D85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
        <p:nvSpPr>
          <p:cNvPr id="17" name="Text Placeholder 12">
            <a:extLst>
              <a:ext uri="{FF2B5EF4-FFF2-40B4-BE49-F238E27FC236}">
                <a16:creationId xmlns:a16="http://schemas.microsoft.com/office/drawing/2014/main" id="{C5FA8C77-71E8-41D5-9CD7-B23D85FDC12E}"/>
              </a:ext>
            </a:extLst>
          </p:cNvPr>
          <p:cNvSpPr>
            <a:spLocks noGrp="1"/>
          </p:cNvSpPr>
          <p:nvPr>
            <p:ph type="body" sz="quarter" idx="20" hasCustomPrompt="1"/>
          </p:nvPr>
        </p:nvSpPr>
        <p:spPr>
          <a:xfrm>
            <a:off x="319456" y="6134377"/>
            <a:ext cx="9934367" cy="451174"/>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0"/>
            <a:endParaRPr lang="en-US"/>
          </a:p>
          <a:p>
            <a:pPr lvl="4"/>
            <a:endParaRPr lang="en-US"/>
          </a:p>
        </p:txBody>
      </p:sp>
      <p:sp>
        <p:nvSpPr>
          <p:cNvPr id="18" name="Text Placeholder 21">
            <a:extLst>
              <a:ext uri="{FF2B5EF4-FFF2-40B4-BE49-F238E27FC236}">
                <a16:creationId xmlns:a16="http://schemas.microsoft.com/office/drawing/2014/main" id="{17ED763B-3EE8-4391-B055-B24110D47802}"/>
              </a:ext>
            </a:extLst>
          </p:cNvPr>
          <p:cNvSpPr>
            <a:spLocks noGrp="1"/>
          </p:cNvSpPr>
          <p:nvPr>
            <p:ph type="body" sz="quarter" idx="21" hasCustomPrompt="1"/>
          </p:nvPr>
        </p:nvSpPr>
        <p:spPr>
          <a:xfrm>
            <a:off x="319004" y="5638250"/>
            <a:ext cx="9934366" cy="359962"/>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Tree>
    <p:extLst>
      <p:ext uri="{BB962C8B-B14F-4D97-AF65-F5344CB8AC3E}">
        <p14:creationId xmlns:p14="http://schemas.microsoft.com/office/powerpoint/2010/main" val="26065974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s with strap">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1335" y="1068217"/>
            <a:ext cx="11582400" cy="850392"/>
          </a:xfrm>
        </p:spPr>
        <p:txBody>
          <a:bodyPr>
            <a:noAutofit/>
          </a:bodyPr>
          <a:lstStyle>
            <a:lvl1pPr marL="0" indent="0">
              <a:buNone/>
              <a:defRPr sz="2000" b="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in Minimum 18 Font. Try not to exceed 2 lines. </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1752" y="2085975"/>
            <a:ext cx="11582400"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1284E29-6385-4D1F-8DAB-1E28FA99D259}"/>
              </a:ext>
            </a:extLst>
          </p:cNvPr>
          <p:cNvSpPr>
            <a:spLocks noGrp="1"/>
          </p:cNvSpPr>
          <p:nvPr>
            <p:ph type="ftr" sz="quarter" idx="3"/>
          </p:nvPr>
        </p:nvSpPr>
        <p:spPr>
          <a:xfrm>
            <a:off x="1228753" y="6194384"/>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1" name="Title 2">
            <a:extLst>
              <a:ext uri="{FF2B5EF4-FFF2-40B4-BE49-F238E27FC236}">
                <a16:creationId xmlns:a16="http://schemas.microsoft.com/office/drawing/2014/main" id="{33F913D5-C673-403E-A060-719F5ED6A3FC}"/>
              </a:ext>
            </a:extLst>
          </p:cNvPr>
          <p:cNvSpPr>
            <a:spLocks noGrp="1"/>
          </p:cNvSpPr>
          <p:nvPr>
            <p:ph type="title" hasCustomPrompt="1"/>
          </p:nvPr>
        </p:nvSpPr>
        <p:spPr>
          <a:xfrm>
            <a:off x="304800" y="326747"/>
            <a:ext cx="11582398" cy="662282"/>
          </a:xfrm>
        </p:spPr>
        <p:txBody>
          <a:bodyPr/>
          <a:lstStyle/>
          <a:p>
            <a:r>
              <a:rPr lang="en-US"/>
              <a:t>Your Slide’s Title (Franklin Gothic Demi Cond, 40 </a:t>
            </a:r>
            <a:r>
              <a:rPr lang="en-US" err="1"/>
              <a:t>pt</a:t>
            </a:r>
            <a:r>
              <a:rPr lang="en-US"/>
              <a:t>)</a:t>
            </a:r>
          </a:p>
        </p:txBody>
      </p:sp>
    </p:spTree>
    <p:extLst>
      <p:ext uri="{BB962C8B-B14F-4D97-AF65-F5344CB8AC3E}">
        <p14:creationId xmlns:p14="http://schemas.microsoft.com/office/powerpoint/2010/main" val="112336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pic>
        <p:nvPicPr>
          <p:cNvPr id="8" name="Picture 7" descr="A picture containing logo&#10;&#10;Description automatically generated">
            <a:extLst>
              <a:ext uri="{FF2B5EF4-FFF2-40B4-BE49-F238E27FC236}">
                <a16:creationId xmlns:a16="http://schemas.microsoft.com/office/drawing/2014/main" id="{A3A91D42-B4BA-413F-9A7B-7E479D2312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853" y="607135"/>
            <a:ext cx="1311128" cy="1311128"/>
          </a:xfrm>
          <a:prstGeom prst="rect">
            <a:avLst/>
          </a:prstGeom>
        </p:spPr>
      </p:pic>
      <p:sp>
        <p:nvSpPr>
          <p:cNvPr id="2" name="Title 1">
            <a:extLst>
              <a:ext uri="{FF2B5EF4-FFF2-40B4-BE49-F238E27FC236}">
                <a16:creationId xmlns:a16="http://schemas.microsoft.com/office/drawing/2014/main" id="{2B672194-C2E2-2634-E120-4B31BE7425A7}"/>
              </a:ext>
            </a:extLst>
          </p:cNvPr>
          <p:cNvSpPr>
            <a:spLocks noGrp="1"/>
          </p:cNvSpPr>
          <p:nvPr>
            <p:ph type="title" hasCustomPrompt="1"/>
          </p:nvPr>
        </p:nvSpPr>
        <p:spPr>
          <a:xfrm>
            <a:off x="3561397" y="1594519"/>
            <a:ext cx="5074920" cy="1311128"/>
          </a:xfrm>
          <a:prstGeom prst="rect">
            <a:avLst/>
          </a:prstGeo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85045694-07E5-E145-0552-5A93FB3B1A8E}"/>
              </a:ext>
            </a:extLst>
          </p:cNvPr>
          <p:cNvSpPr>
            <a:spLocks noGrp="1"/>
          </p:cNvSpPr>
          <p:nvPr>
            <p:ph type="body" idx="1" hasCustomPrompt="1"/>
          </p:nvPr>
        </p:nvSpPr>
        <p:spPr>
          <a:xfrm>
            <a:off x="2731702" y="3383669"/>
            <a:ext cx="6707574" cy="1311128"/>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Just make sure it doesn’t exceed two lines! </a:t>
            </a:r>
          </a:p>
        </p:txBody>
      </p:sp>
    </p:spTree>
    <p:extLst>
      <p:ext uri="{BB962C8B-B14F-4D97-AF65-F5344CB8AC3E}">
        <p14:creationId xmlns:p14="http://schemas.microsoft.com/office/powerpoint/2010/main" val="1639141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a:prstGeom prst="rect">
            <a:avLst/>
          </a:prstGeo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 </a:t>
            </a:r>
          </a:p>
        </p:txBody>
      </p:sp>
      <p:pic>
        <p:nvPicPr>
          <p:cNvPr id="5" name="Picture 4" descr="A picture containing logo&#10;&#10;Description automatically generated">
            <a:extLst>
              <a:ext uri="{FF2B5EF4-FFF2-40B4-BE49-F238E27FC236}">
                <a16:creationId xmlns:a16="http://schemas.microsoft.com/office/drawing/2014/main" id="{8D02A121-D882-4AD6-99A0-F9BE7CC3A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737" y="4377635"/>
            <a:ext cx="1909307" cy="1909307"/>
          </a:xfrm>
          <a:prstGeom prst="rect">
            <a:avLst/>
          </a:prstGeom>
        </p:spPr>
      </p:pic>
    </p:spTree>
    <p:extLst>
      <p:ext uri="{BB962C8B-B14F-4D97-AF65-F5344CB8AC3E}">
        <p14:creationId xmlns:p14="http://schemas.microsoft.com/office/powerpoint/2010/main" val="185659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594519"/>
            <a:ext cx="5074920" cy="1311128"/>
          </a:xfrm>
          <a:prstGeom prst="rect">
            <a:avLst/>
          </a:prstGeo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2731702" y="3383669"/>
            <a:ext cx="6707574" cy="1311128"/>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Just make sure it doesn’t exceed two lines! </a:t>
            </a:r>
          </a:p>
        </p:txBody>
      </p:sp>
      <p:pic>
        <p:nvPicPr>
          <p:cNvPr id="16" name="Picture 15" descr="A picture containing logo&#10;&#10;Description automatically generated">
            <a:extLst>
              <a:ext uri="{FF2B5EF4-FFF2-40B4-BE49-F238E27FC236}">
                <a16:creationId xmlns:a16="http://schemas.microsoft.com/office/drawing/2014/main" id="{4151E4E4-0542-4EF9-BEA0-B1B6F2A1C4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853" y="607135"/>
            <a:ext cx="1311128" cy="1311128"/>
          </a:xfrm>
          <a:prstGeom prst="rect">
            <a:avLst/>
          </a:prstGeom>
        </p:spPr>
      </p:pic>
    </p:spTree>
    <p:extLst>
      <p:ext uri="{BB962C8B-B14F-4D97-AF65-F5344CB8AC3E}">
        <p14:creationId xmlns:p14="http://schemas.microsoft.com/office/powerpoint/2010/main" val="1618597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a:prstGeom prst="rect">
            <a:avLst/>
          </a:prstGeo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 </a:t>
            </a:r>
          </a:p>
        </p:txBody>
      </p:sp>
      <p:pic>
        <p:nvPicPr>
          <p:cNvPr id="5" name="Picture 4" descr="A picture containing logo&#10;&#10;Description automatically generated">
            <a:extLst>
              <a:ext uri="{FF2B5EF4-FFF2-40B4-BE49-F238E27FC236}">
                <a16:creationId xmlns:a16="http://schemas.microsoft.com/office/drawing/2014/main" id="{8D02A121-D882-4AD6-99A0-F9BE7CC3A6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737" y="4377635"/>
            <a:ext cx="1909307" cy="1909307"/>
          </a:xfrm>
          <a:prstGeom prst="rect">
            <a:avLst/>
          </a:prstGeom>
        </p:spPr>
      </p:pic>
    </p:spTree>
    <p:extLst>
      <p:ext uri="{BB962C8B-B14F-4D97-AF65-F5344CB8AC3E}">
        <p14:creationId xmlns:p14="http://schemas.microsoft.com/office/powerpoint/2010/main" val="664431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pic>
        <p:nvPicPr>
          <p:cNvPr id="8" name="Picture 7" descr="A picture containing logo&#10;&#10;Description automatically generated">
            <a:extLst>
              <a:ext uri="{FF2B5EF4-FFF2-40B4-BE49-F238E27FC236}">
                <a16:creationId xmlns:a16="http://schemas.microsoft.com/office/drawing/2014/main" id="{A3A91D42-B4BA-413F-9A7B-7E479D2312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853" y="607135"/>
            <a:ext cx="1311128" cy="1311128"/>
          </a:xfrm>
          <a:prstGeom prst="rect">
            <a:avLst/>
          </a:prstGeom>
        </p:spPr>
      </p:pic>
      <p:sp>
        <p:nvSpPr>
          <p:cNvPr id="2" name="Title 1">
            <a:extLst>
              <a:ext uri="{FF2B5EF4-FFF2-40B4-BE49-F238E27FC236}">
                <a16:creationId xmlns:a16="http://schemas.microsoft.com/office/drawing/2014/main" id="{2B672194-C2E2-2634-E120-4B31BE7425A7}"/>
              </a:ext>
            </a:extLst>
          </p:cNvPr>
          <p:cNvSpPr>
            <a:spLocks noGrp="1"/>
          </p:cNvSpPr>
          <p:nvPr>
            <p:ph type="title" hasCustomPrompt="1"/>
          </p:nvPr>
        </p:nvSpPr>
        <p:spPr>
          <a:xfrm>
            <a:off x="3561397" y="1594519"/>
            <a:ext cx="5074920" cy="1311128"/>
          </a:xfrm>
          <a:prstGeom prst="rect">
            <a:avLst/>
          </a:prstGeo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85045694-07E5-E145-0552-5A93FB3B1A8E}"/>
              </a:ext>
            </a:extLst>
          </p:cNvPr>
          <p:cNvSpPr>
            <a:spLocks noGrp="1"/>
          </p:cNvSpPr>
          <p:nvPr>
            <p:ph type="body" idx="1" hasCustomPrompt="1"/>
          </p:nvPr>
        </p:nvSpPr>
        <p:spPr>
          <a:xfrm>
            <a:off x="2731702" y="3383669"/>
            <a:ext cx="6707574" cy="1311128"/>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Just make sure it doesn’t exceed two lines! </a:t>
            </a:r>
          </a:p>
        </p:txBody>
      </p:sp>
    </p:spTree>
    <p:extLst>
      <p:ext uri="{BB962C8B-B14F-4D97-AF65-F5344CB8AC3E}">
        <p14:creationId xmlns:p14="http://schemas.microsoft.com/office/powerpoint/2010/main" val="1937608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s with strap">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1335" y="1068217"/>
            <a:ext cx="11582400" cy="850392"/>
          </a:xfrm>
        </p:spPr>
        <p:txBody>
          <a:bodyPr>
            <a:noAutofit/>
          </a:bodyPr>
          <a:lstStyle>
            <a:lvl1pPr marL="0" indent="0">
              <a:buNone/>
              <a:defRPr sz="2000" b="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in Minimum 18 Font. Try not to exceed 2 lines. </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1752" y="2085975"/>
            <a:ext cx="11582400"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1284E29-6385-4D1F-8DAB-1E28FA99D259}"/>
              </a:ext>
            </a:extLst>
          </p:cNvPr>
          <p:cNvSpPr>
            <a:spLocks noGrp="1"/>
          </p:cNvSpPr>
          <p:nvPr>
            <p:ph type="ftr" sz="quarter" idx="3"/>
          </p:nvPr>
        </p:nvSpPr>
        <p:spPr>
          <a:xfrm>
            <a:off x="1228753" y="6194384"/>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1" name="Title 2">
            <a:extLst>
              <a:ext uri="{FF2B5EF4-FFF2-40B4-BE49-F238E27FC236}">
                <a16:creationId xmlns:a16="http://schemas.microsoft.com/office/drawing/2014/main" id="{33F913D5-C673-403E-A060-719F5ED6A3FC}"/>
              </a:ext>
            </a:extLst>
          </p:cNvPr>
          <p:cNvSpPr>
            <a:spLocks noGrp="1"/>
          </p:cNvSpPr>
          <p:nvPr>
            <p:ph type="title" hasCustomPrompt="1"/>
          </p:nvPr>
        </p:nvSpPr>
        <p:spPr>
          <a:xfrm>
            <a:off x="304800" y="326747"/>
            <a:ext cx="11582398" cy="662282"/>
          </a:xfrm>
        </p:spPr>
        <p:txBody>
          <a:bodyPr/>
          <a:lstStyle/>
          <a:p>
            <a:r>
              <a:rPr lang="en-US"/>
              <a:t>Your Slide’s Title (Franklin Gothic Demi Cond, 40 </a:t>
            </a:r>
            <a:r>
              <a:rPr lang="en-US" err="1"/>
              <a:t>pt</a:t>
            </a:r>
            <a:r>
              <a:rPr lang="en-US"/>
              <a:t>)</a:t>
            </a:r>
          </a:p>
        </p:txBody>
      </p:sp>
    </p:spTree>
    <p:extLst>
      <p:ext uri="{BB962C8B-B14F-4D97-AF65-F5344CB8AC3E}">
        <p14:creationId xmlns:p14="http://schemas.microsoft.com/office/powerpoint/2010/main" val="1228090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Bullet Points with Strap">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1335" y="1068217"/>
            <a:ext cx="11582400" cy="850392"/>
          </a:xfrm>
        </p:spPr>
        <p:txBody>
          <a:bodyPr>
            <a:noAutofit/>
          </a:bodyPr>
          <a:lstStyle>
            <a:lvl1pPr marL="0" indent="0">
              <a:buNone/>
              <a:defRPr sz="2000" b="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in Minimum 18 Font. Try not to exceed 2 lines. </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7485026-D023-04D8-FBE5-C5045EED2DC7}"/>
              </a:ext>
            </a:extLst>
          </p:cNvPr>
          <p:cNvSpPr>
            <a:spLocks noGrp="1"/>
          </p:cNvSpPr>
          <p:nvPr>
            <p:ph type="title" hasCustomPrompt="1"/>
          </p:nvPr>
        </p:nvSpPr>
        <p:spPr/>
        <p:txBody>
          <a:bodyPr/>
          <a:lstStyle/>
          <a:p>
            <a:r>
              <a:rPr lang="en-US"/>
              <a:t>Your Slide’s Title (Franklin Gothic Demi Cond, 40 </a:t>
            </a:r>
            <a:r>
              <a:rPr lang="en-US" err="1"/>
              <a:t>pt</a:t>
            </a:r>
            <a:r>
              <a:rPr lang="en-US"/>
              <a:t>)</a:t>
            </a:r>
          </a:p>
        </p:txBody>
      </p:sp>
      <p:sp>
        <p:nvSpPr>
          <p:cNvPr id="7" name="Footer Placeholder 4">
            <a:extLst>
              <a:ext uri="{FF2B5EF4-FFF2-40B4-BE49-F238E27FC236}">
                <a16:creationId xmlns:a16="http://schemas.microsoft.com/office/drawing/2014/main" id="{6E8CCB73-5FE8-4484-AB93-6B323392155B}"/>
              </a:ext>
            </a:extLst>
          </p:cNvPr>
          <p:cNvSpPr>
            <a:spLocks noGrp="1"/>
          </p:cNvSpPr>
          <p:nvPr>
            <p:ph type="ftr" sz="quarter" idx="3"/>
          </p:nvPr>
        </p:nvSpPr>
        <p:spPr>
          <a:xfrm>
            <a:off x="1228753" y="6194384"/>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95800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0_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1752" y="2015837"/>
            <a:ext cx="10478814" cy="3480272"/>
          </a:xfrm>
          <a:solidFill>
            <a:schemeClr val="bg2">
              <a:lumMod val="20000"/>
              <a:lumOff val="80000"/>
            </a:schemeClr>
          </a:solidFill>
        </p:spPr>
        <p:txBody>
          <a:bodyPr/>
          <a:lstStyle>
            <a:lvl1pPr marL="0" indent="0" algn="ctr">
              <a:buNone/>
              <a:defRPr sz="1400" b="0"/>
            </a:lvl1pPr>
          </a:lstStyle>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3680" y="1093290"/>
            <a:ext cx="11582400" cy="779552"/>
          </a:xfrm>
        </p:spPr>
        <p:txBody>
          <a:bodyPr>
            <a:noAutofit/>
          </a:bodyPr>
          <a:lstStyle>
            <a:lvl1pPr marL="0" marR="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sz="200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in Minimum 18 Font. Try not to exceed 2 lines. </a:t>
            </a:r>
          </a:p>
          <a:p>
            <a:pPr lvl="0"/>
            <a:endParaRPr lang="en-US"/>
          </a:p>
          <a:p>
            <a:pPr lvl="0"/>
            <a:endParaRPr lang="en-US"/>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0354"/>
            <a:ext cx="9934367" cy="338328"/>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19004" y="5638250"/>
            <a:ext cx="9934366" cy="359962"/>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14" name="Прямоугольник 2">
            <a:extLst>
              <a:ext uri="{FF2B5EF4-FFF2-40B4-BE49-F238E27FC236}">
                <a16:creationId xmlns:a16="http://schemas.microsoft.com/office/drawing/2014/main" id="{997F956B-7963-40A1-9BDE-4A8FBAF4EF23}"/>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Прямоугольник 11">
            <a:extLst>
              <a:ext uri="{FF2B5EF4-FFF2-40B4-BE49-F238E27FC236}">
                <a16:creationId xmlns:a16="http://schemas.microsoft.com/office/drawing/2014/main" id="{9F819E47-2A64-4DA3-A461-514D2BD044FA}"/>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D05EEEA9-5AB8-4F9D-BE5B-465D482BE3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111131351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ngle Content Placeholder – with strap and discussio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1752" y="2020824"/>
            <a:ext cx="9331083" cy="3419291"/>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solidFill>
                  <a:srgbClr val="0070C0"/>
                </a:solidFill>
              </a:defRPr>
            </a:lvl1pPr>
          </a:lstStyle>
          <a:p>
            <a:r>
              <a:rPr lang="en-US"/>
              <a:t>What data shows, (by x demographic), Rhode Island (DATE)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3680" y="1093289"/>
            <a:ext cx="11582400" cy="790373"/>
          </a:xfrm>
        </p:spPr>
        <p:txBody>
          <a:bodyPr>
            <a:noAutofit/>
          </a:bodyPr>
          <a:lstStyle>
            <a:lvl1pPr marL="0" marR="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sz="200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Minimum 18 Font. Try not to exceed 2 lines. </a:t>
            </a:r>
          </a:p>
          <a:p>
            <a:pPr lvl="0"/>
            <a:endParaRPr lang="en-US"/>
          </a:p>
          <a:p>
            <a:pPr lvl="0"/>
            <a:endParaRPr lang="en-US"/>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34377"/>
            <a:ext cx="9934367" cy="381756"/>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0"/>
            <a:endParaRPr lang="en-US"/>
          </a:p>
          <a:p>
            <a:pPr lvl="4"/>
            <a:endParaRPr lang="en-US"/>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5" name="Text Placeholder 4">
            <a:extLst>
              <a:ext uri="{FF2B5EF4-FFF2-40B4-BE49-F238E27FC236}">
                <a16:creationId xmlns:a16="http://schemas.microsoft.com/office/drawing/2014/main" id="{01D1BF13-09DA-90C9-C03E-DA919976C3C3}"/>
              </a:ext>
            </a:extLst>
          </p:cNvPr>
          <p:cNvSpPr>
            <a:spLocks noGrp="1"/>
          </p:cNvSpPr>
          <p:nvPr>
            <p:ph type="body" sz="quarter" idx="22" hasCustomPrompt="1"/>
          </p:nvPr>
        </p:nvSpPr>
        <p:spPr>
          <a:xfrm>
            <a:off x="10002432" y="2213672"/>
            <a:ext cx="1991772" cy="1774668"/>
          </a:xfrm>
        </p:spPr>
        <p:txBody>
          <a:bodyPr/>
          <a:lstStyle>
            <a:lvl1pPr marL="0" indent="0">
              <a:buNone/>
              <a:defRPr sz="1200" baseline="0">
                <a:solidFill>
                  <a:schemeClr val="tx1"/>
                </a:solidFill>
              </a:defRPr>
            </a:lvl1pPr>
          </a:lstStyle>
          <a:p>
            <a:pPr lvl="0"/>
            <a:r>
              <a:rPr lang="en-US"/>
              <a:t>Key: Define acronyms or terms here. This can be moved to where it makes sense on the slide: side, bottom, </a:t>
            </a:r>
            <a:r>
              <a:rPr lang="en-US" err="1"/>
              <a:t>etc</a:t>
            </a:r>
            <a:r>
              <a:rPr lang="en-US"/>
              <a:t> in Minimum 18 PT Font </a:t>
            </a:r>
          </a:p>
        </p:txBody>
      </p:sp>
      <p:sp>
        <p:nvSpPr>
          <p:cNvPr id="14" name="Прямоугольник 2">
            <a:extLst>
              <a:ext uri="{FF2B5EF4-FFF2-40B4-BE49-F238E27FC236}">
                <a16:creationId xmlns:a16="http://schemas.microsoft.com/office/drawing/2014/main" id="{A93168D3-AABB-4C86-BBDB-0359132D75EB}"/>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Прямоугольник 11">
            <a:extLst>
              <a:ext uri="{FF2B5EF4-FFF2-40B4-BE49-F238E27FC236}">
                <a16:creationId xmlns:a16="http://schemas.microsoft.com/office/drawing/2014/main" id="{5FCAE55A-D580-48D7-83AB-6EEB91E649AF}"/>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id="{CD882C8B-2656-4A3C-9EFE-D61E842352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
        <p:nvSpPr>
          <p:cNvPr id="19" name="Text Placeholder 21">
            <a:extLst>
              <a:ext uri="{FF2B5EF4-FFF2-40B4-BE49-F238E27FC236}">
                <a16:creationId xmlns:a16="http://schemas.microsoft.com/office/drawing/2014/main" id="{16EA4A2A-2228-4343-BEFA-45A889D46CEB}"/>
              </a:ext>
            </a:extLst>
          </p:cNvPr>
          <p:cNvSpPr>
            <a:spLocks noGrp="1"/>
          </p:cNvSpPr>
          <p:nvPr>
            <p:ph type="body" sz="quarter" idx="21" hasCustomPrompt="1"/>
          </p:nvPr>
        </p:nvSpPr>
        <p:spPr>
          <a:xfrm>
            <a:off x="319004" y="5638250"/>
            <a:ext cx="9934366" cy="359962"/>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Tree>
    <p:extLst>
      <p:ext uri="{BB962C8B-B14F-4D97-AF65-F5344CB8AC3E}">
        <p14:creationId xmlns:p14="http://schemas.microsoft.com/office/powerpoint/2010/main" val="290430728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ingle Content Placeholder_ Without Strap">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1751" y="1332146"/>
            <a:ext cx="10930821" cy="4168944"/>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19456" y="6134377"/>
            <a:ext cx="9934367" cy="451174"/>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0"/>
            <a:endParaRPr lang="en-US"/>
          </a:p>
          <a:p>
            <a:pPr lvl="4"/>
            <a:endParaRPr lang="en-US"/>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14" name="Text Placeholder 21">
            <a:extLst>
              <a:ext uri="{FF2B5EF4-FFF2-40B4-BE49-F238E27FC236}">
                <a16:creationId xmlns:a16="http://schemas.microsoft.com/office/drawing/2014/main" id="{C3F4338C-0595-4EBD-9E45-D16738714F74}"/>
              </a:ext>
            </a:extLst>
          </p:cNvPr>
          <p:cNvSpPr>
            <a:spLocks noGrp="1"/>
          </p:cNvSpPr>
          <p:nvPr>
            <p:ph type="body" sz="quarter" idx="21" hasCustomPrompt="1"/>
          </p:nvPr>
        </p:nvSpPr>
        <p:spPr>
          <a:xfrm>
            <a:off x="319004" y="5638250"/>
            <a:ext cx="9934366" cy="359962"/>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5" name="Прямоугольник 2">
            <a:extLst>
              <a:ext uri="{FF2B5EF4-FFF2-40B4-BE49-F238E27FC236}">
                <a16:creationId xmlns:a16="http://schemas.microsoft.com/office/drawing/2014/main" id="{5A43FDDA-EABC-4848-AA99-75573E040249}"/>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62541104-3BA2-4833-A763-4809E7DE7DD6}"/>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FCA641CC-0E33-4C93-8740-B898CE546C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28579614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ue  Bullet Right _Single Content Placeholder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370E41-9DBE-126F-3EFB-E65AF4C7A340}"/>
              </a:ext>
            </a:extLst>
          </p:cNvPr>
          <p:cNvSpPr/>
          <p:nvPr userDrawn="1"/>
        </p:nvSpPr>
        <p:spPr>
          <a:xfrm>
            <a:off x="0" y="0"/>
            <a:ext cx="564808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19159" y="792481"/>
            <a:ext cx="4986176" cy="695046"/>
          </a:xfrm>
          <a:prstGeom prst="rect">
            <a:avLst/>
          </a:prstGeom>
        </p:spPr>
        <p:txBody>
          <a:bodyPr/>
          <a:lstStyle>
            <a:lvl1pPr>
              <a:defRPr>
                <a:solidFill>
                  <a:schemeClr val="bg1"/>
                </a:solidFill>
              </a:defRPr>
            </a:lvl1pPr>
          </a:lstStyle>
          <a:p>
            <a:r>
              <a:rPr lang="en-US"/>
              <a:t>Your Slide’s Title (Franklin Gothic Demi Cond, 40 </a:t>
            </a:r>
            <a:r>
              <a:rPr lang="en-US" err="1"/>
              <a:t>pt</a:t>
            </a:r>
            <a:r>
              <a:rPr lang="en-US"/>
              <a:t>)</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19159" y="3290398"/>
            <a:ext cx="4734998" cy="609966"/>
          </a:xfrm>
        </p:spPr>
        <p:txBody>
          <a:bodyPr>
            <a:noAutofit/>
          </a:bodyPr>
          <a:lstStyle>
            <a:lvl1pPr marL="0" marR="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sz="1800">
                <a:solidFill>
                  <a:schemeClr val="bg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Goes Here in Franklin Gothic Book Minimum 18 </a:t>
            </a:r>
            <a:r>
              <a:rPr lang="en-US" err="1"/>
              <a:t>pt</a:t>
            </a:r>
            <a:r>
              <a:rPr lang="en-US"/>
              <a:t> Font</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6096000" y="5943600"/>
            <a:ext cx="5648089" cy="734085"/>
          </a:xfrm>
        </p:spPr>
        <p:txBody>
          <a:bodyPr/>
          <a:lstStyle>
            <a:lvl1pPr marL="0" indent="0" algn="l">
              <a:buNone/>
              <a:defRPr sz="1200" i="1">
                <a:solidFill>
                  <a:schemeClr val="tx1"/>
                </a:solidFill>
              </a:defRPr>
            </a:lvl1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4"/>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067248" y="496967"/>
            <a:ext cx="5676841" cy="4998059"/>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6075878" y="5175849"/>
            <a:ext cx="5676841" cy="297134"/>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a:t>
            </a:r>
            <a:r>
              <a:rPr lang="en-US" sz="1000" i="1">
                <a:solidFill>
                  <a:srgbClr val="1E497F"/>
                </a:solidFill>
              </a:rPr>
              <a:t>Italic</a:t>
            </a:r>
            <a:r>
              <a:rPr lang="en-US"/>
              <a:t>. </a:t>
            </a:r>
          </a:p>
        </p:txBody>
      </p:sp>
    </p:spTree>
    <p:extLst>
      <p:ext uri="{BB962C8B-B14F-4D97-AF65-F5344CB8AC3E}">
        <p14:creationId xmlns:p14="http://schemas.microsoft.com/office/powerpoint/2010/main" val="287548702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ue Bullets Right with Dash_Single Content Placehol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370E41-9DBE-126F-3EFB-E65AF4C7A340}"/>
              </a:ext>
            </a:extLst>
          </p:cNvPr>
          <p:cNvSpPr/>
          <p:nvPr userDrawn="1"/>
        </p:nvSpPr>
        <p:spPr>
          <a:xfrm>
            <a:off x="6543911" y="-138602"/>
            <a:ext cx="564808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865679" y="792481"/>
            <a:ext cx="4986176" cy="695046"/>
          </a:xfrm>
          <a:prstGeom prst="rect">
            <a:avLst/>
          </a:prstGeom>
        </p:spPr>
        <p:txBody>
          <a:bodyPr/>
          <a:lstStyle>
            <a:lvl1pPr>
              <a:defRPr>
                <a:solidFill>
                  <a:schemeClr val="bg1"/>
                </a:solidFill>
              </a:defRPr>
            </a:lvl1pPr>
          </a:lstStyle>
          <a:p>
            <a:r>
              <a:rPr lang="en-US"/>
              <a:t>Your Slide’s Title (Franklin Gothic Demi Cond, 40 </a:t>
            </a:r>
            <a:r>
              <a:rPr lang="en-US" err="1"/>
              <a:t>pt</a:t>
            </a:r>
            <a:r>
              <a:rPr lang="en-US"/>
              <a:t>)</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139999" y="3290398"/>
            <a:ext cx="4734998" cy="609966"/>
          </a:xfrm>
        </p:spPr>
        <p:txBody>
          <a:bodyPr>
            <a:noAutofit/>
          </a:bodyPr>
          <a:lstStyle>
            <a:lvl1pPr marL="0" marR="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sz="1800">
                <a:solidFill>
                  <a:schemeClr val="bg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Goes Here in Franklin Gothic Book Minimum 18 </a:t>
            </a:r>
            <a:r>
              <a:rPr lang="en-US" err="1"/>
              <a:t>pt</a:t>
            </a:r>
            <a:r>
              <a:rPr lang="en-US"/>
              <a:t> Font</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401105" y="5943600"/>
            <a:ext cx="5704053" cy="498412"/>
          </a:xfrm>
        </p:spPr>
        <p:txBody>
          <a:bodyPr/>
          <a:lstStyle>
            <a:lvl1pPr marL="0" indent="0" algn="l">
              <a:buNone/>
              <a:defRPr sz="1200" i="1">
                <a:solidFill>
                  <a:schemeClr val="tx1"/>
                </a:solidFill>
              </a:defRPr>
            </a:lvl1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4"/>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401105" y="493776"/>
            <a:ext cx="5676841" cy="5001768"/>
          </a:xfrm>
          <a:solidFill>
            <a:schemeClr val="bg2">
              <a:lumMod val="20000"/>
              <a:lumOff val="80000"/>
            </a:schemeClr>
          </a:solidFill>
        </p:spPr>
        <p:txBody>
          <a:bodyPr/>
          <a:lstStyle>
            <a:lvl1pPr marL="0" indent="0" algn="ctr">
              <a:buNone/>
              <a:defRPr sz="1400" b="0">
                <a:solidFill>
                  <a:schemeClr val="tx1"/>
                </a:solidFill>
              </a:defRPr>
            </a:lvl1pPr>
          </a:lstStyle>
          <a:p>
            <a:pPr marL="0" marR="0" lvl="0" indent="0" algn="ctr"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lang="en-US"/>
              <a:t>Title: What data shows, (by xx demographic),  Rhode Island, (time period) in Franklin Gothic, minimum 14 PT Font. . Make the background of the graph/table  #656565 </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410003" y="5268191"/>
            <a:ext cx="5704053" cy="335913"/>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a:t>
            </a:r>
            <a:r>
              <a:rPr lang="en-US" sz="1000" i="1">
                <a:solidFill>
                  <a:srgbClr val="1E497F"/>
                </a:solidFill>
              </a:rPr>
              <a:t>Italic</a:t>
            </a:r>
            <a:r>
              <a:rPr lang="en-US"/>
              <a:t>. </a:t>
            </a:r>
          </a:p>
        </p:txBody>
      </p:sp>
    </p:spTree>
    <p:extLst>
      <p:ext uri="{BB962C8B-B14F-4D97-AF65-F5344CB8AC3E}">
        <p14:creationId xmlns:p14="http://schemas.microsoft.com/office/powerpoint/2010/main" val="25126761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4"/>
            <a:ext cx="6335696" cy="3657600"/>
          </a:xfrm>
          <a:solidFill>
            <a:schemeClr val="bg2">
              <a:lumMod val="20000"/>
              <a:lumOff val="80000"/>
            </a:schemeClr>
          </a:solidFill>
        </p:spPr>
        <p:txBody>
          <a:bodyPr/>
          <a:lstStyle>
            <a:lvl1pPr marL="0" indent="0" algn="ctr">
              <a:buNone/>
              <a:defRPr/>
            </a:lvl1pPr>
          </a:lstStyle>
          <a:p>
            <a:pPr lvl="0"/>
            <a:r>
              <a:rPr lang="en-US"/>
              <a:t>Click on the icons below to bring in a table, chart, smart art graphic, picture, web element, or video!</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1752" y="1031273"/>
            <a:ext cx="11582400" cy="850392"/>
          </a:xfrm>
        </p:spPr>
        <p:txBody>
          <a:bodyPr>
            <a:noAutofit/>
          </a:bodyPr>
          <a:lstStyle>
            <a:lvl1pPr marL="0" indent="0">
              <a:buNone/>
              <a:defRPr sz="2100" b="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301752" y="2085975"/>
            <a:ext cx="4533532" cy="3703318"/>
          </a:xfrm>
        </p:spPr>
        <p:txBody>
          <a:bodyPr/>
          <a:lstStyle>
            <a:lvl1pPr>
              <a:defRPr>
                <a:solidFill>
                  <a:srgbClr val="1E497F"/>
                </a:solidFill>
              </a:defRPr>
            </a:lvl1pPr>
            <a:lvl2pPr>
              <a:defRPr>
                <a:solidFill>
                  <a:srgbClr val="1E497F"/>
                </a:solidFill>
              </a:defRPr>
            </a:lvl2pPr>
            <a:lvl3pPr>
              <a:defRPr>
                <a:solidFill>
                  <a:srgbClr val="1E497F"/>
                </a:solidFill>
              </a:defRPr>
            </a:lvl3pPr>
            <a:lvl4pPr>
              <a:defRPr>
                <a:solidFill>
                  <a:srgbClr val="1E497F"/>
                </a:solidFill>
              </a:defRPr>
            </a:lvl4pPr>
            <a:lvl5pPr>
              <a:defRPr>
                <a:solidFill>
                  <a:srgbClr val="1E49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25622F36-0A32-5DD6-E2D0-0E1F94BBA11C}"/>
              </a:ext>
            </a:extLst>
          </p:cNvPr>
          <p:cNvSpPr>
            <a:spLocks noGrp="1"/>
          </p:cNvSpPr>
          <p:nvPr>
            <p:ph type="title" hasCustomPrompt="1"/>
          </p:nvPr>
        </p:nvSpPr>
        <p:spPr/>
        <p:txBody>
          <a:bodyPr/>
          <a:lstStyle/>
          <a:p>
            <a:r>
              <a:rPr lang="en-US"/>
              <a:t>What data shows, (by x demographic), Rhode Island (DATE)</a:t>
            </a:r>
          </a:p>
        </p:txBody>
      </p:sp>
      <p:sp>
        <p:nvSpPr>
          <p:cNvPr id="13" name="Text Placeholder 12">
            <a:extLst>
              <a:ext uri="{FF2B5EF4-FFF2-40B4-BE49-F238E27FC236}">
                <a16:creationId xmlns:a16="http://schemas.microsoft.com/office/drawing/2014/main" id="{7394E7EA-FA38-8F23-FD5D-6A44FE6FEE95}"/>
              </a:ext>
            </a:extLst>
          </p:cNvPr>
          <p:cNvSpPr>
            <a:spLocks noGrp="1"/>
          </p:cNvSpPr>
          <p:nvPr>
            <p:ph type="body" sz="quarter" idx="20" hasCustomPrompt="1"/>
          </p:nvPr>
        </p:nvSpPr>
        <p:spPr>
          <a:xfrm>
            <a:off x="5551504" y="5471127"/>
            <a:ext cx="6321425" cy="272447"/>
          </a:xfrm>
        </p:spPr>
        <p:txBody>
          <a:bodyPr/>
          <a:lstStyle>
            <a:lvl1pPr marL="0" indent="0">
              <a:buNone/>
              <a:defRPr sz="900" baseline="0"/>
            </a:lvl1pPr>
          </a:lstStyle>
          <a:p>
            <a:pPr lvl="0"/>
            <a:r>
              <a:rPr lang="en-US"/>
              <a:t>Data Source: Name of Source, Date data was pulled in Franklin Gothic 9 PT Font Italic</a:t>
            </a:r>
          </a:p>
        </p:txBody>
      </p:sp>
      <p:sp>
        <p:nvSpPr>
          <p:cNvPr id="8" name="Footer Placeholder 4">
            <a:extLst>
              <a:ext uri="{FF2B5EF4-FFF2-40B4-BE49-F238E27FC236}">
                <a16:creationId xmlns:a16="http://schemas.microsoft.com/office/drawing/2014/main" id="{A21EEDCB-6228-4A8E-89BC-BB00F9AB472D}"/>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2808580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ngle Content Placeholder – with no strap  and discussion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466344" y="1335023"/>
            <a:ext cx="9492639" cy="4167061"/>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5" name="Text Placeholder 4">
            <a:extLst>
              <a:ext uri="{FF2B5EF4-FFF2-40B4-BE49-F238E27FC236}">
                <a16:creationId xmlns:a16="http://schemas.microsoft.com/office/drawing/2014/main" id="{01D1BF13-09DA-90C9-C03E-DA919976C3C3}"/>
              </a:ext>
            </a:extLst>
          </p:cNvPr>
          <p:cNvSpPr>
            <a:spLocks noGrp="1"/>
          </p:cNvSpPr>
          <p:nvPr>
            <p:ph type="body" sz="quarter" idx="22" hasCustomPrompt="1"/>
          </p:nvPr>
        </p:nvSpPr>
        <p:spPr>
          <a:xfrm>
            <a:off x="10117064" y="2210512"/>
            <a:ext cx="1884767" cy="2016583"/>
          </a:xfrm>
        </p:spPr>
        <p:txBody>
          <a:bodyPr/>
          <a:lstStyle>
            <a:lvl1pPr marL="0" indent="0">
              <a:buNone/>
              <a:defRPr sz="1200" baseline="0">
                <a:solidFill>
                  <a:schemeClr val="tx1"/>
                </a:solidFill>
              </a:defRPr>
            </a:lvl1pPr>
          </a:lstStyle>
          <a:p>
            <a:pPr lvl="0"/>
            <a:r>
              <a:rPr lang="en-US"/>
              <a:t>Key: Define acronyms or terms here. This can be moved to where it makes sense on the slide: side, bottom, </a:t>
            </a:r>
            <a:r>
              <a:rPr lang="en-US" err="1"/>
              <a:t>etc</a:t>
            </a:r>
            <a:r>
              <a:rPr lang="en-US"/>
              <a:t> in Minimum 18 PT Font </a:t>
            </a:r>
          </a:p>
        </p:txBody>
      </p:sp>
      <p:sp>
        <p:nvSpPr>
          <p:cNvPr id="14" name="Прямоугольник 2">
            <a:extLst>
              <a:ext uri="{FF2B5EF4-FFF2-40B4-BE49-F238E27FC236}">
                <a16:creationId xmlns:a16="http://schemas.microsoft.com/office/drawing/2014/main" id="{B579FE9D-21A3-4FE6-A522-15098B5CE117}"/>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Прямоугольник 11">
            <a:extLst>
              <a:ext uri="{FF2B5EF4-FFF2-40B4-BE49-F238E27FC236}">
                <a16:creationId xmlns:a16="http://schemas.microsoft.com/office/drawing/2014/main" id="{6C62F1FC-35BF-420F-9E0E-138B69C10EB3}"/>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Icon&#10;&#10;Description automatically generated">
            <a:extLst>
              <a:ext uri="{FF2B5EF4-FFF2-40B4-BE49-F238E27FC236}">
                <a16:creationId xmlns:a16="http://schemas.microsoft.com/office/drawing/2014/main" id="{6256031A-07F4-4282-B84D-807BF17D85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
        <p:nvSpPr>
          <p:cNvPr id="17" name="Text Placeholder 12">
            <a:extLst>
              <a:ext uri="{FF2B5EF4-FFF2-40B4-BE49-F238E27FC236}">
                <a16:creationId xmlns:a16="http://schemas.microsoft.com/office/drawing/2014/main" id="{C5FA8C77-71E8-41D5-9CD7-B23D85FDC12E}"/>
              </a:ext>
            </a:extLst>
          </p:cNvPr>
          <p:cNvSpPr>
            <a:spLocks noGrp="1"/>
          </p:cNvSpPr>
          <p:nvPr>
            <p:ph type="body" sz="quarter" idx="20" hasCustomPrompt="1"/>
          </p:nvPr>
        </p:nvSpPr>
        <p:spPr>
          <a:xfrm>
            <a:off x="319456" y="6134377"/>
            <a:ext cx="9934367" cy="451174"/>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0"/>
            <a:endParaRPr lang="en-US"/>
          </a:p>
          <a:p>
            <a:pPr lvl="4"/>
            <a:endParaRPr lang="en-US"/>
          </a:p>
        </p:txBody>
      </p:sp>
      <p:sp>
        <p:nvSpPr>
          <p:cNvPr id="18" name="Text Placeholder 21">
            <a:extLst>
              <a:ext uri="{FF2B5EF4-FFF2-40B4-BE49-F238E27FC236}">
                <a16:creationId xmlns:a16="http://schemas.microsoft.com/office/drawing/2014/main" id="{17ED763B-3EE8-4391-B055-B24110D47802}"/>
              </a:ext>
            </a:extLst>
          </p:cNvPr>
          <p:cNvSpPr>
            <a:spLocks noGrp="1"/>
          </p:cNvSpPr>
          <p:nvPr>
            <p:ph type="body" sz="quarter" idx="21" hasCustomPrompt="1"/>
          </p:nvPr>
        </p:nvSpPr>
        <p:spPr>
          <a:xfrm>
            <a:off x="319004" y="5638250"/>
            <a:ext cx="9934366" cy="359962"/>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Tree>
    <p:extLst>
      <p:ext uri="{BB962C8B-B14F-4D97-AF65-F5344CB8AC3E}">
        <p14:creationId xmlns:p14="http://schemas.microsoft.com/office/powerpoint/2010/main" val="3170527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7_Content Placeholder – Ful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1286"/>
            <a:ext cx="11582400" cy="679516"/>
          </a:xfrm>
          <a:prstGeom prst="rect">
            <a:avLst/>
          </a:prstGeom>
        </p:spPr>
        <p:txBody>
          <a:bodyPr>
            <a:normAutofit/>
          </a:bodyPr>
          <a:lstStyle>
            <a:lvl1pPr>
              <a:defRPr sz="4000"/>
            </a:lvl1pPr>
          </a:lstStyle>
          <a:p>
            <a:r>
              <a:rPr lang="en-US"/>
              <a:t>What data shows, (by x demographic), Rhode Island (DATE)</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861498" cy="376706"/>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lnSpc>
                <a:spcPct val="100000"/>
              </a:lnSpc>
              <a:buNone/>
              <a:defRPr/>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endParaRPr lang="en-US"/>
          </a:p>
          <a:p>
            <a:pPr lvl="0"/>
            <a:endParaRPr lang="en-US"/>
          </a:p>
          <a:p>
            <a:pPr lvl="0"/>
            <a:endParaRPr lang="en-US"/>
          </a:p>
          <a:p>
            <a:pPr lvl="4"/>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45352" y="1335024"/>
            <a:ext cx="5486400" cy="4270248"/>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5" name="Text Placeholder 3">
            <a:extLst>
              <a:ext uri="{FF2B5EF4-FFF2-40B4-BE49-F238E27FC236}">
                <a16:creationId xmlns:a16="http://schemas.microsoft.com/office/drawing/2014/main" id="{9A170F7F-9C73-0AFF-61FF-89BE08B07A40}"/>
              </a:ext>
            </a:extLst>
          </p:cNvPr>
          <p:cNvSpPr>
            <a:spLocks noGrp="1"/>
          </p:cNvSpPr>
          <p:nvPr>
            <p:ph type="body" sz="quarter" idx="26" hasCustomPrompt="1"/>
          </p:nvPr>
        </p:nvSpPr>
        <p:spPr>
          <a:xfrm>
            <a:off x="466344" y="1335024"/>
            <a:ext cx="5486400" cy="4272875"/>
          </a:xfrm>
        </p:spPr>
        <p:txBody>
          <a:bodyPr/>
          <a:lstStyle>
            <a:lvl1pPr>
              <a:defRPr sz="1800">
                <a:solidFill>
                  <a:schemeClr val="tx1"/>
                </a:solidFill>
              </a:defRPr>
            </a:lvl1pPr>
            <a:lvl2pPr>
              <a:defRPr sz="1600">
                <a:solidFill>
                  <a:schemeClr val="tx1"/>
                </a:solidFill>
              </a:defRPr>
            </a:lvl2pPr>
            <a:lvl3pPr>
              <a:defRPr/>
            </a:lvl3pPr>
          </a:lstStyle>
          <a:p>
            <a:pPr lvl="0"/>
            <a:r>
              <a:rPr lang="en-US"/>
              <a:t>Click to edit Master text styles in Franklin Gothic Minimum 18 PT Font</a:t>
            </a:r>
          </a:p>
          <a:p>
            <a:pPr lvl="1"/>
            <a:r>
              <a:rPr lang="en-US"/>
              <a:t>Second level (16 </a:t>
            </a:r>
            <a:r>
              <a:rPr lang="en-US" err="1"/>
              <a:t>pt</a:t>
            </a:r>
            <a:r>
              <a:rPr lang="en-US"/>
              <a:t>)</a:t>
            </a:r>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6208882" y="5393066"/>
            <a:ext cx="5575297" cy="303278"/>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4" name="Slide Number Placeholder 5">
            <a:extLst>
              <a:ext uri="{FF2B5EF4-FFF2-40B4-BE49-F238E27FC236}">
                <a16:creationId xmlns:a16="http://schemas.microsoft.com/office/drawing/2014/main" id="{FB42BDE4-7B77-48F1-A75D-2FA472C3D470}"/>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15" name="Прямоугольник 2">
            <a:extLst>
              <a:ext uri="{FF2B5EF4-FFF2-40B4-BE49-F238E27FC236}">
                <a16:creationId xmlns:a16="http://schemas.microsoft.com/office/drawing/2014/main" id="{1C9BAD0C-0C66-425A-A4E9-2ACF251B6C9F}"/>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2E9A256F-9A09-40A8-8C59-8FB368D57DC8}"/>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F7D0FF70-258D-4CA8-BEDB-F7EC315719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288519754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solidFill>
            <a:schemeClr val="bg2">
              <a:lumMod val="20000"/>
              <a:lumOff val="80000"/>
            </a:schemeClr>
          </a:solidFill>
        </p:spPr>
        <p:txBody>
          <a:bodyPr/>
          <a:lstStyle>
            <a:lvl1pPr marL="0" indent="0" algn="ctr">
              <a:buNone/>
              <a:defRPr>
                <a:solidFill>
                  <a:schemeClr val="tx1"/>
                </a:solidFill>
              </a:defRPr>
            </a:lvl1pPr>
          </a:lstStyle>
          <a:p>
            <a:pPr lvl="0"/>
            <a:r>
              <a:rPr lang="en-US"/>
              <a:t>Click on the icons below to bring in a table, chart, smart art graphic, picture, web element, or video!</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00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071360" y="2085975"/>
            <a:ext cx="4611655" cy="3703317"/>
          </a:xfrm>
        </p:spPr>
        <p:txBody>
          <a:bodyPr/>
          <a:lstStyle>
            <a:lvl1pPr>
              <a:defRPr baseline="0">
                <a:solidFill>
                  <a:srgbClr val="1E497F"/>
                </a:solidFill>
              </a:defRPr>
            </a:lvl1pPr>
            <a:lvl2pPr>
              <a:defRPr baseline="0">
                <a:solidFill>
                  <a:srgbClr val="1E497F"/>
                </a:solidFill>
              </a:defRPr>
            </a:lvl2pPr>
            <a:lvl3pPr>
              <a:defRPr baseline="0">
                <a:solidFill>
                  <a:srgbClr val="1E497F"/>
                </a:solidFill>
              </a:defRPr>
            </a:lvl3pPr>
            <a:lvl4pPr>
              <a:defRPr baseline="0">
                <a:solidFill>
                  <a:srgbClr val="1E497F"/>
                </a:solidFill>
              </a:defRPr>
            </a:lvl4pPr>
            <a:lvl5pPr>
              <a:defRPr baseline="0">
                <a:solidFill>
                  <a:srgbClr val="1E49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D361CE5D-85AF-0FEA-DA4C-F834E057E87F}"/>
              </a:ext>
            </a:extLst>
          </p:cNvPr>
          <p:cNvSpPr>
            <a:spLocks noGrp="1"/>
          </p:cNvSpPr>
          <p:nvPr>
            <p:ph type="title" hasCustomPrompt="1"/>
          </p:nvPr>
        </p:nvSpPr>
        <p:spPr/>
        <p:txBody>
          <a:bodyPr/>
          <a:lstStyle/>
          <a:p>
            <a:r>
              <a:rPr lang="en-US"/>
              <a:t>What data shows, (by x demographic), Rhode Island (DATE)</a:t>
            </a:r>
          </a:p>
        </p:txBody>
      </p:sp>
      <p:sp>
        <p:nvSpPr>
          <p:cNvPr id="11" name="Text Placeholder 10">
            <a:extLst>
              <a:ext uri="{FF2B5EF4-FFF2-40B4-BE49-F238E27FC236}">
                <a16:creationId xmlns:a16="http://schemas.microsoft.com/office/drawing/2014/main" id="{06F462D0-83DF-DBE9-DB27-BB91002706AA}"/>
              </a:ext>
            </a:extLst>
          </p:cNvPr>
          <p:cNvSpPr>
            <a:spLocks noGrp="1"/>
          </p:cNvSpPr>
          <p:nvPr>
            <p:ph type="body" sz="quarter" idx="18" hasCustomPrompt="1"/>
          </p:nvPr>
        </p:nvSpPr>
        <p:spPr>
          <a:xfrm>
            <a:off x="304800" y="5518451"/>
            <a:ext cx="6335696" cy="288819"/>
          </a:xfrm>
        </p:spPr>
        <p:txBody>
          <a:bodyPr/>
          <a:lstStyle>
            <a:lvl1pPr marL="0" indent="0">
              <a:buNone/>
              <a:defRPr sz="900" i="1">
                <a:solidFill>
                  <a:schemeClr val="tx1"/>
                </a:solidFill>
              </a:defRPr>
            </a:lvl1pPr>
          </a:lstStyle>
          <a:p>
            <a:pPr marL="0" marR="0" lvl="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lang="en-US"/>
              <a:t>Data Source: Name of Source, RIDOH, Date Data was pulled in Franklin Gothic No smaller than 9 PT Font Italic.</a:t>
            </a:r>
          </a:p>
          <a:p>
            <a:pPr lvl="0"/>
            <a:endParaRPr lang="en-US"/>
          </a:p>
        </p:txBody>
      </p:sp>
      <p:sp>
        <p:nvSpPr>
          <p:cNvPr id="8" name="Footer Placeholder 4">
            <a:extLst>
              <a:ext uri="{FF2B5EF4-FFF2-40B4-BE49-F238E27FC236}">
                <a16:creationId xmlns:a16="http://schemas.microsoft.com/office/drawing/2014/main" id="{406577DD-B886-475E-B528-DE2E032827EB}"/>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2076606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 2 Content Placeholders with strap">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34853" y="1939792"/>
            <a:ext cx="5676841" cy="3813048"/>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15190" y="329616"/>
            <a:ext cx="11582400" cy="655279"/>
          </a:xfrm>
          <a:prstGeom prst="rect">
            <a:avLst/>
          </a:prstGeom>
        </p:spPr>
        <p:txBody>
          <a:bodyPr/>
          <a:lstStyle>
            <a:lvl1pPr>
              <a:defRPr/>
            </a:lvl1pPr>
          </a:lstStyle>
          <a:p>
            <a:r>
              <a:rPr lang="en-US"/>
              <a:t>What data shows, (by x demographic), Rhode Island (DATE)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14071" y="1093290"/>
            <a:ext cx="11582400" cy="609966"/>
          </a:xfrm>
        </p:spPr>
        <p:txBody>
          <a:bodyPr>
            <a:noAutofit/>
          </a:bodyPr>
          <a:lstStyle>
            <a:lvl1pPr marL="0" marR="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sz="200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Minimum 18 Font. Try not to exceed 2 lines. </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934367" cy="419807"/>
          </a:xfrm>
        </p:spPr>
        <p:txBody>
          <a:bodyPr/>
          <a:lstStyle>
            <a:lvl1pPr marL="0" indent="0" algn="l">
              <a:lnSpc>
                <a:spcPct val="100000"/>
              </a:lnSpc>
              <a:spcBef>
                <a:spcPts val="0"/>
              </a:spcBef>
              <a:spcAft>
                <a:spcPts val="0"/>
              </a:spcAft>
              <a:buNone/>
              <a:defRPr sz="1200" i="1">
                <a:solidFill>
                  <a:srgbClr val="3D3D3D"/>
                </a:solidFill>
              </a:defRPr>
            </a:lvl1pPr>
            <a:lvl4pPr marL="1371600" indent="0">
              <a:buNone/>
              <a:defRPr/>
            </a:lvl4pPr>
            <a:lvl5pPr marL="1828800" indent="0">
              <a:lnSpc>
                <a:spcPct val="100000"/>
              </a:lnSpc>
              <a:spcBef>
                <a:spcPts val="0"/>
              </a:spcBef>
              <a:spcAft>
                <a:spcPts val="0"/>
              </a:spcAft>
              <a:buNone/>
              <a:defRPr sz="12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r>
              <a:rPr lang="en-US"/>
              <a:t> </a:t>
            </a:r>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33973" y="5486256"/>
            <a:ext cx="5673608" cy="294706"/>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40412" y="1935298"/>
            <a:ext cx="5676841" cy="3815719"/>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14" name="Text Placeholder 13">
            <a:extLst>
              <a:ext uri="{FF2B5EF4-FFF2-40B4-BE49-F238E27FC236}">
                <a16:creationId xmlns:a16="http://schemas.microsoft.com/office/drawing/2014/main" id="{E2D80000-D0F6-D514-F6C2-EA35C8DA3424}"/>
              </a:ext>
            </a:extLst>
          </p:cNvPr>
          <p:cNvSpPr>
            <a:spLocks noGrp="1"/>
          </p:cNvSpPr>
          <p:nvPr>
            <p:ph type="body" sz="quarter" idx="23" hasCustomPrompt="1"/>
          </p:nvPr>
        </p:nvSpPr>
        <p:spPr>
          <a:xfrm>
            <a:off x="6246027" y="5452987"/>
            <a:ext cx="5539471" cy="304800"/>
          </a:xfrm>
        </p:spPr>
        <p:txBody>
          <a:bodyPr/>
          <a:lstStyle>
            <a:lvl1pPr marL="0" indent="0">
              <a:buNone/>
              <a:defRPr sz="900">
                <a:solidFill>
                  <a:schemeClr val="tx1"/>
                </a:solidFill>
              </a:defRPr>
            </a:lvl1pPr>
          </a:lstStyle>
          <a:p>
            <a:pPr lvl="0"/>
            <a:r>
              <a:rPr lang="en-US"/>
              <a:t>Data Source: Name of Source, RIDOH, Date Data was pulled in Franklin Gothic No smaller than 9 PT Font Italic</a:t>
            </a:r>
          </a:p>
        </p:txBody>
      </p:sp>
      <p:sp>
        <p:nvSpPr>
          <p:cNvPr id="15" name="Прямоугольник 2">
            <a:extLst>
              <a:ext uri="{FF2B5EF4-FFF2-40B4-BE49-F238E27FC236}">
                <a16:creationId xmlns:a16="http://schemas.microsoft.com/office/drawing/2014/main" id="{39FDB982-5298-4C74-AB55-D194BB8868C9}"/>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703B646F-A955-48EF-91F2-8A1950DAAB30}"/>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7D57B7A6-FAD6-49AC-A618-B50AEB9D30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152237386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1380744"/>
            <a:ext cx="6335696" cy="4343400"/>
          </a:xfrm>
          <a:solidFill>
            <a:schemeClr val="bg2">
              <a:lumMod val="20000"/>
              <a:lumOff val="80000"/>
            </a:schemeClr>
          </a:solidFill>
        </p:spPr>
        <p:txBody>
          <a:bodyPr/>
          <a:lstStyle>
            <a:lvl1pPr marL="0" indent="0" algn="ctr">
              <a:buNone/>
              <a:defRPr>
                <a:solidFill>
                  <a:schemeClr val="tx1"/>
                </a:solidFill>
              </a:defRPr>
            </a:lvl1pPr>
          </a:lstStyle>
          <a:p>
            <a:pPr lvl="0"/>
            <a:r>
              <a:rPr lang="en-US"/>
              <a:t>Click on the icons below to bring in a table, chart, smart art graphic, picture, web element, or video!</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071360" y="1335024"/>
            <a:ext cx="4611655" cy="4343400"/>
          </a:xfrm>
        </p:spPr>
        <p:txBody>
          <a:bodyPr/>
          <a:lstStyle>
            <a:lvl1pPr>
              <a:defRPr baseline="0">
                <a:solidFill>
                  <a:srgbClr val="1E497F"/>
                </a:solidFill>
              </a:defRPr>
            </a:lvl1pPr>
            <a:lvl2pPr>
              <a:defRPr baseline="0">
                <a:solidFill>
                  <a:srgbClr val="1E497F"/>
                </a:solidFill>
              </a:defRPr>
            </a:lvl2pPr>
            <a:lvl3pPr>
              <a:defRPr baseline="0">
                <a:solidFill>
                  <a:srgbClr val="1E497F"/>
                </a:solidFill>
              </a:defRPr>
            </a:lvl3pPr>
            <a:lvl4pPr>
              <a:defRPr baseline="0">
                <a:solidFill>
                  <a:srgbClr val="1E497F"/>
                </a:solidFill>
              </a:defRPr>
            </a:lvl4pPr>
            <a:lvl5pPr>
              <a:defRPr baseline="0">
                <a:solidFill>
                  <a:srgbClr val="1E49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D361CE5D-85AF-0FEA-DA4C-F834E057E87F}"/>
              </a:ext>
            </a:extLst>
          </p:cNvPr>
          <p:cNvSpPr>
            <a:spLocks noGrp="1"/>
          </p:cNvSpPr>
          <p:nvPr>
            <p:ph type="title" hasCustomPrompt="1"/>
          </p:nvPr>
        </p:nvSpPr>
        <p:spPr/>
        <p:txBody>
          <a:bodyPr/>
          <a:lstStyle/>
          <a:p>
            <a:r>
              <a:rPr lang="en-US"/>
              <a:t>What data shows, (by x demographic), Rhode Island (DATE)</a:t>
            </a:r>
          </a:p>
        </p:txBody>
      </p:sp>
      <p:sp>
        <p:nvSpPr>
          <p:cNvPr id="11" name="Text Placeholder 10">
            <a:extLst>
              <a:ext uri="{FF2B5EF4-FFF2-40B4-BE49-F238E27FC236}">
                <a16:creationId xmlns:a16="http://schemas.microsoft.com/office/drawing/2014/main" id="{06F462D0-83DF-DBE9-DB27-BB91002706AA}"/>
              </a:ext>
            </a:extLst>
          </p:cNvPr>
          <p:cNvSpPr>
            <a:spLocks noGrp="1"/>
          </p:cNvSpPr>
          <p:nvPr>
            <p:ph type="body" sz="quarter" idx="18" hasCustomPrompt="1"/>
          </p:nvPr>
        </p:nvSpPr>
        <p:spPr>
          <a:xfrm>
            <a:off x="320040" y="5391419"/>
            <a:ext cx="6335696" cy="288819"/>
          </a:xfrm>
        </p:spPr>
        <p:txBody>
          <a:bodyPr/>
          <a:lstStyle>
            <a:lvl1pPr marL="0" indent="0">
              <a:buNone/>
              <a:defRPr sz="900" i="1">
                <a:solidFill>
                  <a:schemeClr val="tx1"/>
                </a:solidFill>
              </a:defRPr>
            </a:lvl1pPr>
          </a:lstStyle>
          <a:p>
            <a:pPr marL="0" marR="0" lvl="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lang="en-US"/>
              <a:t>Data Source: Name of Source, RIDOH, Date Data was pulled in Franklin Gothic No smaller than 9 PT Font Italic.</a:t>
            </a:r>
          </a:p>
          <a:p>
            <a:pPr lvl="0"/>
            <a:endParaRPr lang="en-US"/>
          </a:p>
        </p:txBody>
      </p:sp>
      <p:sp>
        <p:nvSpPr>
          <p:cNvPr id="8" name="Footer Placeholder 4">
            <a:extLst>
              <a:ext uri="{FF2B5EF4-FFF2-40B4-BE49-F238E27FC236}">
                <a16:creationId xmlns:a16="http://schemas.microsoft.com/office/drawing/2014/main" id="{20FE4209-9E7D-4CC3-8F3F-727A36A7F028}"/>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2747151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 2 Content Placeholders with strap no logo">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34853" y="1939792"/>
            <a:ext cx="5676841" cy="3750142"/>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14071" y="1103681"/>
            <a:ext cx="11582400" cy="609966"/>
          </a:xfrm>
        </p:spPr>
        <p:txBody>
          <a:bodyPr>
            <a:noAutofit/>
          </a:bodyPr>
          <a:lstStyle>
            <a:lvl1pPr marL="0" marR="0"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sz="200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Your Insight or Strap line goes here in Franklin Gothic Book Minimum 18 Font. Try not to exceed 2 lines. </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934367" cy="419807"/>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lnSpc>
                <a:spcPct val="100000"/>
              </a:lnSpc>
              <a:spcBef>
                <a:spcPts val="0"/>
              </a:spcBef>
              <a:spcAft>
                <a:spcPts val="0"/>
              </a:spcAft>
              <a:buNone/>
              <a:defRPr sz="1200"/>
            </a:lvl5pPr>
          </a:lstStyle>
          <a:p>
            <a:pPr lvl="0"/>
            <a:r>
              <a:rPr lang="en-US"/>
              <a:t>Notes: How data was processed. Franklin Gothic 8 PT Font. Include small numbers and Race and Ethnicity Documentation. The rest can go in the appendix.</a:t>
            </a:r>
          </a:p>
          <a:p>
            <a:pPr lvl="0"/>
            <a:r>
              <a:rPr lang="en-US"/>
              <a:t> </a:t>
            </a:r>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33973" y="5395228"/>
            <a:ext cx="5673608" cy="294706"/>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40412" y="1935298"/>
            <a:ext cx="5676841" cy="3750142"/>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14" name="Text Placeholder 13">
            <a:extLst>
              <a:ext uri="{FF2B5EF4-FFF2-40B4-BE49-F238E27FC236}">
                <a16:creationId xmlns:a16="http://schemas.microsoft.com/office/drawing/2014/main" id="{E2D80000-D0F6-D514-F6C2-EA35C8DA3424}"/>
              </a:ext>
            </a:extLst>
          </p:cNvPr>
          <p:cNvSpPr>
            <a:spLocks noGrp="1"/>
          </p:cNvSpPr>
          <p:nvPr>
            <p:ph type="body" sz="quarter" idx="23" hasCustomPrompt="1"/>
          </p:nvPr>
        </p:nvSpPr>
        <p:spPr>
          <a:xfrm>
            <a:off x="6240721" y="5404226"/>
            <a:ext cx="5539471" cy="274320"/>
          </a:xfrm>
        </p:spPr>
        <p:txBody>
          <a:bodyPr/>
          <a:lstStyle>
            <a:lvl1pPr marL="0" indent="0">
              <a:buNone/>
              <a:defRPr sz="900">
                <a:solidFill>
                  <a:schemeClr val="tx1"/>
                </a:solidFill>
              </a:defRPr>
            </a:lvl1pPr>
          </a:lstStyle>
          <a:p>
            <a:pPr lvl="0"/>
            <a:r>
              <a:rPr lang="en-US"/>
              <a:t>Data Source: Name of Source, RIDOH, Date Data was pulled in Franklin Gothic No smaller than 9 PT Font Italic</a:t>
            </a:r>
          </a:p>
        </p:txBody>
      </p:sp>
      <p:sp>
        <p:nvSpPr>
          <p:cNvPr id="15" name="Прямоугольник 2">
            <a:extLst>
              <a:ext uri="{FF2B5EF4-FFF2-40B4-BE49-F238E27FC236}">
                <a16:creationId xmlns:a16="http://schemas.microsoft.com/office/drawing/2014/main" id="{4D706CEC-1795-4155-B649-EBFB87C175C7}"/>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087717E9-876C-4E8A-B891-1D25766B46F7}"/>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CD8CC1BA-4541-4341-BB2B-4E0FE1926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289998179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 2 Content Placeholders with strap">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466344" y="1335024"/>
            <a:ext cx="5530965" cy="4331358"/>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934367" cy="419807"/>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lnSpc>
                <a:spcPct val="100000"/>
              </a:lnSpc>
              <a:spcBef>
                <a:spcPts val="0"/>
              </a:spcBef>
              <a:spcAft>
                <a:spcPts val="0"/>
              </a:spcAft>
              <a:buNone/>
              <a:defRPr sz="1200"/>
            </a:lvl5pPr>
          </a:lstStyle>
          <a:p>
            <a:pPr lvl="0"/>
            <a:r>
              <a:rPr lang="en-US"/>
              <a:t>Notes: How data was processed. Franklin Gothic 8 PT Font. Include small numbers and Race and Ethnicity Documentation. The rest can go in the appendix.</a:t>
            </a:r>
          </a:p>
          <a:p>
            <a:pPr lvl="0"/>
            <a:r>
              <a:rPr lang="en-US"/>
              <a:t> </a:t>
            </a:r>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33973" y="5437616"/>
            <a:ext cx="5617616" cy="246205"/>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40412" y="1335024"/>
            <a:ext cx="5532120" cy="4334256"/>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14" name="Text Placeholder 13">
            <a:extLst>
              <a:ext uri="{FF2B5EF4-FFF2-40B4-BE49-F238E27FC236}">
                <a16:creationId xmlns:a16="http://schemas.microsoft.com/office/drawing/2014/main" id="{E2D80000-D0F6-D514-F6C2-EA35C8DA3424}"/>
              </a:ext>
            </a:extLst>
          </p:cNvPr>
          <p:cNvSpPr>
            <a:spLocks noGrp="1"/>
          </p:cNvSpPr>
          <p:nvPr>
            <p:ph type="body" sz="quarter" idx="23" hasCustomPrompt="1"/>
          </p:nvPr>
        </p:nvSpPr>
        <p:spPr>
          <a:xfrm>
            <a:off x="6246027" y="5423803"/>
            <a:ext cx="5539471" cy="304800"/>
          </a:xfrm>
        </p:spPr>
        <p:txBody>
          <a:bodyPr/>
          <a:lstStyle>
            <a:lvl1pPr marL="0" indent="0">
              <a:buNone/>
              <a:defRPr sz="900">
                <a:solidFill>
                  <a:schemeClr val="tx1"/>
                </a:solidFill>
              </a:defRPr>
            </a:lvl1pPr>
          </a:lstStyle>
          <a:p>
            <a:pPr lvl="0"/>
            <a:r>
              <a:rPr lang="en-US"/>
              <a:t>Data Source: Name of Source, RIDOH, Date Data was pulled in Franklin Gothic No smaller than 9 PT Font Italic</a:t>
            </a:r>
          </a:p>
        </p:txBody>
      </p:sp>
      <p:sp>
        <p:nvSpPr>
          <p:cNvPr id="15" name="Прямоугольник 2">
            <a:extLst>
              <a:ext uri="{FF2B5EF4-FFF2-40B4-BE49-F238E27FC236}">
                <a16:creationId xmlns:a16="http://schemas.microsoft.com/office/drawing/2014/main" id="{0D140588-B5C3-49B7-A932-89F2267AEE32}"/>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AE84FDF1-E5ED-44AE-847B-3A90CF4F4221}"/>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F571CC8C-D0F5-4953-B893-61739E1DC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65553619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Content Placeholders_no strap_no logo">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34853" y="1325402"/>
            <a:ext cx="5676841" cy="4106237"/>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If needed: 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29184"/>
            <a:ext cx="11582400" cy="655279"/>
          </a:xfrm>
          <a:prstGeom prst="rect">
            <a:avLst/>
          </a:prstGeom>
        </p:spPr>
        <p:txBody>
          <a:bodyPr/>
          <a:lstStyle>
            <a:lvl1pPr>
              <a:defRPr/>
            </a:lvl1pPr>
          </a:lstStyle>
          <a:p>
            <a:r>
              <a:rPr lang="en-US"/>
              <a:t>What data shows, (by x demographic), Rhode Island (DATE)</a:t>
            </a:r>
          </a:p>
        </p:txBody>
      </p:sp>
      <p:sp>
        <p:nvSpPr>
          <p:cNvPr id="13" name="Text Placeholder 12">
            <a:extLst>
              <a:ext uri="{FF2B5EF4-FFF2-40B4-BE49-F238E27FC236}">
                <a16:creationId xmlns:a16="http://schemas.microsoft.com/office/drawing/2014/main" id="{8C1B8D66-DA3B-C5AE-C6FB-D03D16EFFFAD}"/>
              </a:ext>
            </a:extLst>
          </p:cNvPr>
          <p:cNvSpPr>
            <a:spLocks noGrp="1"/>
          </p:cNvSpPr>
          <p:nvPr>
            <p:ph type="body" sz="quarter" idx="20" hasCustomPrompt="1"/>
          </p:nvPr>
        </p:nvSpPr>
        <p:spPr>
          <a:xfrm>
            <a:off x="320040" y="6144768"/>
            <a:ext cx="9934367" cy="419807"/>
          </a:xfrm>
        </p:spPr>
        <p:txBody>
          <a:bodyPr/>
          <a:lstStyle>
            <a:lvl1pPr marL="0" indent="0" algn="l">
              <a:lnSpc>
                <a:spcPct val="100000"/>
              </a:lnSpc>
              <a:spcBef>
                <a:spcPts val="0"/>
              </a:spcBef>
              <a:spcAft>
                <a:spcPts val="0"/>
              </a:spcAft>
              <a:buNone/>
              <a:defRPr sz="1200" i="1">
                <a:solidFill>
                  <a:schemeClr val="tx1"/>
                </a:solidFill>
              </a:defRPr>
            </a:lvl1pPr>
            <a:lvl4pPr marL="1371600" indent="0">
              <a:buNone/>
              <a:defRPr/>
            </a:lvl4pPr>
            <a:lvl5pPr marL="1828800" indent="0">
              <a:lnSpc>
                <a:spcPct val="100000"/>
              </a:lnSpc>
              <a:spcBef>
                <a:spcPts val="0"/>
              </a:spcBef>
              <a:spcAft>
                <a:spcPts val="0"/>
              </a:spcAft>
              <a:buNone/>
              <a:defRPr sz="12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 Notes: How data was processed. Franklin Gothic 12 PT Font Italic</a:t>
            </a:r>
          </a:p>
          <a:p>
            <a:pPr lvl="0"/>
            <a:r>
              <a:rPr lang="en-US"/>
              <a:t> </a:t>
            </a:r>
          </a:p>
          <a:p>
            <a:pPr lvl="0"/>
            <a:endParaRPr lang="en-US"/>
          </a:p>
          <a:p>
            <a:pPr lvl="0"/>
            <a:endParaRPr lang="en-US"/>
          </a:p>
          <a:p>
            <a:pPr lvl="4"/>
            <a:endParaRPr lang="en-US"/>
          </a:p>
        </p:txBody>
      </p:sp>
      <p:sp>
        <p:nvSpPr>
          <p:cNvPr id="22" name="Text Placeholder 21">
            <a:extLst>
              <a:ext uri="{FF2B5EF4-FFF2-40B4-BE49-F238E27FC236}">
                <a16:creationId xmlns:a16="http://schemas.microsoft.com/office/drawing/2014/main" id="{432AFFA2-B971-431A-EA57-3ECF9E53938A}"/>
              </a:ext>
            </a:extLst>
          </p:cNvPr>
          <p:cNvSpPr>
            <a:spLocks noGrp="1"/>
          </p:cNvSpPr>
          <p:nvPr>
            <p:ph type="body" sz="quarter" idx="21" hasCustomPrompt="1"/>
          </p:nvPr>
        </p:nvSpPr>
        <p:spPr>
          <a:xfrm>
            <a:off x="333973" y="5126839"/>
            <a:ext cx="5673608" cy="294706"/>
          </a:xfrm>
        </p:spPr>
        <p:txBody>
          <a:bodyPr/>
          <a:lstStyle>
            <a:lvl1pPr marL="0" indent="0">
              <a:buNone/>
              <a:defRPr sz="900" i="1">
                <a:solidFill>
                  <a:schemeClr val="tx1"/>
                </a:solidFill>
              </a:defRPr>
            </a:lvl1pPr>
          </a:lstStyle>
          <a:p>
            <a:pPr lvl="0"/>
            <a:r>
              <a:rPr lang="en-US"/>
              <a:t>Data Source: Name of Source, RIDOH, Date Data was pulled in Franklin Gothic No smaller than 9 PT Font Italic.  </a:t>
            </a:r>
          </a:p>
        </p:txBody>
      </p:sp>
      <p:sp>
        <p:nvSpPr>
          <p:cNvPr id="11" name="Slide Number Placeholder 5">
            <a:extLst>
              <a:ext uri="{FF2B5EF4-FFF2-40B4-BE49-F238E27FC236}">
                <a16:creationId xmlns:a16="http://schemas.microsoft.com/office/drawing/2014/main" id="{4B89F698-792A-43BF-FC40-EB535D729184}"/>
              </a:ext>
            </a:extLst>
          </p:cNvPr>
          <p:cNvSpPr>
            <a:spLocks noGrp="1"/>
          </p:cNvSpPr>
          <p:nvPr>
            <p:ph type="sldNum" sz="quarter" idx="12"/>
          </p:nvPr>
        </p:nvSpPr>
        <p:spPr>
          <a:xfrm>
            <a:off x="10362070" y="6183146"/>
            <a:ext cx="586986" cy="338328"/>
          </a:xfrm>
          <a:prstGeom prst="rect">
            <a:avLst/>
          </a:prstGeom>
        </p:spPr>
        <p:txBody>
          <a:bodyPr/>
          <a:lstStyle>
            <a:lvl1pPr algn="ctr">
              <a:defRPr>
                <a:solidFill>
                  <a:srgbClr val="0070C0"/>
                </a:solidFill>
              </a:defRPr>
            </a:lvl1pPr>
          </a:lstStyle>
          <a:p>
            <a:fld id="{F477D24C-55BC-4150-BC77-7526DE4131D6}" type="slidenum">
              <a:rPr lang="en-US" smtClean="0"/>
              <a:pPr/>
              <a:t>‹#›</a:t>
            </a:fld>
            <a:endParaRPr lang="en-US"/>
          </a:p>
        </p:txBody>
      </p:sp>
      <p:sp>
        <p:nvSpPr>
          <p:cNvPr id="3" name="Content Placeholder 9">
            <a:extLst>
              <a:ext uri="{FF2B5EF4-FFF2-40B4-BE49-F238E27FC236}">
                <a16:creationId xmlns:a16="http://schemas.microsoft.com/office/drawing/2014/main" id="{B0BB42FC-5BCB-A786-B55C-5A17859176D1}"/>
              </a:ext>
            </a:extLst>
          </p:cNvPr>
          <p:cNvSpPr>
            <a:spLocks noGrp="1"/>
          </p:cNvSpPr>
          <p:nvPr>
            <p:ph sz="quarter" idx="22" hasCustomPrompt="1"/>
          </p:nvPr>
        </p:nvSpPr>
        <p:spPr>
          <a:xfrm>
            <a:off x="6210359" y="1325880"/>
            <a:ext cx="5676841" cy="4107661"/>
          </a:xfrm>
          <a:solidFill>
            <a:schemeClr val="bg2">
              <a:lumMod val="20000"/>
              <a:lumOff val="80000"/>
            </a:schemeClr>
          </a:solidFill>
        </p:spPr>
        <p:txBody>
          <a:bodyPr/>
          <a:lstStyle>
            <a:lvl1pPr marL="0" indent="0" algn="ctr">
              <a:buNone/>
              <a:defRPr sz="1400" b="0">
                <a:solidFill>
                  <a:schemeClr val="tx1"/>
                </a:solidFill>
              </a:defRPr>
            </a:lvl1pPr>
          </a:lstStyle>
          <a:p>
            <a:pPr lvl="0"/>
            <a:r>
              <a:rPr lang="en-US"/>
              <a:t>If needed: Title: What data shows, by xx demographic, Rhode Island, time period in Franklin Gothic, minimum 14 PT Font. . Make the background of the graph/table  #656565.</a:t>
            </a:r>
          </a:p>
          <a:p>
            <a:pPr lvl="0"/>
            <a:r>
              <a:rPr lang="en-US"/>
              <a:t>Click on the icons below to bring in a table, chart, smart art graphic, picture, web element, or video!</a:t>
            </a:r>
          </a:p>
          <a:p>
            <a:pPr lvl="0"/>
            <a:endParaRPr lang="en-US"/>
          </a:p>
          <a:p>
            <a:pPr lvl="0"/>
            <a:endParaRPr lang="en-US"/>
          </a:p>
          <a:p>
            <a:pPr lvl="0"/>
            <a:endParaRPr lang="en-US"/>
          </a:p>
          <a:p>
            <a:pPr lvl="0"/>
            <a:endParaRPr lang="en-US"/>
          </a:p>
          <a:p>
            <a:pPr lvl="0"/>
            <a:endParaRPr lang="en-US"/>
          </a:p>
        </p:txBody>
      </p:sp>
      <p:sp>
        <p:nvSpPr>
          <p:cNvPr id="14" name="Text Placeholder 13">
            <a:extLst>
              <a:ext uri="{FF2B5EF4-FFF2-40B4-BE49-F238E27FC236}">
                <a16:creationId xmlns:a16="http://schemas.microsoft.com/office/drawing/2014/main" id="{E2D80000-D0F6-D514-F6C2-EA35C8DA3424}"/>
              </a:ext>
            </a:extLst>
          </p:cNvPr>
          <p:cNvSpPr>
            <a:spLocks noGrp="1"/>
          </p:cNvSpPr>
          <p:nvPr>
            <p:ph type="body" sz="quarter" idx="23" hasCustomPrompt="1"/>
          </p:nvPr>
        </p:nvSpPr>
        <p:spPr>
          <a:xfrm>
            <a:off x="6211537" y="5126839"/>
            <a:ext cx="5539471" cy="304800"/>
          </a:xfrm>
        </p:spPr>
        <p:txBody>
          <a:bodyPr/>
          <a:lstStyle>
            <a:lvl1pPr marL="0" indent="0">
              <a:buNone/>
              <a:defRPr sz="900">
                <a:solidFill>
                  <a:schemeClr val="tx1"/>
                </a:solidFill>
              </a:defRPr>
            </a:lvl1pPr>
          </a:lstStyle>
          <a:p>
            <a:pPr lvl="0"/>
            <a:r>
              <a:rPr lang="en-US"/>
              <a:t>Data Source: Name of Source, RIDOH, Date Data was pulled in Franklin Gothic No smaller than 9 PT Font Italic</a:t>
            </a:r>
          </a:p>
        </p:txBody>
      </p:sp>
      <p:sp>
        <p:nvSpPr>
          <p:cNvPr id="15" name="Прямоугольник 2">
            <a:extLst>
              <a:ext uri="{FF2B5EF4-FFF2-40B4-BE49-F238E27FC236}">
                <a16:creationId xmlns:a16="http://schemas.microsoft.com/office/drawing/2014/main" id="{89D6674C-C491-4D1E-9DA7-79390475C094}"/>
              </a:ext>
            </a:extLst>
          </p:cNvPr>
          <p:cNvSpPr/>
          <p:nvPr userDrawn="1"/>
        </p:nvSpPr>
        <p:spPr>
          <a:xfrm>
            <a:off x="0" y="6705878"/>
            <a:ext cx="10478814" cy="152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Прямоугольник 11">
            <a:extLst>
              <a:ext uri="{FF2B5EF4-FFF2-40B4-BE49-F238E27FC236}">
                <a16:creationId xmlns:a16="http://schemas.microsoft.com/office/drawing/2014/main" id="{74B818AB-6226-4F8D-8016-C70652780409}"/>
              </a:ext>
            </a:extLst>
          </p:cNvPr>
          <p:cNvSpPr/>
          <p:nvPr userDrawn="1"/>
        </p:nvSpPr>
        <p:spPr>
          <a:xfrm>
            <a:off x="10783613" y="6705878"/>
            <a:ext cx="1408387" cy="1521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Icon&#10;&#10;Description automatically generated">
            <a:extLst>
              <a:ext uri="{FF2B5EF4-FFF2-40B4-BE49-F238E27FC236}">
                <a16:creationId xmlns:a16="http://schemas.microsoft.com/office/drawing/2014/main" id="{6ED0C3BC-F97D-42C4-8A1C-C6AA2B1EF9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7895" y="5817499"/>
            <a:ext cx="774065" cy="774065"/>
          </a:xfrm>
          <a:prstGeom prst="rect">
            <a:avLst/>
          </a:prstGeom>
        </p:spPr>
      </p:pic>
    </p:spTree>
    <p:extLst>
      <p:ext uri="{BB962C8B-B14F-4D97-AF65-F5344CB8AC3E}">
        <p14:creationId xmlns:p14="http://schemas.microsoft.com/office/powerpoint/2010/main" val="244086052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06034"/>
            <a:ext cx="11582400" cy="701731"/>
          </a:xfrm>
          <a:prstGeom prst="rect">
            <a:avLst/>
          </a:prstGeom>
        </p:spPr>
        <p:txBody>
          <a:bodyPr/>
          <a:lstStyle/>
          <a:p>
            <a:r>
              <a:rPr lang="en-US"/>
              <a:t>What data shows, (by x demographic), Rhode Island (DATE)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000">
                <a:solidFill>
                  <a:schemeClr val="tx1"/>
                </a:solidFill>
                <a:latin typeface="+mn-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3657600" cy="3493008"/>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4270248" y="2063887"/>
            <a:ext cx="3657600" cy="3493008"/>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8229600" y="2063887"/>
            <a:ext cx="3657600" cy="3493008"/>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8" name="Footer Placeholder 4">
            <a:extLst>
              <a:ext uri="{FF2B5EF4-FFF2-40B4-BE49-F238E27FC236}">
                <a16:creationId xmlns:a16="http://schemas.microsoft.com/office/drawing/2014/main" id="{6CBC2F79-BBB1-43F5-9FDC-F837AA20F183}"/>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12334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hree Pictures 2">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solidFill>
            <a:schemeClr val="bg2">
              <a:lumMod val="20000"/>
              <a:lumOff val="80000"/>
            </a:schemeClr>
          </a:soli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solidFill>
            <a:schemeClr val="bg2">
              <a:lumMod val="20000"/>
              <a:lumOff val="80000"/>
            </a:schemeClr>
          </a:soli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2153266"/>
            <a:ext cx="3467100" cy="3668414"/>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solidFill>
            <a:schemeClr val="bg2">
              <a:lumMod val="20000"/>
              <a:lumOff val="80000"/>
            </a:schemeClr>
          </a:soli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298493"/>
            <a:ext cx="3467100" cy="1631428"/>
          </a:xfrm>
        </p:spPr>
        <p:txBody>
          <a:bodyPr/>
          <a:lstStyle>
            <a:lvl1pPr marL="0" indent="0">
              <a:buNone/>
              <a:defRPr sz="4000" baseline="0">
                <a:solidFill>
                  <a:srgbClr val="0070C0"/>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SLIDE’S HEADING HERE</a:t>
            </a:r>
          </a:p>
        </p:txBody>
      </p:sp>
      <p:sp>
        <p:nvSpPr>
          <p:cNvPr id="9" name="Rectangle 8">
            <a:extLst>
              <a:ext uri="{FF2B5EF4-FFF2-40B4-BE49-F238E27FC236}">
                <a16:creationId xmlns:a16="http://schemas.microsoft.com/office/drawing/2014/main" id="{68A9866C-F66D-405E-5543-6094BBAAB752}"/>
              </a:ext>
            </a:extLst>
          </p:cNvPr>
          <p:cNvSpPr/>
          <p:nvPr userDrawn="1"/>
        </p:nvSpPr>
        <p:spPr>
          <a:xfrm>
            <a:off x="304800" y="956440"/>
            <a:ext cx="956441" cy="7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Footer Placeholder 4">
            <a:extLst>
              <a:ext uri="{FF2B5EF4-FFF2-40B4-BE49-F238E27FC236}">
                <a16:creationId xmlns:a16="http://schemas.microsoft.com/office/drawing/2014/main" id="{B3714ACF-3F86-4C41-B251-7FA342342896}"/>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3084283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ocial Media - Pictures and Data">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3904E1-B2F5-E6D4-EFEC-A8C2FE21CA0E}"/>
              </a:ext>
            </a:extLst>
          </p:cNvPr>
          <p:cNvSpPr/>
          <p:nvPr userDrawn="1"/>
        </p:nvSpPr>
        <p:spPr>
          <a:xfrm>
            <a:off x="313944" y="902677"/>
            <a:ext cx="1045933" cy="15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98288" y="401922"/>
            <a:ext cx="5438101" cy="1752014"/>
          </a:xfrm>
          <a:prstGeom prst="rect">
            <a:avLst/>
          </a:prstGeom>
          <a:noFill/>
          <a:ln>
            <a:noFill/>
          </a:ln>
        </p:spPr>
        <p:txBody>
          <a:bodyPr/>
          <a:lstStyle/>
          <a:p>
            <a:r>
              <a:rPr lang="en-US"/>
              <a:t>Your Slide’s Title Franklin Gothic Demi Cond, 40 </a:t>
            </a:r>
            <a:r>
              <a:rPr lang="en-US" err="1"/>
              <a:t>pt</a:t>
            </a:r>
            <a:r>
              <a:rPr lang="en-US"/>
              <a:t>)</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6437376" y="301752"/>
            <a:ext cx="2569464"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9308592" y="301752"/>
            <a:ext cx="2569464"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437376" y="3218688"/>
            <a:ext cx="2569464"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308592" y="3218688"/>
            <a:ext cx="2569464"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3" name="Footer Placeholder 4">
            <a:extLst>
              <a:ext uri="{FF2B5EF4-FFF2-40B4-BE49-F238E27FC236}">
                <a16:creationId xmlns:a16="http://schemas.microsoft.com/office/drawing/2014/main" id="{3764338B-ED9F-4C4B-9435-D2C56DD8B449}"/>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
        <p:nvSpPr>
          <p:cNvPr id="14" name="Text Placeholder 17">
            <a:extLst>
              <a:ext uri="{FF2B5EF4-FFF2-40B4-BE49-F238E27FC236}">
                <a16:creationId xmlns:a16="http://schemas.microsoft.com/office/drawing/2014/main" id="{C1C860BD-9304-4251-8229-A7475E102A99}"/>
              </a:ext>
            </a:extLst>
          </p:cNvPr>
          <p:cNvSpPr>
            <a:spLocks noGrp="1"/>
          </p:cNvSpPr>
          <p:nvPr>
            <p:ph type="body" sz="quarter" idx="19"/>
          </p:nvPr>
        </p:nvSpPr>
        <p:spPr>
          <a:xfrm>
            <a:off x="398287" y="2153266"/>
            <a:ext cx="5438101" cy="3668414"/>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535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375484"/>
            <a:ext cx="11582400" cy="569788"/>
          </a:xfrm>
          <a:prstGeom prst="rect">
            <a:avLst/>
          </a:prstGeom>
        </p:spPr>
        <p:txBody>
          <a:bodyPr/>
          <a:lstStyle/>
          <a:p>
            <a:r>
              <a:rPr lang="en-US"/>
              <a:t>What data shows, (by x demographic), Rhode Island (DATE)</a:t>
            </a: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05840"/>
            <a:ext cx="11582400" cy="850392"/>
          </a:xfrm>
        </p:spPr>
        <p:txBody>
          <a:bodyPr>
            <a:noAutofit/>
          </a:bodyPr>
          <a:lstStyle>
            <a:lvl1pPr marL="0" indent="0">
              <a:buNone/>
              <a:defRPr sz="2100">
                <a:solidFill>
                  <a:schemeClr val="tx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7" name="Text Placeholder 6">
            <a:extLst>
              <a:ext uri="{FF2B5EF4-FFF2-40B4-BE49-F238E27FC236}">
                <a16:creationId xmlns:a16="http://schemas.microsoft.com/office/drawing/2014/main" id="{41899EDB-AFBB-57E6-93C2-0EC333C6B1D0}"/>
              </a:ext>
            </a:extLst>
          </p:cNvPr>
          <p:cNvSpPr>
            <a:spLocks noGrp="1"/>
          </p:cNvSpPr>
          <p:nvPr>
            <p:ph type="body" sz="quarter" idx="19" hasCustomPrompt="1"/>
          </p:nvPr>
        </p:nvSpPr>
        <p:spPr>
          <a:xfrm>
            <a:off x="320040" y="5342955"/>
            <a:ext cx="9601200" cy="365125"/>
          </a:xfrm>
        </p:spPr>
        <p:txBody>
          <a:bodyPr/>
          <a:lstStyle>
            <a:lvl1pPr marL="0" indent="0">
              <a:buNone/>
              <a:defRPr sz="1100" i="1">
                <a:solidFill>
                  <a:srgbClr val="1E497F"/>
                </a:solidFill>
              </a:defRPr>
            </a:lvl1pPr>
          </a:lstStyle>
          <a:p>
            <a:pPr marL="0" marR="0" lvl="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lang="en-US"/>
              <a:t>Data Source: Name of Source, RIDOH, Date Data was pulled in Franklin Gothic No smaller than 9 PT Font Italic </a:t>
            </a:r>
          </a:p>
          <a:p>
            <a:pPr lvl="0"/>
            <a:endParaRPr lang="en-US"/>
          </a:p>
        </p:txBody>
      </p:sp>
      <p:sp>
        <p:nvSpPr>
          <p:cNvPr id="10" name="Footer Placeholder 4">
            <a:extLst>
              <a:ext uri="{FF2B5EF4-FFF2-40B4-BE49-F238E27FC236}">
                <a16:creationId xmlns:a16="http://schemas.microsoft.com/office/drawing/2014/main" id="{5276FD6C-3F60-49ED-8E89-E15541DBBC56}"/>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2858211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2" cy="1507172"/>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 name="Title 2">
            <a:extLst>
              <a:ext uri="{FF2B5EF4-FFF2-40B4-BE49-F238E27FC236}">
                <a16:creationId xmlns:a16="http://schemas.microsoft.com/office/drawing/2014/main" id="{347A0688-404D-7180-0C29-63340867C810}"/>
              </a:ext>
            </a:extLst>
          </p:cNvPr>
          <p:cNvSpPr>
            <a:spLocks noGrp="1"/>
          </p:cNvSpPr>
          <p:nvPr>
            <p:ph type="title" hasCustomPrompt="1"/>
          </p:nvPr>
        </p:nvSpPr>
        <p:spPr/>
        <p:txBody>
          <a:bodyPr/>
          <a:lstStyle/>
          <a:p>
            <a:r>
              <a:rPr lang="en-US"/>
              <a:t>What data shows, (by x demographic), Rhode Island (DATE)</a:t>
            </a:r>
          </a:p>
        </p:txBody>
      </p:sp>
      <p:sp>
        <p:nvSpPr>
          <p:cNvPr id="11" name="Text Placeholder 6">
            <a:extLst>
              <a:ext uri="{FF2B5EF4-FFF2-40B4-BE49-F238E27FC236}">
                <a16:creationId xmlns:a16="http://schemas.microsoft.com/office/drawing/2014/main" id="{95D38B39-5300-4DED-8857-B5BCB76BACD4}"/>
              </a:ext>
            </a:extLst>
          </p:cNvPr>
          <p:cNvSpPr>
            <a:spLocks noGrp="1"/>
          </p:cNvSpPr>
          <p:nvPr>
            <p:ph type="body" sz="quarter" idx="19" hasCustomPrompt="1"/>
          </p:nvPr>
        </p:nvSpPr>
        <p:spPr>
          <a:xfrm>
            <a:off x="320040" y="5342955"/>
            <a:ext cx="9601200" cy="365125"/>
          </a:xfrm>
        </p:spPr>
        <p:txBody>
          <a:bodyPr/>
          <a:lstStyle>
            <a:lvl1pPr marL="0" indent="0">
              <a:buNone/>
              <a:defRPr sz="1100" i="1">
                <a:solidFill>
                  <a:srgbClr val="1E497F"/>
                </a:solidFill>
              </a:defRPr>
            </a:lvl1pPr>
          </a:lstStyle>
          <a:p>
            <a:pPr marL="0" marR="0" lvl="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lang="en-US"/>
              <a:t>Data Source: Name of Source, RIDOH, Date Data was pulled in Franklin Gothic No smaller than 9 PT Font Italic </a:t>
            </a:r>
          </a:p>
          <a:p>
            <a:pPr lvl="0"/>
            <a:endParaRPr lang="en-US"/>
          </a:p>
        </p:txBody>
      </p:sp>
    </p:spTree>
    <p:extLst>
      <p:ext uri="{BB962C8B-B14F-4D97-AF65-F5344CB8AC3E}">
        <p14:creationId xmlns:p14="http://schemas.microsoft.com/office/powerpoint/2010/main" val="322830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8" name="Footer Placeholder 4">
            <a:extLst>
              <a:ext uri="{FF2B5EF4-FFF2-40B4-BE49-F238E27FC236}">
                <a16:creationId xmlns:a16="http://schemas.microsoft.com/office/drawing/2014/main" id="{A943A8BA-E6D3-4D1C-86C4-8CCB41B88467}"/>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3805919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eam Slide 3">
    <p:spTree>
      <p:nvGrpSpPr>
        <p:cNvPr id="1" name=""/>
        <p:cNvGrpSpPr/>
        <p:nvPr/>
      </p:nvGrpSpPr>
      <p:grpSpPr>
        <a:xfrm>
          <a:off x="0" y="0"/>
          <a:ext cx="0" cy="0"/>
          <a:chOff x="0" y="0"/>
          <a:chExt cx="0" cy="0"/>
        </a:xfrm>
      </p:grpSpPr>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solidFill>
            <a:schemeClr val="bg2">
              <a:lumMod val="20000"/>
              <a:lumOff val="80000"/>
            </a:schemeClr>
          </a:soli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308164"/>
            <a:ext cx="11582400" cy="701731"/>
          </a:xfrm>
          <a:prstGeom prst="rect">
            <a:avLst/>
          </a:prstGeom>
        </p:spPr>
        <p:txBody>
          <a:bodyPr/>
          <a:lstStyle/>
          <a:p>
            <a:r>
              <a:rPr lang="en-US"/>
              <a:t>What data shows, (by x demographic), Rhode Island (DATE)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tx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34" name="Footer Placeholder 4">
            <a:extLst>
              <a:ext uri="{FF2B5EF4-FFF2-40B4-BE49-F238E27FC236}">
                <a16:creationId xmlns:a16="http://schemas.microsoft.com/office/drawing/2014/main" id="{E8C4FE71-456C-42D3-804D-511F55A48D41}"/>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603688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solidFill>
            <a:schemeClr val="bg2">
              <a:lumMod val="20000"/>
              <a:lumOff val="80000"/>
            </a:schemeClr>
          </a:soli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0" name="Footer Placeholder 4">
            <a:extLst>
              <a:ext uri="{FF2B5EF4-FFF2-40B4-BE49-F238E27FC236}">
                <a16:creationId xmlns:a16="http://schemas.microsoft.com/office/drawing/2014/main" id="{4997479E-6170-4FB7-93FC-BF1844C81FBA}"/>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1411239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tx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 name="Title 2">
            <a:extLst>
              <a:ext uri="{FF2B5EF4-FFF2-40B4-BE49-F238E27FC236}">
                <a16:creationId xmlns:a16="http://schemas.microsoft.com/office/drawing/2014/main" id="{744C9342-EA70-F098-9144-9C5077B677EC}"/>
              </a:ext>
            </a:extLst>
          </p:cNvPr>
          <p:cNvSpPr>
            <a:spLocks noGrp="1"/>
          </p:cNvSpPr>
          <p:nvPr>
            <p:ph type="title" hasCustomPrompt="1"/>
          </p:nvPr>
        </p:nvSpPr>
        <p:spPr/>
        <p:txBody>
          <a:bodyPr/>
          <a:lstStyle/>
          <a:p>
            <a:r>
              <a:rPr lang="en-US"/>
              <a:t>Your Slide’s Title (Franklin Gothic Demi Cond, 40 </a:t>
            </a:r>
            <a:r>
              <a:rPr lang="en-US" err="1"/>
              <a:t>pt</a:t>
            </a:r>
            <a:r>
              <a:rPr lang="en-US"/>
              <a:t>)</a:t>
            </a:r>
          </a:p>
        </p:txBody>
      </p:sp>
      <p:sp>
        <p:nvSpPr>
          <p:cNvPr id="8" name="Footer Placeholder 4">
            <a:extLst>
              <a:ext uri="{FF2B5EF4-FFF2-40B4-BE49-F238E27FC236}">
                <a16:creationId xmlns:a16="http://schemas.microsoft.com/office/drawing/2014/main" id="{7819211A-219D-49E9-BEBF-83CD3234DF2C}"/>
              </a:ext>
            </a:extLst>
          </p:cNvPr>
          <p:cNvSpPr>
            <a:spLocks noGrp="1"/>
          </p:cNvSpPr>
          <p:nvPr>
            <p:ph type="ftr" sz="quarter" idx="11"/>
          </p:nvPr>
        </p:nvSpPr>
        <p:spPr>
          <a:xfrm>
            <a:off x="885574" y="6220089"/>
            <a:ext cx="9036015" cy="547688"/>
          </a:xfrm>
        </p:spPr>
        <p:txBody>
          <a:bodyPr/>
          <a:lstStyle>
            <a:lvl1pPr>
              <a:defRPr sz="800" i="1">
                <a:solidFill>
                  <a:schemeClr val="bg1"/>
                </a:solidFill>
              </a:defRPr>
            </a:lvl1pPr>
          </a:lstStyle>
          <a:p>
            <a:pPr>
              <a:buClr>
                <a:schemeClr val="accent1"/>
              </a:buClr>
              <a:buFont typeface="Arial" panose="020B0604020202020204" pitchFamily="34" charset="0"/>
              <a:buNone/>
              <a:defRPr/>
            </a:pPr>
            <a:r>
              <a:rPr lang="en-US"/>
              <a:t> </a:t>
            </a:r>
            <a:r>
              <a:rPr lang="en-US" sz="1200"/>
              <a:t>Notes: How data was processed. Franklin Gothic 12 PT Font Italic</a:t>
            </a:r>
          </a:p>
          <a:p>
            <a:endParaRPr lang="en-US" sz="1200"/>
          </a:p>
        </p:txBody>
      </p:sp>
    </p:spTree>
    <p:extLst>
      <p:ext uri="{BB962C8B-B14F-4D97-AF65-F5344CB8AC3E}">
        <p14:creationId xmlns:p14="http://schemas.microsoft.com/office/powerpoint/2010/main" val="3353718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12447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6755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8764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84067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590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534D29-8AC8-41B7-AC70-9482607FDA5E}"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1063128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41A83-7C1E-5042-A01B-3AAE3D9A1952}" type="datetime1">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423577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image" Target="../media/image4.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8" Type="http://schemas.openxmlformats.org/officeDocument/2006/relationships/slideLayout" Target="../slideLayouts/slideLayout27.xml"/><Relationship Id="rId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879" r:id="rId2"/>
    <p:sldLayoutId id="2147483880" r:id="rId3"/>
    <p:sldLayoutId id="2147483881" r:id="rId4"/>
    <p:sldLayoutId id="2147483665" r:id="rId5"/>
    <p:sldLayoutId id="2147483666" r:id="rId6"/>
    <p:sldLayoutId id="2147483667" r:id="rId7"/>
    <p:sldLayoutId id="2147483668" r:id="rId8"/>
    <p:sldLayoutId id="2147483669" r:id="rId9"/>
    <p:sldLayoutId id="2147483670" r:id="rId10"/>
    <p:sldLayoutId id="2147483882" r:id="rId11"/>
    <p:sldLayoutId id="2147483672" r:id="rId12"/>
    <p:sldLayoutId id="2147483673" r:id="rId13"/>
    <p:sldLayoutId id="2147483674" r:id="rId14"/>
    <p:sldLayoutId id="2147483871" r:id="rId15"/>
    <p:sldLayoutId id="2147483676" r:id="rId16"/>
    <p:sldLayoutId id="2147483677" r:id="rId17"/>
    <p:sldLayoutId id="2147483885" r:id="rId18"/>
    <p:sldLayoutId id="21474838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2">
            <a:extLst>
              <a:ext uri="{FF2B5EF4-FFF2-40B4-BE49-F238E27FC236}">
                <a16:creationId xmlns:a16="http://schemas.microsoft.com/office/drawing/2014/main" id="{357B6D5B-D0DC-46AC-98C6-837F70CF7F75}"/>
              </a:ext>
            </a:extLst>
          </p:cNvPr>
          <p:cNvSpPr/>
          <p:nvPr userDrawn="1"/>
        </p:nvSpPr>
        <p:spPr>
          <a:xfrm>
            <a:off x="0" y="5917324"/>
            <a:ext cx="10478814" cy="940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11">
            <a:extLst>
              <a:ext uri="{FF2B5EF4-FFF2-40B4-BE49-F238E27FC236}">
                <a16:creationId xmlns:a16="http://schemas.microsoft.com/office/drawing/2014/main" id="{6E8F56A7-9F0C-4C14-9BEE-FD289F611C2C}"/>
              </a:ext>
            </a:extLst>
          </p:cNvPr>
          <p:cNvSpPr/>
          <p:nvPr userDrawn="1"/>
        </p:nvSpPr>
        <p:spPr>
          <a:xfrm>
            <a:off x="10783613" y="5917324"/>
            <a:ext cx="1408387" cy="9406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1228753" y="6194384"/>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83FB9DD6-5B96-5BA6-382C-66908A9A8F19}"/>
              </a:ext>
            </a:extLst>
          </p:cNvPr>
          <p:cNvSpPr txBox="1">
            <a:spLocks/>
          </p:cNvSpPr>
          <p:nvPr userDrawn="1"/>
        </p:nvSpPr>
        <p:spPr>
          <a:xfrm>
            <a:off x="304799" y="6189427"/>
            <a:ext cx="568034" cy="338328"/>
          </a:xfrm>
          <a:prstGeom prst="rect">
            <a:avLst/>
          </a:prstGeom>
        </p:spPr>
        <p:txBody>
          <a:bodyPr/>
          <a:lstStyle>
            <a:defPPr>
              <a:defRPr lang="en-US"/>
            </a:defPPr>
            <a:lvl1pPr marL="0" algn="l" defTabSz="914400" rtl="0" eaLnBrk="1" latinLnBrk="0" hangingPunct="1">
              <a:defRPr sz="1800" kern="1200">
                <a:solidFill>
                  <a:srgbClr val="1E49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477D24C-55BC-4150-BC77-7526DE4131D6}" type="slidenum">
              <a:rPr lang="en-US" smtClean="0">
                <a:solidFill>
                  <a:schemeClr val="bg1"/>
                </a:solidFill>
              </a:rPr>
              <a:pPr algn="ctr"/>
              <a:t>‹#›</a:t>
            </a:fld>
            <a:endParaRPr lang="en-US">
              <a:solidFill>
                <a:schemeClr val="bg1"/>
              </a:solidFill>
            </a:endParaRPr>
          </a:p>
        </p:txBody>
      </p:sp>
      <p:sp>
        <p:nvSpPr>
          <p:cNvPr id="8" name="Title Placeholder 7">
            <a:extLst>
              <a:ext uri="{FF2B5EF4-FFF2-40B4-BE49-F238E27FC236}">
                <a16:creationId xmlns:a16="http://schemas.microsoft.com/office/drawing/2014/main" id="{8340F08F-FB82-01A8-DE71-FA43BD1470F5}"/>
              </a:ext>
            </a:extLst>
          </p:cNvPr>
          <p:cNvSpPr>
            <a:spLocks noGrp="1"/>
          </p:cNvSpPr>
          <p:nvPr>
            <p:ph type="title"/>
          </p:nvPr>
        </p:nvSpPr>
        <p:spPr>
          <a:xfrm>
            <a:off x="304800" y="326747"/>
            <a:ext cx="11582398" cy="662282"/>
          </a:xfrm>
          <a:prstGeom prst="rect">
            <a:avLst/>
          </a:prstGeom>
        </p:spPr>
        <p:txBody>
          <a:bodyPr vert="horz" lIns="91440" tIns="45720" rIns="91440" bIns="45720" rtlCol="0" anchor="ctr">
            <a:normAutofit/>
          </a:bodyPr>
          <a:lstStyle/>
          <a:p>
            <a:r>
              <a:rPr lang="en-US"/>
              <a:t>Your Slide’s Title (Franklin Gothic Demi Cond, 40 </a:t>
            </a:r>
            <a:r>
              <a:rPr lang="en-US" err="1"/>
              <a:t>pt</a:t>
            </a:r>
            <a:r>
              <a:rPr lang="en-US"/>
              <a:t>)</a:t>
            </a:r>
          </a:p>
        </p:txBody>
      </p:sp>
      <p:pic>
        <p:nvPicPr>
          <p:cNvPr id="11" name="Picture 10" descr="A picture containing logo&#10;&#10;Description automatically generated">
            <a:extLst>
              <a:ext uri="{FF2B5EF4-FFF2-40B4-BE49-F238E27FC236}">
                <a16:creationId xmlns:a16="http://schemas.microsoft.com/office/drawing/2014/main" id="{0D654263-23C8-40B8-827E-E6EFD37AC7AB}"/>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096166" y="6001409"/>
            <a:ext cx="791032" cy="791032"/>
          </a:xfrm>
          <a:prstGeom prst="rect">
            <a:avLst/>
          </a:prstGeom>
        </p:spPr>
      </p:pic>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2" r:id="rId3"/>
    <p:sldLayoutId id="2147483663" r:id="rId4"/>
    <p:sldLayoutId id="2147483664" r:id="rId5"/>
    <p:sldLayoutId id="2147483849" r:id="rId6"/>
    <p:sldLayoutId id="2147483762" r:id="rId7"/>
    <p:sldLayoutId id="2147483855" r:id="rId8"/>
    <p:sldLayoutId id="2147483779" r:id="rId9"/>
    <p:sldLayoutId id="2147483866" r:id="rId10"/>
    <p:sldLayoutId id="2147483675" r:id="rId11"/>
    <p:sldLayoutId id="2147483858" r:id="rId12"/>
    <p:sldLayoutId id="2147483778" r:id="rId13"/>
    <p:sldLayoutId id="2147483671" r:id="rId14"/>
    <p:sldLayoutId id="2147483777" r:id="rId15"/>
    <p:sldLayoutId id="2147483867" r:id="rId16"/>
    <p:sldLayoutId id="2147483861" r:id="rId17"/>
    <p:sldLayoutId id="2147483865" r:id="rId18"/>
    <p:sldLayoutId id="2147483859" r:id="rId19"/>
    <p:sldLayoutId id="2147483844" r:id="rId20"/>
    <p:sldLayoutId id="2147483783" r:id="rId21"/>
    <p:sldLayoutId id="2147483846" r:id="rId22"/>
    <p:sldLayoutId id="2147483703" r:id="rId23"/>
    <p:sldLayoutId id="2147483678" r:id="rId24"/>
    <p:sldLayoutId id="2147483680" r:id="rId25"/>
    <p:sldLayoutId id="2147483840" r:id="rId26"/>
    <p:sldLayoutId id="2147483695" r:id="rId27"/>
    <p:sldLayoutId id="2147483683" r:id="rId28"/>
    <p:sldLayoutId id="2147483874" r:id="rId29"/>
    <p:sldLayoutId id="2147483875" r:id="rId30"/>
    <p:sldLayoutId id="2147483876" r:id="rId31"/>
    <p:sldLayoutId id="2147483877" r:id="rId32"/>
    <p:sldLayoutId id="2147483878" r:id="rId33"/>
    <p:sldLayoutId id="2147483883" r:id="rId34"/>
    <p:sldLayoutId id="2147483884" r:id="rId35"/>
  </p:sldLayoutIdLst>
  <p:hf hdr="0" ftr="0" dt="0"/>
  <p:txStyles>
    <p:titleStyle>
      <a:lvl1pPr algn="l" defTabSz="914400" rtl="0" eaLnBrk="1" latinLnBrk="0" hangingPunct="1">
        <a:lnSpc>
          <a:spcPct val="90000"/>
        </a:lnSpc>
        <a:spcBef>
          <a:spcPct val="0"/>
        </a:spcBef>
        <a:buNone/>
        <a:defRPr sz="4000" kern="1200">
          <a:solidFill>
            <a:srgbClr val="0070C0"/>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microsoft.com/office/2018/10/relationships/comments" Target="../comments/modernComment_1B8_A9D342BC.xml"/><Relationship Id="rId2" Type="http://schemas.openxmlformats.org/officeDocument/2006/relationships/notesSlide" Target="../notesSlides/notesSlide20.xml"/><Relationship Id="rId1" Type="http://schemas.openxmlformats.org/officeDocument/2006/relationships/slideLayout" Target="../slideLayouts/slideLayout4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0.xml"/><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0.xml"/><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RIDOH.CLAS@health.ri.gov" TargetMode="External"/><Relationship Id="rId1" Type="http://schemas.openxmlformats.org/officeDocument/2006/relationships/slideLayout" Target="../slideLayouts/slideLayout22.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hyperlink" Target="https://www.providenceri.gov/wp-content/uploads/2019/10/Climate-Justice-Plan-Report-FINAL-English-1.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d3egnnukzendc6.cloudfront.net/documents/HARI-2022-CHNA-Final-Report.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lanning.ri.gov/sites/g/files/xkgbur826/files/2022-05/LEP%20Plan_04_27_2022_CLEAN.pdf"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948CDD8-689E-7984-A35D-DB6986E7FD06}"/>
              </a:ext>
            </a:extLst>
          </p:cNvPr>
          <p:cNvPicPr>
            <a:picLocks noChangeAspect="1"/>
          </p:cNvPicPr>
          <p:nvPr/>
        </p:nvPicPr>
        <p:blipFill>
          <a:blip r:embed="rId2"/>
          <a:stretch>
            <a:fillRect/>
          </a:stretch>
        </p:blipFill>
        <p:spPr>
          <a:xfrm>
            <a:off x="-1181933" y="1438759"/>
            <a:ext cx="5557267" cy="5943600"/>
          </a:xfrm>
          <a:prstGeom prst="rect">
            <a:avLst/>
          </a:prstGeom>
        </p:spPr>
      </p:pic>
      <p:sp>
        <p:nvSpPr>
          <p:cNvPr id="10" name="TextBox 9">
            <a:extLst>
              <a:ext uri="{FF2B5EF4-FFF2-40B4-BE49-F238E27FC236}">
                <a16:creationId xmlns:a16="http://schemas.microsoft.com/office/drawing/2014/main" id="{DADB21F7-51EF-E667-0397-9961C8AFB5E0}"/>
              </a:ext>
            </a:extLst>
          </p:cNvPr>
          <p:cNvSpPr txBox="1"/>
          <p:nvPr/>
        </p:nvSpPr>
        <p:spPr>
          <a:xfrm>
            <a:off x="3441290" y="4909983"/>
            <a:ext cx="842501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39C8F"/>
                </a:solidFill>
                <a:latin typeface="Georgia Pro"/>
                <a:ea typeface="Calibri"/>
                <a:cs typeface="Calibri"/>
              </a:rPr>
              <a:t>Rhode Island's Community Health Workers: </a:t>
            </a:r>
            <a:endParaRPr lang="en-US" sz="2400">
              <a:latin typeface="Georgia Pro"/>
            </a:endParaRPr>
          </a:p>
          <a:p>
            <a:r>
              <a:rPr lang="en-US" sz="2400" b="1">
                <a:solidFill>
                  <a:schemeClr val="bg1"/>
                </a:solidFill>
                <a:latin typeface="Georgia Pro"/>
                <a:ea typeface="Calibri"/>
                <a:cs typeface="Calibri"/>
              </a:rPr>
              <a:t>Your bridge to better health</a:t>
            </a:r>
            <a:endParaRPr lang="en-US" sz="2400">
              <a:solidFill>
                <a:schemeClr val="bg1"/>
              </a:solidFill>
              <a:latin typeface="Georgia Pro"/>
            </a:endParaRPr>
          </a:p>
          <a:p>
            <a:endParaRPr lang="en-US" sz="2400">
              <a:latin typeface="Georgia Pro"/>
              <a:ea typeface="Calibri"/>
              <a:cs typeface="Calibri"/>
            </a:endParaRPr>
          </a:p>
          <a:p>
            <a:r>
              <a:rPr lang="en-US" sz="2400" b="1">
                <a:solidFill>
                  <a:srgbClr val="039C8F"/>
                </a:solidFill>
                <a:latin typeface="Georgia Pro"/>
                <a:ea typeface="Calibri"/>
                <a:cs typeface="Calibri"/>
              </a:rPr>
              <a:t>T</a:t>
            </a:r>
            <a:r>
              <a:rPr lang="es-CO" sz="2400" b="1">
                <a:solidFill>
                  <a:srgbClr val="039C8F"/>
                </a:solidFill>
                <a:latin typeface="Georgia Pro"/>
                <a:ea typeface="Calibri"/>
                <a:cs typeface="Calibri"/>
              </a:rPr>
              <a:t>rabajadores comunitarios de salud</a:t>
            </a:r>
            <a:r>
              <a:rPr lang="es-CO" sz="2400" b="1">
                <a:solidFill>
                  <a:srgbClr val="039C8F"/>
                </a:solidFill>
                <a:ea typeface="Calibri"/>
                <a:cs typeface="Calibri"/>
              </a:rPr>
              <a:t> de Rhode Island:</a:t>
            </a:r>
            <a:r>
              <a:rPr lang="es-CO" sz="2400">
                <a:ea typeface="Calibri"/>
                <a:cs typeface="Calibri"/>
              </a:rPr>
              <a:t>  </a:t>
            </a:r>
            <a:r>
              <a:rPr lang="es-CO" sz="2400" b="1">
                <a:solidFill>
                  <a:schemeClr val="bg1"/>
                </a:solidFill>
                <a:ea typeface="Calibri"/>
                <a:cs typeface="Calibri"/>
              </a:rPr>
              <a:t>Su puente hacia una menor salud</a:t>
            </a:r>
          </a:p>
        </p:txBody>
      </p:sp>
      <p:sp>
        <p:nvSpPr>
          <p:cNvPr id="14" name="TextBox 13">
            <a:extLst>
              <a:ext uri="{FF2B5EF4-FFF2-40B4-BE49-F238E27FC236}">
                <a16:creationId xmlns:a16="http://schemas.microsoft.com/office/drawing/2014/main" id="{4C8C95CF-634F-D0EF-052E-FF155D515CA5}"/>
              </a:ext>
            </a:extLst>
          </p:cNvPr>
          <p:cNvSpPr txBox="1"/>
          <p:nvPr/>
        </p:nvSpPr>
        <p:spPr>
          <a:xfrm>
            <a:off x="3293804" y="2771469"/>
            <a:ext cx="1154675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latin typeface="Georgia Pro"/>
              </a:rPr>
              <a:t>Cultural Connections in Action: </a:t>
            </a:r>
            <a:endParaRPr lang="en-US" sz="4000" b="1">
              <a:solidFill>
                <a:schemeClr val="bg1"/>
              </a:solidFill>
              <a:latin typeface="Georgia Pro"/>
              <a:ea typeface="Calibri"/>
              <a:cs typeface="Calibri"/>
            </a:endParaRPr>
          </a:p>
          <a:p>
            <a:pPr algn="l"/>
            <a:r>
              <a:rPr lang="en-US" sz="4000" b="1">
                <a:solidFill>
                  <a:schemeClr val="bg1"/>
                </a:solidFill>
                <a:latin typeface="Georgia Pro"/>
              </a:rPr>
              <a:t>CHWs and CLAS Standards</a:t>
            </a:r>
            <a:endParaRPr lang="en-US" sz="4000" b="1">
              <a:solidFill>
                <a:schemeClr val="bg1"/>
              </a:solidFill>
              <a:latin typeface="Georgia Pro"/>
              <a:ea typeface="Calibri"/>
              <a:cs typeface="Calibri"/>
            </a:endParaRPr>
          </a:p>
        </p:txBody>
      </p:sp>
      <p:sp>
        <p:nvSpPr>
          <p:cNvPr id="18" name="TextBox 17">
            <a:extLst>
              <a:ext uri="{FF2B5EF4-FFF2-40B4-BE49-F238E27FC236}">
                <a16:creationId xmlns:a16="http://schemas.microsoft.com/office/drawing/2014/main" id="{C5B80636-CC70-FE3C-D478-0C1E696B757D}"/>
              </a:ext>
            </a:extLst>
          </p:cNvPr>
          <p:cNvSpPr txBox="1"/>
          <p:nvPr/>
        </p:nvSpPr>
        <p:spPr>
          <a:xfrm>
            <a:off x="557981" y="508819"/>
            <a:ext cx="112972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latin typeface="Georgia Pro"/>
              </a:rPr>
              <a:t>RI Community Health Worker (CHW) Conference: Building Bridges: Strengthening Communities and Advancing Systems Together</a:t>
            </a:r>
          </a:p>
        </p:txBody>
      </p:sp>
    </p:spTree>
    <p:extLst>
      <p:ext uri="{BB962C8B-B14F-4D97-AF65-F5344CB8AC3E}">
        <p14:creationId xmlns:p14="http://schemas.microsoft.com/office/powerpoint/2010/main" val="232710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9AA168-C893-FA06-0DCE-D3255ADF17CC}"/>
              </a:ext>
            </a:extLst>
          </p:cNvPr>
          <p:cNvSpPr>
            <a:spLocks noGrp="1"/>
          </p:cNvSpPr>
          <p:nvPr>
            <p:ph type="title"/>
          </p:nvPr>
        </p:nvSpPr>
        <p:spPr>
          <a:xfrm>
            <a:off x="3719373" y="2114909"/>
            <a:ext cx="5074920" cy="1311128"/>
          </a:xfrm>
        </p:spPr>
        <p:txBody>
          <a:bodyPr/>
          <a:lstStyle/>
          <a:p>
            <a:r>
              <a:rPr lang="en-US"/>
              <a:t>The Legal Basis for the CLAS Standards</a:t>
            </a:r>
          </a:p>
        </p:txBody>
      </p:sp>
    </p:spTree>
    <p:extLst>
      <p:ext uri="{BB962C8B-B14F-4D97-AF65-F5344CB8AC3E}">
        <p14:creationId xmlns:p14="http://schemas.microsoft.com/office/powerpoint/2010/main" val="830357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96F9-EE99-FEB9-A1BA-84903A049701}"/>
              </a:ext>
            </a:extLst>
          </p:cNvPr>
          <p:cNvSpPr>
            <a:spLocks noGrp="1"/>
          </p:cNvSpPr>
          <p:nvPr>
            <p:ph type="title"/>
          </p:nvPr>
        </p:nvSpPr>
        <p:spPr/>
        <p:txBody>
          <a:bodyPr/>
          <a:lstStyle/>
          <a:p>
            <a:r>
              <a:rPr lang="en-US"/>
              <a:t>Is there a federal requirement for CLAS implementation?</a:t>
            </a:r>
          </a:p>
        </p:txBody>
      </p:sp>
      <p:graphicFrame>
        <p:nvGraphicFramePr>
          <p:cNvPr id="20" name="Content Placeholder 2">
            <a:extLst>
              <a:ext uri="{FF2B5EF4-FFF2-40B4-BE49-F238E27FC236}">
                <a16:creationId xmlns:a16="http://schemas.microsoft.com/office/drawing/2014/main" id="{4C33746C-98E8-B1D2-236D-BF4CAFADFAB8}"/>
              </a:ext>
            </a:extLst>
          </p:cNvPr>
          <p:cNvGraphicFramePr>
            <a:graphicFrameLocks noGrp="1"/>
          </p:cNvGraphicFramePr>
          <p:nvPr>
            <p:extLst>
              <p:ext uri="{D42A27DB-BD31-4B8C-83A1-F6EECF244321}">
                <p14:modId xmlns:p14="http://schemas.microsoft.com/office/powerpoint/2010/main" val="85721916"/>
              </p:ext>
            </p:extLst>
          </p:nvPr>
        </p:nvGraphicFramePr>
        <p:xfrm>
          <a:off x="700537" y="1063625"/>
          <a:ext cx="1027334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89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96005-6B71-8DF6-C14F-32AE8DAA0D01}"/>
              </a:ext>
            </a:extLst>
          </p:cNvPr>
          <p:cNvSpPr>
            <a:spLocks noGrp="1"/>
          </p:cNvSpPr>
          <p:nvPr>
            <p:ph type="body" sz="quarter" idx="13"/>
          </p:nvPr>
        </p:nvSpPr>
        <p:spPr/>
        <p:txBody>
          <a:bodyPr vert="horz" lIns="91440" tIns="45720" rIns="91440" bIns="45720" rtlCol="0" anchor="t">
            <a:noAutofit/>
          </a:bodyPr>
          <a:lstStyle/>
          <a:p>
            <a:r>
              <a:rPr lang="en-US"/>
              <a:t>There are several relevant federal laws but the key laws are:</a:t>
            </a:r>
          </a:p>
        </p:txBody>
      </p:sp>
      <p:sp>
        <p:nvSpPr>
          <p:cNvPr id="3" name="Text Placeholder 2">
            <a:extLst>
              <a:ext uri="{FF2B5EF4-FFF2-40B4-BE49-F238E27FC236}">
                <a16:creationId xmlns:a16="http://schemas.microsoft.com/office/drawing/2014/main" id="{45964C07-F39F-4DB4-877A-A3BC462234A6}"/>
              </a:ext>
            </a:extLst>
          </p:cNvPr>
          <p:cNvSpPr>
            <a:spLocks noGrp="1"/>
          </p:cNvSpPr>
          <p:nvPr>
            <p:ph type="body" sz="quarter" idx="14"/>
          </p:nvPr>
        </p:nvSpPr>
        <p:spPr/>
        <p:txBody>
          <a:bodyPr vert="horz" lIns="91440" tIns="45720" rIns="91440" bIns="45720" rtlCol="0" anchor="t">
            <a:noAutofit/>
          </a:bodyPr>
          <a:lstStyle/>
          <a:p>
            <a:pPr>
              <a:lnSpc>
                <a:spcPct val="90000"/>
              </a:lnSpc>
              <a:spcBef>
                <a:spcPts val="1000"/>
              </a:spcBef>
              <a:spcAft>
                <a:spcPts val="0"/>
              </a:spcAft>
              <a:buFont typeface="Wingdings,Sans-Serif" panose="020B0604020202020204" pitchFamily="34" charset="0"/>
              <a:buChar char="q"/>
            </a:pPr>
            <a:r>
              <a:rPr lang="en-US" sz="2400">
                <a:latin typeface="Calibri"/>
                <a:cs typeface="Calibri"/>
              </a:rPr>
              <a:t>  Title VI of the Civil Rights Act of 1964</a:t>
            </a:r>
          </a:p>
          <a:p>
            <a:pPr lvl="1">
              <a:lnSpc>
                <a:spcPct val="90000"/>
              </a:lnSpc>
              <a:spcBef>
                <a:spcPts val="1000"/>
              </a:spcBef>
              <a:spcAft>
                <a:spcPts val="0"/>
              </a:spcAft>
              <a:buFont typeface="Wingdings,Sans-Serif" panose="020B0604020202020204" pitchFamily="34" charset="0"/>
              <a:buChar char="q"/>
            </a:pPr>
            <a:r>
              <a:rPr lang="en-US" sz="2400" strike="sngStrike">
                <a:latin typeface="Calibri"/>
                <a:ea typeface="Calibri"/>
                <a:cs typeface="Calibri"/>
              </a:rPr>
              <a:t>Executive Order 13166 - Improving Access to Services for Persons with Limited English Proficiency</a:t>
            </a:r>
          </a:p>
          <a:p>
            <a:pPr>
              <a:lnSpc>
                <a:spcPct val="90000"/>
              </a:lnSpc>
              <a:spcBef>
                <a:spcPts val="1000"/>
              </a:spcBef>
              <a:spcAft>
                <a:spcPts val="0"/>
              </a:spcAft>
            </a:pPr>
            <a:endParaRPr lang="en-US" sz="2400">
              <a:latin typeface="Calibri"/>
              <a:ea typeface="Calibri"/>
              <a:cs typeface="Calibri"/>
            </a:endParaRPr>
          </a:p>
          <a:p>
            <a:pPr>
              <a:lnSpc>
                <a:spcPct val="90000"/>
              </a:lnSpc>
              <a:spcBef>
                <a:spcPts val="1000"/>
              </a:spcBef>
              <a:spcAft>
                <a:spcPts val="0"/>
              </a:spcAft>
              <a:buFont typeface="Wingdings,Sans-Serif" panose="020B0604020202020204" pitchFamily="34" charset="0"/>
              <a:buChar char="q"/>
            </a:pPr>
            <a:r>
              <a:rPr lang="en-US" sz="2400">
                <a:latin typeface="Calibri"/>
                <a:cs typeface="Calibri"/>
              </a:rPr>
              <a:t>  Section 1557 of the Affordable Care Act of 2010</a:t>
            </a:r>
            <a:endParaRPr lang="en-US" sz="2400">
              <a:latin typeface="Calibri"/>
              <a:ea typeface="Calibri"/>
              <a:cs typeface="Calibri"/>
            </a:endParaRPr>
          </a:p>
          <a:p>
            <a:pPr>
              <a:lnSpc>
                <a:spcPct val="90000"/>
              </a:lnSpc>
              <a:spcBef>
                <a:spcPts val="1000"/>
              </a:spcBef>
              <a:spcAft>
                <a:spcPts val="0"/>
              </a:spcAft>
              <a:buFont typeface="Wingdings,Sans-Serif" panose="020B0604020202020204" pitchFamily="34" charset="0"/>
              <a:buChar char="q"/>
            </a:pPr>
            <a:endParaRPr lang="en-US" sz="2400">
              <a:latin typeface="Calibri"/>
              <a:cs typeface="Calibri"/>
            </a:endParaRPr>
          </a:p>
          <a:p>
            <a:pPr>
              <a:lnSpc>
                <a:spcPct val="90000"/>
              </a:lnSpc>
              <a:spcBef>
                <a:spcPts val="1000"/>
              </a:spcBef>
              <a:spcAft>
                <a:spcPts val="0"/>
              </a:spcAft>
              <a:buFont typeface="Wingdings,Sans-Serif" panose="020B0604020202020204" pitchFamily="34" charset="0"/>
              <a:buChar char="q"/>
            </a:pPr>
            <a:r>
              <a:rPr lang="en-US" sz="2400">
                <a:latin typeface="Calibri"/>
                <a:cs typeface="Calibri"/>
              </a:rPr>
              <a:t>   Americans with Disabilities Act of 1990 </a:t>
            </a:r>
          </a:p>
          <a:p>
            <a:pPr>
              <a:lnSpc>
                <a:spcPct val="90000"/>
              </a:lnSpc>
              <a:spcBef>
                <a:spcPts val="1000"/>
              </a:spcBef>
              <a:spcAft>
                <a:spcPts val="0"/>
              </a:spcAft>
              <a:buFont typeface="Wingdings,Sans-Serif" panose="020B0604020202020204" pitchFamily="34" charset="0"/>
              <a:buChar char="q"/>
            </a:pPr>
            <a:endParaRPr lang="en-US" sz="2400">
              <a:latin typeface="Calibri"/>
              <a:ea typeface="Calibri"/>
              <a:cs typeface="Calibri"/>
            </a:endParaRPr>
          </a:p>
          <a:p>
            <a:pPr marL="0" indent="0">
              <a:lnSpc>
                <a:spcPct val="90000"/>
              </a:lnSpc>
              <a:spcBef>
                <a:spcPts val="1000"/>
              </a:spcBef>
              <a:spcAft>
                <a:spcPts val="0"/>
              </a:spcAft>
              <a:buNone/>
            </a:pPr>
            <a:endParaRPr lang="en-US" sz="2400">
              <a:latin typeface="Calibri"/>
              <a:ea typeface="Calibri"/>
              <a:cs typeface="Calibri"/>
            </a:endParaRPr>
          </a:p>
          <a:p>
            <a:pPr>
              <a:lnSpc>
                <a:spcPct val="90000"/>
              </a:lnSpc>
              <a:spcBef>
                <a:spcPts val="1000"/>
              </a:spcBef>
              <a:spcAft>
                <a:spcPts val="0"/>
              </a:spcAft>
            </a:pPr>
            <a:endParaRPr lang="en-US" sz="2400">
              <a:latin typeface="Calibri"/>
              <a:ea typeface="Calibri"/>
              <a:cs typeface="Calibri"/>
            </a:endParaRPr>
          </a:p>
          <a:p>
            <a:endParaRPr lang="en-US" sz="2400"/>
          </a:p>
        </p:txBody>
      </p:sp>
      <p:sp>
        <p:nvSpPr>
          <p:cNvPr id="4" name="Title 3">
            <a:extLst>
              <a:ext uri="{FF2B5EF4-FFF2-40B4-BE49-F238E27FC236}">
                <a16:creationId xmlns:a16="http://schemas.microsoft.com/office/drawing/2014/main" id="{BB11B7E3-F944-A664-4C19-4BE490C5FC3F}"/>
              </a:ext>
            </a:extLst>
          </p:cNvPr>
          <p:cNvSpPr>
            <a:spLocks noGrp="1"/>
          </p:cNvSpPr>
          <p:nvPr>
            <p:ph type="title"/>
          </p:nvPr>
        </p:nvSpPr>
        <p:spPr/>
        <p:txBody>
          <a:bodyPr/>
          <a:lstStyle/>
          <a:p>
            <a:r>
              <a:rPr lang="en-US"/>
              <a:t>Relevant Federal Laws</a:t>
            </a:r>
          </a:p>
        </p:txBody>
      </p:sp>
    </p:spTree>
    <p:extLst>
      <p:ext uri="{BB962C8B-B14F-4D97-AF65-F5344CB8AC3E}">
        <p14:creationId xmlns:p14="http://schemas.microsoft.com/office/powerpoint/2010/main" val="331899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82D63-4C70-AAA7-DC77-B29E5C126158}"/>
              </a:ext>
            </a:extLst>
          </p:cNvPr>
          <p:cNvSpPr>
            <a:spLocks noGrp="1"/>
          </p:cNvSpPr>
          <p:nvPr>
            <p:ph type="body" sz="quarter" idx="13"/>
          </p:nvPr>
        </p:nvSpPr>
        <p:spPr/>
        <p:txBody>
          <a:bodyPr vert="horz" lIns="91440" tIns="45720" rIns="91440" bIns="45720" rtlCol="0" anchor="t">
            <a:noAutofit/>
          </a:bodyPr>
          <a:lstStyle/>
          <a:p>
            <a:r>
              <a:rPr lang="en-US"/>
              <a:t>Title VI of the Civil Rights Act of 1964 protects people from discrimination based on race, color or national origin in programs or activities that receive Federal financial assistance.</a:t>
            </a:r>
          </a:p>
        </p:txBody>
      </p:sp>
      <p:sp>
        <p:nvSpPr>
          <p:cNvPr id="3" name="Text Placeholder 2">
            <a:extLst>
              <a:ext uri="{FF2B5EF4-FFF2-40B4-BE49-F238E27FC236}">
                <a16:creationId xmlns:a16="http://schemas.microsoft.com/office/drawing/2014/main" id="{0112595B-9D02-5F1F-CD1E-436F57ECAC9C}"/>
              </a:ext>
            </a:extLst>
          </p:cNvPr>
          <p:cNvSpPr>
            <a:spLocks noGrp="1"/>
          </p:cNvSpPr>
          <p:nvPr>
            <p:ph type="body" sz="quarter" idx="14"/>
          </p:nvPr>
        </p:nvSpPr>
        <p:spPr/>
        <p:txBody>
          <a:bodyPr vert="horz" lIns="91440" tIns="45720" rIns="91440" bIns="45720" rtlCol="0" anchor="t">
            <a:noAutofit/>
          </a:bodyPr>
          <a:lstStyle/>
          <a:p>
            <a:pPr>
              <a:lnSpc>
                <a:spcPct val="100000"/>
              </a:lnSpc>
              <a:spcBef>
                <a:spcPts val="0"/>
              </a:spcBef>
              <a:spcAft>
                <a:spcPts val="0"/>
              </a:spcAft>
            </a:pPr>
            <a:endParaRPr lang="en-US"/>
          </a:p>
          <a:p>
            <a:endParaRPr lang="en-US"/>
          </a:p>
        </p:txBody>
      </p:sp>
      <p:sp>
        <p:nvSpPr>
          <p:cNvPr id="4" name="Title 3">
            <a:extLst>
              <a:ext uri="{FF2B5EF4-FFF2-40B4-BE49-F238E27FC236}">
                <a16:creationId xmlns:a16="http://schemas.microsoft.com/office/drawing/2014/main" id="{CF611F6D-05BA-BC64-2236-C597FB32401D}"/>
              </a:ext>
            </a:extLst>
          </p:cNvPr>
          <p:cNvSpPr>
            <a:spLocks noGrp="1"/>
          </p:cNvSpPr>
          <p:nvPr>
            <p:ph type="title"/>
          </p:nvPr>
        </p:nvSpPr>
        <p:spPr/>
        <p:txBody>
          <a:bodyPr/>
          <a:lstStyle/>
          <a:p>
            <a:r>
              <a:rPr lang="en-US"/>
              <a:t>Title VI of the Civil Rights Act of 1964 </a:t>
            </a:r>
          </a:p>
        </p:txBody>
      </p:sp>
      <p:graphicFrame>
        <p:nvGraphicFramePr>
          <p:cNvPr id="5" name="Diagram 4">
            <a:extLst>
              <a:ext uri="{FF2B5EF4-FFF2-40B4-BE49-F238E27FC236}">
                <a16:creationId xmlns:a16="http://schemas.microsoft.com/office/drawing/2014/main" id="{79AB64B1-C48D-90D7-341E-7AE450CBDC63}"/>
              </a:ext>
            </a:extLst>
          </p:cNvPr>
          <p:cNvGraphicFramePr/>
          <p:nvPr>
            <p:extLst>
              <p:ext uri="{D42A27DB-BD31-4B8C-83A1-F6EECF244321}">
                <p14:modId xmlns:p14="http://schemas.microsoft.com/office/powerpoint/2010/main" val="1133117522"/>
              </p:ext>
            </p:extLst>
          </p:nvPr>
        </p:nvGraphicFramePr>
        <p:xfrm>
          <a:off x="306917" y="2087033"/>
          <a:ext cx="11451166" cy="334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90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11B7E3-F944-A664-4C19-4BE490C5FC3F}"/>
              </a:ext>
            </a:extLst>
          </p:cNvPr>
          <p:cNvSpPr>
            <a:spLocks noGrp="1"/>
          </p:cNvSpPr>
          <p:nvPr>
            <p:ph type="title"/>
          </p:nvPr>
        </p:nvSpPr>
        <p:spPr/>
        <p:txBody>
          <a:bodyPr/>
          <a:lstStyle/>
          <a:p>
            <a:r>
              <a:rPr lang="en-US"/>
              <a:t>Relevant Rhode Island Law</a:t>
            </a:r>
          </a:p>
        </p:txBody>
      </p:sp>
      <p:graphicFrame>
        <p:nvGraphicFramePr>
          <p:cNvPr id="7" name="Content Placeholder 3">
            <a:extLst>
              <a:ext uri="{FF2B5EF4-FFF2-40B4-BE49-F238E27FC236}">
                <a16:creationId xmlns:a16="http://schemas.microsoft.com/office/drawing/2014/main" id="{5248EDF3-F91E-25B5-E9DD-5BA527F11CE3}"/>
              </a:ext>
            </a:extLst>
          </p:cNvPr>
          <p:cNvGraphicFramePr>
            <a:graphicFrameLocks noGrp="1"/>
          </p:cNvGraphicFramePr>
          <p:nvPr>
            <p:extLst>
              <p:ext uri="{D42A27DB-BD31-4B8C-83A1-F6EECF244321}">
                <p14:modId xmlns:p14="http://schemas.microsoft.com/office/powerpoint/2010/main" val="4053408425"/>
              </p:ext>
            </p:extLst>
          </p:nvPr>
        </p:nvGraphicFramePr>
        <p:xfrm>
          <a:off x="515510" y="1279513"/>
          <a:ext cx="10870802" cy="471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 name="Text Placeholder 1">
            <a:extLst>
              <a:ext uri="{FF2B5EF4-FFF2-40B4-BE49-F238E27FC236}">
                <a16:creationId xmlns:a16="http://schemas.microsoft.com/office/drawing/2014/main" id="{93488ACD-AEDF-485D-DC22-6AF10BB046DC}"/>
              </a:ext>
            </a:extLst>
          </p:cNvPr>
          <p:cNvSpPr>
            <a:spLocks noGrp="1"/>
          </p:cNvSpPr>
          <p:nvPr>
            <p:ph type="body" sz="quarter" idx="13"/>
          </p:nvPr>
        </p:nvSpPr>
        <p:spPr>
          <a:xfrm>
            <a:off x="301335" y="1068217"/>
            <a:ext cx="11582400" cy="850392"/>
          </a:xfrm>
        </p:spPr>
        <p:txBody>
          <a:bodyPr vert="horz" lIns="91440" tIns="45720" rIns="91440" bIns="45720" rtlCol="0" anchor="t">
            <a:noAutofit/>
          </a:bodyPr>
          <a:lstStyle/>
          <a:p>
            <a:r>
              <a:rPr lang="en-US"/>
              <a:t>There are many relevant laws. Here are a few highlights:</a:t>
            </a:r>
          </a:p>
        </p:txBody>
      </p:sp>
    </p:spTree>
    <p:extLst>
      <p:ext uri="{BB962C8B-B14F-4D97-AF65-F5344CB8AC3E}">
        <p14:creationId xmlns:p14="http://schemas.microsoft.com/office/powerpoint/2010/main" val="199278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B8A35-B73D-EF5C-C8D5-2D72A9E7A34A}"/>
              </a:ext>
            </a:extLst>
          </p:cNvPr>
          <p:cNvSpPr>
            <a:spLocks noGrp="1"/>
          </p:cNvSpPr>
          <p:nvPr>
            <p:ph type="body" sz="quarter" idx="13"/>
          </p:nvPr>
        </p:nvSpPr>
        <p:spPr/>
        <p:txBody>
          <a:bodyPr vert="horz" lIns="91440" tIns="45720" rIns="91440" bIns="45720" rtlCol="0" anchor="t">
            <a:noAutofit/>
          </a:bodyPr>
          <a:lstStyle/>
          <a:p>
            <a:r>
              <a:rPr lang="en-US"/>
              <a:t>There are many relevant department regulations. Here are a few highlights:</a:t>
            </a:r>
          </a:p>
        </p:txBody>
      </p:sp>
      <p:sp>
        <p:nvSpPr>
          <p:cNvPr id="4" name="Title 3">
            <a:extLst>
              <a:ext uri="{FF2B5EF4-FFF2-40B4-BE49-F238E27FC236}">
                <a16:creationId xmlns:a16="http://schemas.microsoft.com/office/drawing/2014/main" id="{52BC35ED-CF5E-5062-874D-A214A9CBFCDB}"/>
              </a:ext>
            </a:extLst>
          </p:cNvPr>
          <p:cNvSpPr>
            <a:spLocks noGrp="1"/>
          </p:cNvSpPr>
          <p:nvPr>
            <p:ph type="title"/>
          </p:nvPr>
        </p:nvSpPr>
        <p:spPr/>
        <p:txBody>
          <a:bodyPr/>
          <a:lstStyle/>
          <a:p>
            <a:r>
              <a:rPr lang="en-US"/>
              <a:t>Relevant Department Regulations</a:t>
            </a:r>
          </a:p>
        </p:txBody>
      </p:sp>
      <p:graphicFrame>
        <p:nvGraphicFramePr>
          <p:cNvPr id="731" name="Content Placeholder 3">
            <a:extLst>
              <a:ext uri="{FF2B5EF4-FFF2-40B4-BE49-F238E27FC236}">
                <a16:creationId xmlns:a16="http://schemas.microsoft.com/office/drawing/2014/main" id="{D36769C2-8709-6884-6207-93F663E858CB}"/>
              </a:ext>
            </a:extLst>
          </p:cNvPr>
          <p:cNvGraphicFramePr>
            <a:graphicFrameLocks noGrp="1"/>
          </p:cNvGraphicFramePr>
          <p:nvPr>
            <p:extLst>
              <p:ext uri="{D42A27DB-BD31-4B8C-83A1-F6EECF244321}">
                <p14:modId xmlns:p14="http://schemas.microsoft.com/office/powerpoint/2010/main" val="936042561"/>
              </p:ext>
            </p:extLst>
          </p:nvPr>
        </p:nvGraphicFramePr>
        <p:xfrm>
          <a:off x="664193" y="1374763"/>
          <a:ext cx="10870802" cy="471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845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C6D830-C2A3-5BCB-C589-2C77EC87F0E5}"/>
              </a:ext>
            </a:extLst>
          </p:cNvPr>
          <p:cNvSpPr>
            <a:spLocks noGrp="1"/>
          </p:cNvSpPr>
          <p:nvPr>
            <p:ph type="title"/>
          </p:nvPr>
        </p:nvSpPr>
        <p:spPr/>
        <p:txBody>
          <a:bodyPr/>
          <a:lstStyle/>
          <a:p>
            <a:r>
              <a:rPr lang="en-US"/>
              <a:t>Civil Rights Entities in Rhode Island</a:t>
            </a:r>
          </a:p>
        </p:txBody>
      </p:sp>
      <p:graphicFrame>
        <p:nvGraphicFramePr>
          <p:cNvPr id="6" name="Content Placeholder 3">
            <a:extLst>
              <a:ext uri="{FF2B5EF4-FFF2-40B4-BE49-F238E27FC236}">
                <a16:creationId xmlns:a16="http://schemas.microsoft.com/office/drawing/2014/main" id="{0AE59FDF-AE5E-0753-628C-FE3198FDF60E}"/>
              </a:ext>
            </a:extLst>
          </p:cNvPr>
          <p:cNvGraphicFramePr>
            <a:graphicFrameLocks/>
          </p:cNvGraphicFramePr>
          <p:nvPr>
            <p:extLst>
              <p:ext uri="{D42A27DB-BD31-4B8C-83A1-F6EECF244321}">
                <p14:modId xmlns:p14="http://schemas.microsoft.com/office/powerpoint/2010/main" val="2427361708"/>
              </p:ext>
            </p:extLst>
          </p:nvPr>
        </p:nvGraphicFramePr>
        <p:xfrm>
          <a:off x="717550" y="1359963"/>
          <a:ext cx="10991609" cy="414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47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463C86-599E-3AAE-4937-7F71FC20D1AB}"/>
              </a:ext>
            </a:extLst>
          </p:cNvPr>
          <p:cNvSpPr>
            <a:spLocks noGrp="1"/>
          </p:cNvSpPr>
          <p:nvPr>
            <p:ph type="body" sz="quarter" idx="14"/>
          </p:nvPr>
        </p:nvSpPr>
        <p:spPr>
          <a:xfrm>
            <a:off x="301752" y="1228725"/>
            <a:ext cx="11582400" cy="4562476"/>
          </a:xfrm>
        </p:spPr>
        <p:txBody>
          <a:bodyPr vert="horz" lIns="91440" tIns="45720" rIns="91440" bIns="45720" rtlCol="0" anchor="t">
            <a:noAutofit/>
          </a:bodyPr>
          <a:lstStyle/>
          <a:p>
            <a:pPr>
              <a:lnSpc>
                <a:spcPct val="90000"/>
              </a:lnSpc>
              <a:spcBef>
                <a:spcPts val="1000"/>
              </a:spcBef>
              <a:spcAft>
                <a:spcPts val="0"/>
              </a:spcAft>
            </a:pPr>
            <a:r>
              <a:rPr lang="en-US" sz="2400">
                <a:latin typeface="Calibri"/>
                <a:cs typeface="Calibri"/>
              </a:rPr>
              <a:t>OCR enforces Federal civil rights laws, conscience and religious freedom laws that, together, protect fundamental rights of nondiscrimination, conscience, religious freedom, and health information privacy. </a:t>
            </a:r>
          </a:p>
          <a:p>
            <a:pPr marL="0" indent="0">
              <a:lnSpc>
                <a:spcPct val="90000"/>
              </a:lnSpc>
              <a:spcBef>
                <a:spcPts val="1000"/>
              </a:spcBef>
              <a:spcAft>
                <a:spcPts val="0"/>
              </a:spcAft>
              <a:buNone/>
            </a:pPr>
            <a:endParaRPr lang="en-US" sz="2400">
              <a:latin typeface="Calibri"/>
              <a:cs typeface="Calibri"/>
            </a:endParaRPr>
          </a:p>
          <a:p>
            <a:pPr lvl="1">
              <a:lnSpc>
                <a:spcPct val="150000"/>
              </a:lnSpc>
              <a:spcBef>
                <a:spcPts val="500"/>
              </a:spcBef>
              <a:spcAft>
                <a:spcPts val="0"/>
              </a:spcAft>
              <a:buFont typeface="Wingdings,Sans-Serif" panose="020B0604020202020204" pitchFamily="34" charset="0"/>
              <a:buChar char="§"/>
            </a:pPr>
            <a:r>
              <a:rPr lang="en-US" sz="2400">
                <a:latin typeface="Calibri"/>
                <a:cs typeface="Calibri"/>
              </a:rPr>
              <a:t>OCR conducts compliance reviews and investigates complaints. </a:t>
            </a:r>
          </a:p>
          <a:p>
            <a:pPr lvl="1">
              <a:lnSpc>
                <a:spcPct val="150000"/>
              </a:lnSpc>
              <a:spcBef>
                <a:spcPts val="500"/>
              </a:spcBef>
              <a:spcAft>
                <a:spcPts val="0"/>
              </a:spcAft>
              <a:buFont typeface="Wingdings,Sans-Serif" panose="020B0604020202020204" pitchFamily="34" charset="0"/>
              <a:buChar char="§"/>
            </a:pPr>
            <a:r>
              <a:rPr lang="en-US" sz="2400">
                <a:latin typeface="Calibri"/>
                <a:cs typeface="Calibri"/>
              </a:rPr>
              <a:t>The most common complaints relate to communication barriers. </a:t>
            </a:r>
          </a:p>
          <a:p>
            <a:endParaRPr lang="en-US" sz="2400">
              <a:latin typeface="Calibri"/>
              <a:cs typeface="Calibri"/>
            </a:endParaRPr>
          </a:p>
        </p:txBody>
      </p:sp>
      <p:sp>
        <p:nvSpPr>
          <p:cNvPr id="4" name="Title 3">
            <a:extLst>
              <a:ext uri="{FF2B5EF4-FFF2-40B4-BE49-F238E27FC236}">
                <a16:creationId xmlns:a16="http://schemas.microsoft.com/office/drawing/2014/main" id="{E116F57E-BB83-CE15-91D3-40FDCF83138E}"/>
              </a:ext>
            </a:extLst>
          </p:cNvPr>
          <p:cNvSpPr>
            <a:spLocks noGrp="1"/>
          </p:cNvSpPr>
          <p:nvPr>
            <p:ph type="title"/>
          </p:nvPr>
        </p:nvSpPr>
        <p:spPr/>
        <p:txBody>
          <a:bodyPr/>
          <a:lstStyle/>
          <a:p>
            <a:r>
              <a:rPr lang="en-US"/>
              <a:t>The Role of HHS Office for Civil Rights</a:t>
            </a:r>
          </a:p>
        </p:txBody>
      </p:sp>
      <p:pic>
        <p:nvPicPr>
          <p:cNvPr id="6" name="Graphic 5" descr="Clipboard with solid fill">
            <a:extLst>
              <a:ext uri="{FF2B5EF4-FFF2-40B4-BE49-F238E27FC236}">
                <a16:creationId xmlns:a16="http://schemas.microsoft.com/office/drawing/2014/main" id="{7984752F-E34B-FF95-00F0-638BF1198B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976" y="2785328"/>
            <a:ext cx="546652" cy="546652"/>
          </a:xfrm>
          <a:prstGeom prst="rect">
            <a:avLst/>
          </a:prstGeom>
        </p:spPr>
      </p:pic>
      <p:pic>
        <p:nvPicPr>
          <p:cNvPr id="8" name="Graphic 7" descr="Comment Slash Silence with solid fill">
            <a:extLst>
              <a:ext uri="{FF2B5EF4-FFF2-40B4-BE49-F238E27FC236}">
                <a16:creationId xmlns:a16="http://schemas.microsoft.com/office/drawing/2014/main" id="{D4697E36-9956-7FF7-C353-22334B30D3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976" y="3461109"/>
            <a:ext cx="546652" cy="546652"/>
          </a:xfrm>
          <a:prstGeom prst="rect">
            <a:avLst/>
          </a:prstGeom>
        </p:spPr>
      </p:pic>
    </p:spTree>
    <p:extLst>
      <p:ext uri="{BB962C8B-B14F-4D97-AF65-F5344CB8AC3E}">
        <p14:creationId xmlns:p14="http://schemas.microsoft.com/office/powerpoint/2010/main" val="17905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384AF-0E73-2D71-F591-0A679EA14C60}"/>
              </a:ext>
            </a:extLst>
          </p:cNvPr>
          <p:cNvSpPr>
            <a:spLocks noGrp="1"/>
          </p:cNvSpPr>
          <p:nvPr>
            <p:ph type="body" sz="quarter" idx="13"/>
          </p:nvPr>
        </p:nvSpPr>
        <p:spPr/>
        <p:txBody>
          <a:bodyPr vert="horz" lIns="91440" tIns="45720" rIns="91440" bIns="45720" rtlCol="0" anchor="t">
            <a:noAutofit/>
          </a:bodyPr>
          <a:lstStyle/>
          <a:p>
            <a:r>
              <a:rPr lang="en-US"/>
              <a:t>Related to people experiencing</a:t>
            </a:r>
            <a:r>
              <a:rPr lang="en-US" b="1"/>
              <a:t> lack of access, barriers to care, cultural insensitivity, concern for unfair treatment,</a:t>
            </a:r>
            <a:r>
              <a:rPr lang="en-US"/>
              <a:t> due to:</a:t>
            </a:r>
          </a:p>
        </p:txBody>
      </p:sp>
      <p:sp>
        <p:nvSpPr>
          <p:cNvPr id="3" name="Text Placeholder 2">
            <a:extLst>
              <a:ext uri="{FF2B5EF4-FFF2-40B4-BE49-F238E27FC236}">
                <a16:creationId xmlns:a16="http://schemas.microsoft.com/office/drawing/2014/main" id="{F8ABF74D-0A3A-5129-8219-2F1E5F7EA5D8}"/>
              </a:ext>
            </a:extLst>
          </p:cNvPr>
          <p:cNvSpPr>
            <a:spLocks noGrp="1"/>
          </p:cNvSpPr>
          <p:nvPr>
            <p:ph type="body" sz="quarter" idx="14"/>
          </p:nvPr>
        </p:nvSpPr>
        <p:spPr>
          <a:xfrm>
            <a:off x="397002" y="1620309"/>
            <a:ext cx="11254317" cy="3789892"/>
          </a:xfrm>
        </p:spPr>
        <p:txBody>
          <a:bodyPr vert="horz" lIns="91440" tIns="45720" rIns="91440" bIns="45720" rtlCol="0" anchor="t">
            <a:noAutofit/>
          </a:bodyPr>
          <a:lstStyle/>
          <a:p>
            <a:pPr algn="ctr">
              <a:lnSpc>
                <a:spcPct val="90000"/>
              </a:lnSpc>
              <a:spcBef>
                <a:spcPts val="1000"/>
              </a:spcBef>
              <a:spcAft>
                <a:spcPts val="0"/>
              </a:spcAft>
            </a:pPr>
            <a:endParaRPr lang="en-US">
              <a:latin typeface="Calibri"/>
              <a:cs typeface="Calibri"/>
            </a:endParaRPr>
          </a:p>
          <a:p>
            <a:pPr marL="0" indent="0" algn="ctr">
              <a:lnSpc>
                <a:spcPct val="90000"/>
              </a:lnSpc>
              <a:spcBef>
                <a:spcPts val="1000"/>
              </a:spcBef>
              <a:spcAft>
                <a:spcPts val="0"/>
              </a:spcAft>
              <a:buNone/>
            </a:pPr>
            <a:r>
              <a:rPr lang="en-US" sz="2000">
                <a:latin typeface="Calibri"/>
                <a:cs typeface="Calibri"/>
              </a:rPr>
              <a:t>Language</a:t>
            </a:r>
          </a:p>
          <a:p>
            <a:pPr marL="0" indent="0" algn="ctr">
              <a:lnSpc>
                <a:spcPct val="90000"/>
              </a:lnSpc>
              <a:spcBef>
                <a:spcPts val="1000"/>
              </a:spcBef>
              <a:spcAft>
                <a:spcPts val="0"/>
              </a:spcAft>
              <a:buNone/>
            </a:pPr>
            <a:r>
              <a:rPr lang="en-US" sz="2000">
                <a:latin typeface="Calibri"/>
                <a:cs typeface="Calibri"/>
              </a:rPr>
              <a:t>Ethnicity or race</a:t>
            </a:r>
          </a:p>
          <a:p>
            <a:pPr marL="0" indent="0" algn="ctr">
              <a:lnSpc>
                <a:spcPct val="90000"/>
              </a:lnSpc>
              <a:spcBef>
                <a:spcPts val="1000"/>
              </a:spcBef>
              <a:spcAft>
                <a:spcPts val="0"/>
              </a:spcAft>
              <a:buNone/>
            </a:pPr>
            <a:r>
              <a:rPr lang="en-US" sz="2000">
                <a:latin typeface="Calibri"/>
                <a:cs typeface="Calibri"/>
              </a:rPr>
              <a:t>Sexual orientation </a:t>
            </a:r>
          </a:p>
          <a:p>
            <a:pPr marL="0" indent="0" algn="ctr">
              <a:lnSpc>
                <a:spcPct val="90000"/>
              </a:lnSpc>
              <a:spcBef>
                <a:spcPts val="1000"/>
              </a:spcBef>
              <a:spcAft>
                <a:spcPts val="0"/>
              </a:spcAft>
              <a:buNone/>
            </a:pPr>
            <a:r>
              <a:rPr lang="en-US" sz="2000">
                <a:latin typeface="Calibri"/>
                <a:cs typeface="Calibri"/>
              </a:rPr>
              <a:t>Sex, gender, and gender expression</a:t>
            </a:r>
          </a:p>
          <a:p>
            <a:pPr marL="0" indent="0" algn="ctr">
              <a:lnSpc>
                <a:spcPct val="90000"/>
              </a:lnSpc>
              <a:spcBef>
                <a:spcPts val="1000"/>
              </a:spcBef>
              <a:spcAft>
                <a:spcPts val="0"/>
              </a:spcAft>
              <a:buNone/>
            </a:pPr>
            <a:r>
              <a:rPr lang="en-US" sz="2000">
                <a:latin typeface="Calibri"/>
                <a:cs typeface="Calibri"/>
              </a:rPr>
              <a:t>Gender Identity</a:t>
            </a:r>
          </a:p>
          <a:p>
            <a:pPr marL="0" indent="0" algn="ctr">
              <a:lnSpc>
                <a:spcPct val="90000"/>
              </a:lnSpc>
              <a:spcBef>
                <a:spcPts val="1000"/>
              </a:spcBef>
              <a:spcAft>
                <a:spcPts val="0"/>
              </a:spcAft>
              <a:buNone/>
            </a:pPr>
            <a:r>
              <a:rPr lang="en-US" sz="2000">
                <a:latin typeface="Calibri"/>
                <a:cs typeface="Calibri"/>
              </a:rPr>
              <a:t>Religion/faith </a:t>
            </a:r>
          </a:p>
          <a:p>
            <a:pPr marL="0" indent="0" algn="ctr">
              <a:lnSpc>
                <a:spcPct val="90000"/>
              </a:lnSpc>
              <a:spcBef>
                <a:spcPts val="1000"/>
              </a:spcBef>
              <a:spcAft>
                <a:spcPts val="0"/>
              </a:spcAft>
              <a:buNone/>
            </a:pPr>
            <a:r>
              <a:rPr lang="en-US" sz="2000">
                <a:latin typeface="Calibri"/>
                <a:cs typeface="Calibri"/>
              </a:rPr>
              <a:t>Disability Status</a:t>
            </a:r>
          </a:p>
          <a:p>
            <a:pPr marL="0" indent="0" algn="ctr">
              <a:lnSpc>
                <a:spcPct val="90000"/>
              </a:lnSpc>
              <a:spcBef>
                <a:spcPts val="1000"/>
              </a:spcBef>
              <a:spcAft>
                <a:spcPts val="0"/>
              </a:spcAft>
              <a:buNone/>
            </a:pPr>
            <a:r>
              <a:rPr lang="en-US" sz="2000">
                <a:latin typeface="Calibri"/>
                <a:cs typeface="Calibri"/>
              </a:rPr>
              <a:t>Literacy status</a:t>
            </a:r>
          </a:p>
          <a:p>
            <a:pPr marL="0" indent="0">
              <a:lnSpc>
                <a:spcPct val="90000"/>
              </a:lnSpc>
              <a:spcBef>
                <a:spcPts val="1000"/>
              </a:spcBef>
              <a:spcAft>
                <a:spcPts val="0"/>
              </a:spcAft>
              <a:buNone/>
            </a:pPr>
            <a:endParaRPr lang="en-US" sz="2000">
              <a:latin typeface="Calibri"/>
              <a:cs typeface="Calibri"/>
            </a:endParaRPr>
          </a:p>
          <a:p>
            <a:pPr marL="0" indent="0">
              <a:lnSpc>
                <a:spcPct val="90000"/>
              </a:lnSpc>
              <a:spcBef>
                <a:spcPts val="1000"/>
              </a:spcBef>
              <a:spcAft>
                <a:spcPts val="0"/>
              </a:spcAft>
              <a:buNone/>
            </a:pPr>
            <a:r>
              <a:rPr lang="en-US" sz="2000">
                <a:latin typeface="Calibri"/>
                <a:cs typeface="Calibri"/>
              </a:rPr>
              <a:t>RIDOH Customer Service/Complaint Line 401-222-5960</a:t>
            </a:r>
            <a:endParaRPr lang="en-US"/>
          </a:p>
          <a:p>
            <a:pPr>
              <a:lnSpc>
                <a:spcPct val="90000"/>
              </a:lnSpc>
              <a:spcBef>
                <a:spcPts val="1000"/>
              </a:spcBef>
              <a:spcAft>
                <a:spcPts val="0"/>
              </a:spcAft>
            </a:pPr>
            <a:endParaRPr lang="en-US">
              <a:latin typeface="Calibri"/>
              <a:cs typeface="Calibri"/>
            </a:endParaRPr>
          </a:p>
          <a:p>
            <a:endParaRPr lang="en-US">
              <a:latin typeface="Calibri"/>
              <a:cs typeface="Calibri"/>
            </a:endParaRPr>
          </a:p>
        </p:txBody>
      </p:sp>
      <p:sp>
        <p:nvSpPr>
          <p:cNvPr id="4" name="Title 3">
            <a:extLst>
              <a:ext uri="{FF2B5EF4-FFF2-40B4-BE49-F238E27FC236}">
                <a16:creationId xmlns:a16="http://schemas.microsoft.com/office/drawing/2014/main" id="{06F3FDC0-D190-36EA-C1E8-0FFE3AA6881D}"/>
              </a:ext>
            </a:extLst>
          </p:cNvPr>
          <p:cNvSpPr>
            <a:spLocks noGrp="1"/>
          </p:cNvSpPr>
          <p:nvPr>
            <p:ph type="title"/>
          </p:nvPr>
        </p:nvSpPr>
        <p:spPr/>
        <p:txBody>
          <a:bodyPr/>
          <a:lstStyle/>
          <a:p>
            <a:r>
              <a:rPr lang="en-US"/>
              <a:t>Share CLAS Concerns and/or Complaints</a:t>
            </a:r>
          </a:p>
        </p:txBody>
      </p:sp>
    </p:spTree>
    <p:extLst>
      <p:ext uri="{BB962C8B-B14F-4D97-AF65-F5344CB8AC3E}">
        <p14:creationId xmlns:p14="http://schemas.microsoft.com/office/powerpoint/2010/main" val="156452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BE9E2-325B-6948-BC3A-A85D46C8E3F6}"/>
              </a:ext>
            </a:extLst>
          </p:cNvPr>
          <p:cNvSpPr>
            <a:spLocks noGrp="1"/>
          </p:cNvSpPr>
          <p:nvPr>
            <p:ph type="title"/>
          </p:nvPr>
        </p:nvSpPr>
        <p:spPr/>
        <p:txBody>
          <a:bodyPr/>
          <a:lstStyle/>
          <a:p>
            <a:r>
              <a:rPr lang="en-US"/>
              <a:t>Implementation</a:t>
            </a:r>
          </a:p>
        </p:txBody>
      </p:sp>
      <p:sp>
        <p:nvSpPr>
          <p:cNvPr id="2" name="Text Placeholder 1">
            <a:extLst>
              <a:ext uri="{FF2B5EF4-FFF2-40B4-BE49-F238E27FC236}">
                <a16:creationId xmlns:a16="http://schemas.microsoft.com/office/drawing/2014/main" id="{366C3807-D779-F57B-C040-8F99BDBB1A10}"/>
              </a:ext>
            </a:extLst>
          </p:cNvPr>
          <p:cNvSpPr>
            <a:spLocks noGrp="1"/>
          </p:cNvSpPr>
          <p:nvPr>
            <p:ph type="body" idx="1"/>
          </p:nvPr>
        </p:nvSpPr>
        <p:spPr/>
        <p:txBody>
          <a:bodyPr vert="horz" lIns="91440" tIns="45720" rIns="91440" bIns="45720" rtlCol="0" anchor="t">
            <a:noAutofit/>
          </a:bodyPr>
          <a:lstStyle/>
          <a:p>
            <a:r>
              <a:rPr lang="en-US"/>
              <a:t>Barriers and Initiatives in Advancing CLAS Standards in the Workplace</a:t>
            </a:r>
          </a:p>
        </p:txBody>
      </p:sp>
    </p:spTree>
    <p:extLst>
      <p:ext uri="{BB962C8B-B14F-4D97-AF65-F5344CB8AC3E}">
        <p14:creationId xmlns:p14="http://schemas.microsoft.com/office/powerpoint/2010/main" val="114175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4562" y="274424"/>
            <a:ext cx="1007070" cy="1007070"/>
          </a:xfrm>
          <a:prstGeom prst="rect">
            <a:avLst/>
          </a:prstGeom>
        </p:spPr>
      </p:pic>
      <p:sp>
        <p:nvSpPr>
          <p:cNvPr id="6" name="TextBox 5">
            <a:extLst>
              <a:ext uri="{FF2B5EF4-FFF2-40B4-BE49-F238E27FC236}">
                <a16:creationId xmlns:a16="http://schemas.microsoft.com/office/drawing/2014/main" id="{F1A418CA-3301-46FB-9B40-79C91C398EAA}"/>
              </a:ext>
            </a:extLst>
          </p:cNvPr>
          <p:cNvSpPr txBox="1"/>
          <p:nvPr/>
        </p:nvSpPr>
        <p:spPr>
          <a:xfrm>
            <a:off x="1763678" y="5761783"/>
            <a:ext cx="5773745" cy="646331"/>
          </a:xfrm>
          <a:prstGeom prst="rect">
            <a:avLst/>
          </a:prstGeom>
          <a:noFill/>
        </p:spPr>
        <p:txBody>
          <a:bodyPr wrap="square" rtlCol="0">
            <a:spAutoFit/>
          </a:bodyPr>
          <a:lstStyle/>
          <a:p>
            <a:r>
              <a:rPr lang="en-US" spc="-100">
                <a:solidFill>
                  <a:schemeClr val="bg1"/>
                </a:solidFill>
                <a:latin typeface="Arial" panose="020B0604020202020204" pitchFamily="34" charset="0"/>
                <a:cs typeface="Arial" panose="020B0604020202020204" pitchFamily="34" charset="0"/>
              </a:rPr>
              <a:t>Developed by: The Network for Public Health Law </a:t>
            </a:r>
            <a:endParaRPr lang="en-US" b="1" spc="-100">
              <a:solidFill>
                <a:schemeClr val="bg1"/>
              </a:solidFill>
              <a:latin typeface="Arial" panose="020B0604020202020204" pitchFamily="34" charset="0"/>
              <a:cs typeface="Arial" panose="020B0604020202020204" pitchFamily="34" charset="0"/>
            </a:endParaRPr>
          </a:p>
          <a:p>
            <a:r>
              <a:rPr lang="en-US" spc="-100">
                <a:solidFill>
                  <a:schemeClr val="bg1"/>
                </a:solidFill>
                <a:latin typeface="Arial" panose="020B0604020202020204" pitchFamily="34" charset="0"/>
                <a:cs typeface="Arial" panose="020B0604020202020204" pitchFamily="34" charset="0"/>
              </a:rPr>
              <a:t>September 2023</a:t>
            </a:r>
          </a:p>
        </p:txBody>
      </p:sp>
      <p:pic>
        <p:nvPicPr>
          <p:cNvPr id="2" name="Picture 1">
            <a:extLst>
              <a:ext uri="{FF2B5EF4-FFF2-40B4-BE49-F238E27FC236}">
                <a16:creationId xmlns:a16="http://schemas.microsoft.com/office/drawing/2014/main" id="{B1931F2E-A2E2-D0A7-83DC-613802F7A00C}"/>
              </a:ext>
            </a:extLst>
          </p:cNvPr>
          <p:cNvPicPr>
            <a:picLocks noChangeAspect="1"/>
          </p:cNvPicPr>
          <p:nvPr/>
        </p:nvPicPr>
        <p:blipFill>
          <a:blip r:embed="rId4"/>
          <a:stretch>
            <a:fillRect/>
          </a:stretch>
        </p:blipFill>
        <p:spPr>
          <a:xfrm>
            <a:off x="1866900" y="5185664"/>
            <a:ext cx="2743200" cy="454328"/>
          </a:xfrm>
          <a:prstGeom prst="rect">
            <a:avLst/>
          </a:prstGeom>
        </p:spPr>
      </p:pic>
      <p:sp>
        <p:nvSpPr>
          <p:cNvPr id="3" name="Title 2">
            <a:extLst>
              <a:ext uri="{FF2B5EF4-FFF2-40B4-BE49-F238E27FC236}">
                <a16:creationId xmlns:a16="http://schemas.microsoft.com/office/drawing/2014/main" id="{5565285E-27FC-E68C-92F0-61048D79A43B}"/>
              </a:ext>
            </a:extLst>
          </p:cNvPr>
          <p:cNvSpPr>
            <a:spLocks noGrp="1"/>
          </p:cNvSpPr>
          <p:nvPr>
            <p:ph type="title"/>
          </p:nvPr>
        </p:nvSpPr>
        <p:spPr>
          <a:xfrm>
            <a:off x="2566564" y="1552186"/>
            <a:ext cx="7064586" cy="1311128"/>
          </a:xfrm>
        </p:spPr>
        <p:txBody>
          <a:bodyPr>
            <a:normAutofit fontScale="90000"/>
          </a:bodyPr>
          <a:lstStyle/>
          <a:p>
            <a:r>
              <a:rPr lang="en-US"/>
              <a:t>An Overview of the National Standards for Culturally and Linguistically Appropriate Services (CLAS) :</a:t>
            </a:r>
          </a:p>
        </p:txBody>
      </p:sp>
      <p:sp>
        <p:nvSpPr>
          <p:cNvPr id="7" name="Text Placeholder 6">
            <a:extLst>
              <a:ext uri="{FF2B5EF4-FFF2-40B4-BE49-F238E27FC236}">
                <a16:creationId xmlns:a16="http://schemas.microsoft.com/office/drawing/2014/main" id="{AFD0065F-F6B7-DCB4-6312-A8002680684A}"/>
              </a:ext>
            </a:extLst>
          </p:cNvPr>
          <p:cNvSpPr>
            <a:spLocks noGrp="1"/>
          </p:cNvSpPr>
          <p:nvPr>
            <p:ph type="body" idx="1"/>
          </p:nvPr>
        </p:nvSpPr>
        <p:spPr/>
        <p:txBody>
          <a:bodyPr vert="horz" lIns="91440" tIns="45720" rIns="91440" bIns="45720" rtlCol="0" anchor="ctr">
            <a:noAutofit/>
          </a:bodyPr>
          <a:lstStyle/>
          <a:p>
            <a:pPr>
              <a:lnSpc>
                <a:spcPct val="100000"/>
              </a:lnSpc>
              <a:spcBef>
                <a:spcPct val="0"/>
              </a:spcBef>
              <a:spcAft>
                <a:spcPts val="0"/>
              </a:spcAft>
            </a:pPr>
            <a:r>
              <a:rPr lang="en-US"/>
              <a:t>Understanding Policy and Practice</a:t>
            </a:r>
          </a:p>
        </p:txBody>
      </p:sp>
    </p:spTree>
    <p:extLst>
      <p:ext uri="{BB962C8B-B14F-4D97-AF65-F5344CB8AC3E}">
        <p14:creationId xmlns:p14="http://schemas.microsoft.com/office/powerpoint/2010/main" val="352199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8494F-DA6B-D706-08FA-E9FEA13E8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7D8FE-8BC9-076C-40EA-1B492C28877E}"/>
              </a:ext>
            </a:extLst>
          </p:cNvPr>
          <p:cNvSpPr txBox="1">
            <a:spLocks noGrp="1"/>
          </p:cNvSpPr>
          <p:nvPr>
            <p:ph type="title" idx="4294967295"/>
          </p:nvPr>
        </p:nvSpPr>
        <p:spPr>
          <a:xfrm>
            <a:off x="992550" y="616144"/>
            <a:ext cx="5562356" cy="4918206"/>
          </a:xfrm>
        </p:spPr>
        <p:txBody>
          <a:bodyPr vert="horz" lIns="91440" tIns="45720" rIns="91440" bIns="45720" rtlCol="0" anchor="ctr">
            <a:normAutofit/>
          </a:bodyPr>
          <a:lstStyle/>
          <a:p>
            <a:r>
              <a:rPr lang="en-US"/>
              <a:t>What are some barriers to implementation of CLAS Standards that you experience within your organization? </a:t>
            </a:r>
          </a:p>
          <a:p>
            <a:pPr>
              <a:spcBef>
                <a:spcPts val="1000"/>
              </a:spcBef>
            </a:pPr>
            <a:endParaRPr lang="en-US"/>
          </a:p>
        </p:txBody>
      </p:sp>
      <p:pic>
        <p:nvPicPr>
          <p:cNvPr id="18" name="Graphic 17" descr="Group brainstorm outline">
            <a:extLst>
              <a:ext uri="{FF2B5EF4-FFF2-40B4-BE49-F238E27FC236}">
                <a16:creationId xmlns:a16="http://schemas.microsoft.com/office/drawing/2014/main" id="{919BA7A0-4BE1-E09A-0A58-1E47E1C75F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4121" y="1488622"/>
            <a:ext cx="3486150" cy="3431721"/>
          </a:xfrm>
          <a:prstGeom prst="rect">
            <a:avLst/>
          </a:prstGeom>
        </p:spPr>
      </p:pic>
    </p:spTree>
    <p:extLst>
      <p:ext uri="{BB962C8B-B14F-4D97-AF65-F5344CB8AC3E}">
        <p14:creationId xmlns:p14="http://schemas.microsoft.com/office/powerpoint/2010/main" val="44365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blue check mark in a circle&#10;&#10;Description automatically generated">
            <a:extLst>
              <a:ext uri="{FF2B5EF4-FFF2-40B4-BE49-F238E27FC236}">
                <a16:creationId xmlns:a16="http://schemas.microsoft.com/office/drawing/2014/main" id="{47299329-0EFC-8852-BB0C-7DCA5AB3EEFE}"/>
              </a:ext>
            </a:extLst>
          </p:cNvPr>
          <p:cNvPicPr>
            <a:picLocks noChangeAspect="1"/>
          </p:cNvPicPr>
          <p:nvPr/>
        </p:nvPicPr>
        <p:blipFill rotWithShape="1">
          <a:blip r:embed="rId4"/>
          <a:srcRect t="12639" r="7179" b="6211"/>
          <a:stretch/>
        </p:blipFill>
        <p:spPr>
          <a:xfrm>
            <a:off x="5207124" y="743481"/>
            <a:ext cx="1777067" cy="2125626"/>
          </a:xfrm>
          <a:prstGeom prst="rect">
            <a:avLst/>
          </a:prstGeom>
        </p:spPr>
      </p:pic>
      <p:sp>
        <p:nvSpPr>
          <p:cNvPr id="2" name="Title 1">
            <a:extLst>
              <a:ext uri="{FF2B5EF4-FFF2-40B4-BE49-F238E27FC236}">
                <a16:creationId xmlns:a16="http://schemas.microsoft.com/office/drawing/2014/main" id="{495B1DF8-C154-0D59-56B8-41CB099BD2BD}"/>
              </a:ext>
            </a:extLst>
          </p:cNvPr>
          <p:cNvSpPr>
            <a:spLocks noGrp="1"/>
          </p:cNvSpPr>
          <p:nvPr>
            <p:ph type="title"/>
          </p:nvPr>
        </p:nvSpPr>
        <p:spPr/>
        <p:txBody>
          <a:bodyPr/>
          <a:lstStyle/>
          <a:p>
            <a:r>
              <a:rPr lang="en-US"/>
              <a:t>Implementation Challenges</a:t>
            </a:r>
          </a:p>
        </p:txBody>
      </p:sp>
      <p:sp>
        <p:nvSpPr>
          <p:cNvPr id="23" name="TextBox 22">
            <a:extLst>
              <a:ext uri="{FF2B5EF4-FFF2-40B4-BE49-F238E27FC236}">
                <a16:creationId xmlns:a16="http://schemas.microsoft.com/office/drawing/2014/main" id="{7FCC2604-B114-F419-1F0F-C2238EC6A0D4}"/>
              </a:ext>
            </a:extLst>
          </p:cNvPr>
          <p:cNvSpPr txBox="1"/>
          <p:nvPr/>
        </p:nvSpPr>
        <p:spPr>
          <a:xfrm>
            <a:off x="8092635" y="3042056"/>
            <a:ext cx="3690808" cy="1051403"/>
          </a:xfrm>
          <a:prstGeom prst="rect">
            <a:avLst/>
          </a:prstGeom>
          <a:noFill/>
          <a:ln w="12700">
            <a:solidFill>
              <a:srgbClr val="0070C0"/>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2" algn="ctr">
              <a:spcBef>
                <a:spcPts val="300"/>
              </a:spcBef>
              <a:spcAft>
                <a:spcPts val="300"/>
              </a:spcAft>
            </a:pPr>
            <a:r>
              <a:rPr lang="en-US" sz="1400">
                <a:cs typeface="Arial"/>
              </a:rPr>
              <a:t>“Internal processes for translation and capacity”​</a:t>
            </a:r>
            <a:endParaRPr lang="en-US" sz="1400">
              <a:ea typeface="Calibri" panose="020F0502020204030204"/>
              <a:cs typeface="Calibri" panose="020F0502020204030204"/>
            </a:endParaRPr>
          </a:p>
          <a:p>
            <a:pPr marL="0" lvl="2" algn="ctr">
              <a:spcBef>
                <a:spcPts val="300"/>
              </a:spcBef>
              <a:spcAft>
                <a:spcPts val="300"/>
              </a:spcAft>
            </a:pPr>
            <a:r>
              <a:rPr lang="en-US" sz="1400">
                <a:cs typeface="Arial"/>
              </a:rPr>
              <a:t>“Funding constraints, human resources, vendor's compliance”</a:t>
            </a:r>
            <a:endParaRPr lang="en-US" sz="1400">
              <a:ea typeface="Calibri" panose="020F0502020204030204"/>
              <a:cs typeface="Arial"/>
            </a:endParaRPr>
          </a:p>
        </p:txBody>
      </p:sp>
      <p:sp>
        <p:nvSpPr>
          <p:cNvPr id="25" name="TextBox 24">
            <a:extLst>
              <a:ext uri="{FF2B5EF4-FFF2-40B4-BE49-F238E27FC236}">
                <a16:creationId xmlns:a16="http://schemas.microsoft.com/office/drawing/2014/main" id="{CD0A6E0C-F0BF-9963-6D06-C9FE3E7F9668}"/>
              </a:ext>
            </a:extLst>
          </p:cNvPr>
          <p:cNvSpPr txBox="1"/>
          <p:nvPr/>
        </p:nvSpPr>
        <p:spPr>
          <a:xfrm>
            <a:off x="4176297" y="3037757"/>
            <a:ext cx="3685932" cy="1969770"/>
          </a:xfrm>
          <a:prstGeom prst="rect">
            <a:avLst/>
          </a:prstGeom>
          <a:noFill/>
          <a:ln w="12700">
            <a:solidFill>
              <a:srgbClr val="FF9D00"/>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ctr">
              <a:spcBef>
                <a:spcPts val="300"/>
              </a:spcBef>
              <a:spcAft>
                <a:spcPts val="300"/>
              </a:spcAft>
            </a:pPr>
            <a:r>
              <a:rPr lang="en-US" sz="1400">
                <a:cs typeface="Arial"/>
              </a:rPr>
              <a:t>“Implementing the standards out in the field w/o access to translation services”</a:t>
            </a:r>
            <a:endParaRPr lang="en-US" sz="1400">
              <a:ea typeface="Calibri"/>
              <a:cs typeface="Arial"/>
            </a:endParaRPr>
          </a:p>
          <a:p>
            <a:pPr marL="0" lvl="1" algn="ctr">
              <a:spcBef>
                <a:spcPts val="300"/>
              </a:spcBef>
              <a:spcAft>
                <a:spcPts val="300"/>
              </a:spcAft>
            </a:pPr>
            <a:r>
              <a:rPr lang="en-US" sz="1400">
                <a:cs typeface="Calibri"/>
              </a:rPr>
              <a:t>“Other than the translation form, I don't know what RIDOH CLAS resources are available or how to access them.” </a:t>
            </a:r>
            <a:endParaRPr lang="en-US" sz="1400">
              <a:ea typeface="Calibri"/>
              <a:cs typeface="Calibri"/>
            </a:endParaRPr>
          </a:p>
          <a:p>
            <a:pPr marL="0" lvl="1" algn="ctr">
              <a:spcBef>
                <a:spcPts val="300"/>
              </a:spcBef>
              <a:spcAft>
                <a:spcPts val="300"/>
              </a:spcAft>
            </a:pPr>
            <a:r>
              <a:rPr lang="en-US" sz="1400">
                <a:cs typeface="Calibri"/>
              </a:rPr>
              <a:t>“Funding for professional interpreters, inadequate knowledge of cultural/language resources needed, etc.” </a:t>
            </a:r>
            <a:r>
              <a:rPr lang="en-US" sz="1400">
                <a:cs typeface="Arial"/>
              </a:rPr>
              <a:t> ​</a:t>
            </a:r>
            <a:endParaRPr lang="en-US" sz="1400">
              <a:ea typeface="Calibri"/>
              <a:cs typeface="Arial"/>
            </a:endParaRPr>
          </a:p>
        </p:txBody>
      </p:sp>
      <p:pic>
        <p:nvPicPr>
          <p:cNvPr id="27" name="Picture 26" descr="A blue and white dollar bill with black text&#10;&#10;Description automatically generated">
            <a:extLst>
              <a:ext uri="{FF2B5EF4-FFF2-40B4-BE49-F238E27FC236}">
                <a16:creationId xmlns:a16="http://schemas.microsoft.com/office/drawing/2014/main" id="{63E6E35B-102F-0A0B-52AC-C58AD01BB506}"/>
              </a:ext>
            </a:extLst>
          </p:cNvPr>
          <p:cNvPicPr>
            <a:picLocks noChangeAspect="1"/>
          </p:cNvPicPr>
          <p:nvPr/>
        </p:nvPicPr>
        <p:blipFill rotWithShape="1">
          <a:blip r:embed="rId5"/>
          <a:srcRect t="6271" r="461" b="316"/>
          <a:stretch/>
        </p:blipFill>
        <p:spPr>
          <a:xfrm>
            <a:off x="1113937" y="885768"/>
            <a:ext cx="2104806" cy="2117634"/>
          </a:xfrm>
          <a:prstGeom prst="rect">
            <a:avLst/>
          </a:prstGeom>
        </p:spPr>
      </p:pic>
      <p:sp>
        <p:nvSpPr>
          <p:cNvPr id="29" name="TextBox 28">
            <a:extLst>
              <a:ext uri="{FF2B5EF4-FFF2-40B4-BE49-F238E27FC236}">
                <a16:creationId xmlns:a16="http://schemas.microsoft.com/office/drawing/2014/main" id="{F11EB761-C1FA-4DDC-9654-7652A475E548}"/>
              </a:ext>
            </a:extLst>
          </p:cNvPr>
          <p:cNvSpPr txBox="1"/>
          <p:nvPr/>
        </p:nvSpPr>
        <p:spPr>
          <a:xfrm>
            <a:off x="8089794" y="4157823"/>
            <a:ext cx="3677964" cy="1513235"/>
          </a:xfrm>
          <a:prstGeom prst="rect">
            <a:avLst/>
          </a:prstGeom>
          <a:noFill/>
          <a:ln w="12700">
            <a:solidFill>
              <a:srgbClr val="FF9D00"/>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lgn="ctr">
              <a:spcBef>
                <a:spcPts val="200"/>
              </a:spcBef>
              <a:spcAft>
                <a:spcPts val="300"/>
              </a:spcAft>
            </a:pPr>
            <a:r>
              <a:rPr lang="en-US" sz="1400">
                <a:ea typeface="Calibri"/>
                <a:cs typeface="Calibri"/>
              </a:rPr>
              <a:t>“Some departments might have financial or cultural barriers to providing effective communication and services.”</a:t>
            </a:r>
            <a:endParaRPr lang="en-US" sz="1200">
              <a:ea typeface="Calibri" panose="020F0502020204030204"/>
              <a:cs typeface="Calibri" panose="020F0502020204030204"/>
            </a:endParaRPr>
          </a:p>
          <a:p>
            <a:pPr marL="0" lvl="1" algn="ctr">
              <a:spcBef>
                <a:spcPts val="200"/>
              </a:spcBef>
              <a:spcAft>
                <a:spcPts val="300"/>
              </a:spcAft>
            </a:pPr>
            <a:r>
              <a:rPr lang="en-US" sz="1400">
                <a:cs typeface="Arial"/>
              </a:rPr>
              <a:t>“I could imagine wait time for getting new materials approved for circulation.” ​​</a:t>
            </a:r>
            <a:endParaRPr lang="en-US" sz="1400">
              <a:ea typeface="Calibri"/>
              <a:cs typeface="Arial"/>
            </a:endParaRPr>
          </a:p>
          <a:p>
            <a:pPr marL="0" lvl="1" algn="ctr">
              <a:spcBef>
                <a:spcPts val="200"/>
              </a:spcBef>
              <a:spcAft>
                <a:spcPts val="300"/>
              </a:spcAft>
            </a:pPr>
            <a:r>
              <a:rPr lang="en-US" sz="1400">
                <a:cs typeface="Arial"/>
              </a:rPr>
              <a:t>“Profession requires English proficiency”</a:t>
            </a:r>
            <a:endParaRPr lang="en-US" sz="1400">
              <a:ea typeface="Calibri"/>
              <a:cs typeface="Arial"/>
            </a:endParaRPr>
          </a:p>
        </p:txBody>
      </p:sp>
      <p:pic>
        <p:nvPicPr>
          <p:cNvPr id="31" name="Picture 30" descr="A blue and white symbol with a hammer in a blue circle&#10;&#10;Description automatically generated">
            <a:extLst>
              <a:ext uri="{FF2B5EF4-FFF2-40B4-BE49-F238E27FC236}">
                <a16:creationId xmlns:a16="http://schemas.microsoft.com/office/drawing/2014/main" id="{A3B99411-B027-BD0A-3435-DEDF3EA065AD}"/>
              </a:ext>
            </a:extLst>
          </p:cNvPr>
          <p:cNvPicPr>
            <a:picLocks noChangeAspect="1"/>
          </p:cNvPicPr>
          <p:nvPr/>
        </p:nvPicPr>
        <p:blipFill>
          <a:blip r:embed="rId6"/>
          <a:stretch>
            <a:fillRect/>
          </a:stretch>
        </p:blipFill>
        <p:spPr>
          <a:xfrm>
            <a:off x="9130323" y="557907"/>
            <a:ext cx="1600200" cy="2305050"/>
          </a:xfrm>
          <a:prstGeom prst="rect">
            <a:avLst/>
          </a:prstGeom>
        </p:spPr>
      </p:pic>
      <p:sp>
        <p:nvSpPr>
          <p:cNvPr id="35" name="TextBox 34">
            <a:extLst>
              <a:ext uri="{FF2B5EF4-FFF2-40B4-BE49-F238E27FC236}">
                <a16:creationId xmlns:a16="http://schemas.microsoft.com/office/drawing/2014/main" id="{824F0AAA-B68C-810F-2E28-E1B87B6BF275}"/>
              </a:ext>
            </a:extLst>
          </p:cNvPr>
          <p:cNvSpPr txBox="1"/>
          <p:nvPr/>
        </p:nvSpPr>
        <p:spPr>
          <a:xfrm>
            <a:off x="230944" y="3050973"/>
            <a:ext cx="3680289" cy="892552"/>
          </a:xfrm>
          <a:prstGeom prst="rect">
            <a:avLst/>
          </a:prstGeom>
          <a:noFill/>
          <a:ln w="12700">
            <a:solidFill>
              <a:srgbClr val="0070C0"/>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2" algn="ctr">
              <a:spcBef>
                <a:spcPts val="300"/>
              </a:spcBef>
              <a:spcAft>
                <a:spcPts val="300"/>
              </a:spcAft>
            </a:pPr>
            <a:r>
              <a:rPr lang="en-US" sz="1400">
                <a:cs typeface="Arial"/>
              </a:rPr>
              <a:t>“Funding and staff”​</a:t>
            </a:r>
            <a:endParaRPr lang="en-US" sz="1400">
              <a:ea typeface="Calibri"/>
              <a:cs typeface="Arial"/>
            </a:endParaRPr>
          </a:p>
          <a:p>
            <a:pPr marL="0" lvl="2" algn="ctr">
              <a:spcBef>
                <a:spcPts val="300"/>
              </a:spcBef>
              <a:spcAft>
                <a:spcPts val="300"/>
              </a:spcAft>
            </a:pPr>
            <a:r>
              <a:rPr lang="en-US" sz="1400">
                <a:cs typeface="Arial"/>
              </a:rPr>
              <a:t>“Financial, top down support”</a:t>
            </a:r>
            <a:endParaRPr lang="en-US" sz="1400">
              <a:ea typeface="Calibri" panose="020F0502020204030204"/>
              <a:cs typeface="Arial"/>
            </a:endParaRPr>
          </a:p>
          <a:p>
            <a:pPr marL="0" lvl="2" algn="ctr">
              <a:spcBef>
                <a:spcPts val="300"/>
              </a:spcBef>
              <a:spcAft>
                <a:spcPts val="300"/>
              </a:spcAft>
            </a:pPr>
            <a:r>
              <a:rPr lang="en-US" sz="1400">
                <a:ea typeface="Calibri" panose="020F0502020204030204"/>
                <a:cs typeface="Calibri"/>
              </a:rPr>
              <a:t>“Timely translation, finances to support”</a:t>
            </a:r>
          </a:p>
        </p:txBody>
      </p:sp>
      <p:sp>
        <p:nvSpPr>
          <p:cNvPr id="37" name="TextBox 36">
            <a:extLst>
              <a:ext uri="{FF2B5EF4-FFF2-40B4-BE49-F238E27FC236}">
                <a16:creationId xmlns:a16="http://schemas.microsoft.com/office/drawing/2014/main" id="{CF4C99C3-653D-EE67-1E9E-B08C42EB92A7}"/>
              </a:ext>
            </a:extLst>
          </p:cNvPr>
          <p:cNvSpPr txBox="1"/>
          <p:nvPr/>
        </p:nvSpPr>
        <p:spPr>
          <a:xfrm>
            <a:off x="352832" y="4860192"/>
            <a:ext cx="2691423" cy="861774"/>
          </a:xfrm>
          <a:prstGeom prst="rect">
            <a:avLst/>
          </a:prstGeom>
          <a:noFill/>
        </p:spPr>
        <p:txBody>
          <a:bodyPr wrap="square" lIns="91440" tIns="45720" rIns="91440" bIns="45720" rtlCol="0" anchor="t">
            <a:spAutoFit/>
          </a:bodyPr>
          <a:lstStyle/>
          <a:p>
            <a:r>
              <a:rPr lang="en-US" sz="1200" i="1">
                <a:latin typeface="Calibri"/>
                <a:ea typeface="Calibri"/>
                <a:cs typeface="Calibri"/>
              </a:rPr>
              <a:t>Select responses received </a:t>
            </a:r>
            <a:r>
              <a:rPr lang="en-US" sz="1200" i="1">
                <a:solidFill>
                  <a:srgbClr val="000000"/>
                </a:solidFill>
                <a:latin typeface="Calibri"/>
                <a:ea typeface="Calibri"/>
                <a:cs typeface="Calibri"/>
              </a:rPr>
              <a:t>from:</a:t>
            </a:r>
            <a:endParaRPr lang="en-US" sz="1200" i="1">
              <a:solidFill>
                <a:srgbClr val="4472C4"/>
              </a:solidFill>
              <a:latin typeface="Calibri"/>
              <a:ea typeface="Calibri"/>
              <a:cs typeface="Calibri"/>
            </a:endParaRPr>
          </a:p>
          <a:p>
            <a:r>
              <a:rPr lang="en-US">
                <a:solidFill>
                  <a:srgbClr val="0070C0"/>
                </a:solidFill>
                <a:latin typeface="Calibri"/>
                <a:ea typeface="Calibri"/>
                <a:cs typeface="Calibri"/>
              </a:rPr>
              <a:t>Leadership</a:t>
            </a:r>
            <a:r>
              <a:rPr lang="en-US">
                <a:solidFill>
                  <a:schemeClr val="accent5"/>
                </a:solidFill>
                <a:latin typeface="Calibri"/>
                <a:ea typeface="Calibri"/>
                <a:cs typeface="Calibri"/>
              </a:rPr>
              <a:t> </a:t>
            </a:r>
            <a:endParaRPr lang="en-US">
              <a:solidFill>
                <a:schemeClr val="accent5"/>
              </a:solidFill>
              <a:ea typeface="Calibri" panose="020F0502020204030204"/>
              <a:cs typeface="Calibri" panose="020F0502020204030204"/>
            </a:endParaRPr>
          </a:p>
          <a:p>
            <a:r>
              <a:rPr lang="en-US">
                <a:solidFill>
                  <a:srgbClr val="FF9D00"/>
                </a:solidFill>
                <a:latin typeface="Calibri"/>
                <a:ea typeface="Calibri"/>
                <a:cs typeface="Calibri"/>
              </a:rPr>
              <a:t>Frontline Staff </a:t>
            </a:r>
            <a:endParaRPr lang="en-US" sz="1600">
              <a:solidFill>
                <a:srgbClr val="FF9D00"/>
              </a:solidFill>
              <a:ea typeface="Calibri" panose="020F0502020204030204"/>
              <a:cs typeface="Calibri" panose="020F0502020204030204"/>
            </a:endParaRPr>
          </a:p>
        </p:txBody>
      </p:sp>
    </p:spTree>
    <p:extLst>
      <p:ext uri="{BB962C8B-B14F-4D97-AF65-F5344CB8AC3E}">
        <p14:creationId xmlns:p14="http://schemas.microsoft.com/office/powerpoint/2010/main" val="284919468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EB046A-4288-9C58-C296-409EDD6D121E}"/>
              </a:ext>
            </a:extLst>
          </p:cNvPr>
          <p:cNvSpPr>
            <a:spLocks noGrp="1"/>
          </p:cNvSpPr>
          <p:nvPr>
            <p:ph type="body" sz="quarter" idx="13"/>
          </p:nvPr>
        </p:nvSpPr>
        <p:spPr/>
        <p:txBody>
          <a:bodyPr vert="horz" lIns="91440" tIns="45720" rIns="91440" bIns="45720" rtlCol="0" anchor="t">
            <a:noAutofit/>
          </a:bodyPr>
          <a:lstStyle/>
          <a:p>
            <a:r>
              <a:rPr lang="en-US" sz="2400"/>
              <a:t>Why implement CLAS Standards?</a:t>
            </a:r>
          </a:p>
        </p:txBody>
      </p:sp>
      <p:sp>
        <p:nvSpPr>
          <p:cNvPr id="4" name="Text Placeholder 3">
            <a:extLst>
              <a:ext uri="{FF2B5EF4-FFF2-40B4-BE49-F238E27FC236}">
                <a16:creationId xmlns:a16="http://schemas.microsoft.com/office/drawing/2014/main" id="{D6574A8F-3D00-D1CF-02D1-D75BACF954EA}"/>
              </a:ext>
            </a:extLst>
          </p:cNvPr>
          <p:cNvSpPr>
            <a:spLocks noGrp="1"/>
          </p:cNvSpPr>
          <p:nvPr>
            <p:ph type="body" sz="quarter" idx="14"/>
          </p:nvPr>
        </p:nvSpPr>
        <p:spPr>
          <a:xfrm>
            <a:off x="949452" y="2085975"/>
            <a:ext cx="10934700" cy="3705226"/>
          </a:xfrm>
        </p:spPr>
        <p:txBody>
          <a:bodyPr vert="horz" lIns="91440" tIns="45720" rIns="91440" bIns="45720" rtlCol="0" anchor="t">
            <a:noAutofit/>
          </a:bodyPr>
          <a:lstStyle/>
          <a:p>
            <a:pPr>
              <a:lnSpc>
                <a:spcPct val="150000"/>
              </a:lnSpc>
              <a:spcBef>
                <a:spcPts val="1000"/>
              </a:spcBef>
              <a:spcAft>
                <a:spcPts val="0"/>
              </a:spcAft>
              <a:buFont typeface="Wingdings" panose="020B0604020202020204" pitchFamily="34" charset="0"/>
              <a:buChar char="q"/>
            </a:pPr>
            <a:r>
              <a:rPr lang="en-US" sz="2400">
                <a:latin typeface="Calibri"/>
                <a:cs typeface="Calibri"/>
              </a:rPr>
              <a:t>Comply with the law</a:t>
            </a:r>
            <a:endParaRPr lang="en-US"/>
          </a:p>
          <a:p>
            <a:pPr>
              <a:lnSpc>
                <a:spcPct val="150000"/>
              </a:lnSpc>
              <a:spcBef>
                <a:spcPts val="1000"/>
              </a:spcBef>
              <a:spcAft>
                <a:spcPts val="0"/>
              </a:spcAft>
              <a:buFont typeface="Wingdings" panose="020B0604020202020204" pitchFamily="34" charset="0"/>
              <a:buChar char="q"/>
            </a:pPr>
            <a:r>
              <a:rPr lang="en-US" sz="2400">
                <a:latin typeface="Calibri"/>
                <a:cs typeface="Calibri"/>
              </a:rPr>
              <a:t>Ensure meaningful access to programs and services</a:t>
            </a:r>
          </a:p>
          <a:p>
            <a:pPr>
              <a:lnSpc>
                <a:spcPct val="150000"/>
              </a:lnSpc>
              <a:spcBef>
                <a:spcPts val="1000"/>
              </a:spcBef>
              <a:spcAft>
                <a:spcPts val="0"/>
              </a:spcAft>
              <a:buFont typeface="Wingdings" panose="020B0604020202020204" pitchFamily="34" charset="0"/>
              <a:buChar char="q"/>
            </a:pPr>
            <a:r>
              <a:rPr lang="en-US" sz="2400">
                <a:latin typeface="Calibri"/>
                <a:cs typeface="Calibri"/>
              </a:rPr>
              <a:t>Improve outcomes</a:t>
            </a:r>
          </a:p>
          <a:p>
            <a:pPr>
              <a:lnSpc>
                <a:spcPct val="150000"/>
              </a:lnSpc>
              <a:spcBef>
                <a:spcPts val="1000"/>
              </a:spcBef>
              <a:spcAft>
                <a:spcPts val="0"/>
              </a:spcAft>
              <a:buFont typeface="Wingdings" panose="020B0604020202020204" pitchFamily="34" charset="0"/>
              <a:buChar char="q"/>
            </a:pPr>
            <a:r>
              <a:rPr lang="en-US" sz="2400">
                <a:latin typeface="Calibri"/>
                <a:cs typeface="Calibri"/>
              </a:rPr>
              <a:t>Strengthen relationships – internal and external</a:t>
            </a:r>
          </a:p>
          <a:p>
            <a:pPr>
              <a:lnSpc>
                <a:spcPct val="150000"/>
              </a:lnSpc>
              <a:spcBef>
                <a:spcPts val="1000"/>
              </a:spcBef>
              <a:spcAft>
                <a:spcPts val="0"/>
              </a:spcAft>
              <a:buFont typeface="Wingdings" panose="020B0604020202020204" pitchFamily="34" charset="0"/>
              <a:buChar char="q"/>
            </a:pPr>
            <a:r>
              <a:rPr lang="en-US" sz="2400">
                <a:latin typeface="Calibri"/>
                <a:cs typeface="Calibri"/>
              </a:rPr>
              <a:t>Improve operations</a:t>
            </a:r>
          </a:p>
        </p:txBody>
      </p:sp>
      <p:sp>
        <p:nvSpPr>
          <p:cNvPr id="2" name="Title 1">
            <a:extLst>
              <a:ext uri="{FF2B5EF4-FFF2-40B4-BE49-F238E27FC236}">
                <a16:creationId xmlns:a16="http://schemas.microsoft.com/office/drawing/2014/main" id="{732A01A4-4699-44CC-9E84-2C9B7A4D1682}"/>
              </a:ext>
            </a:extLst>
          </p:cNvPr>
          <p:cNvSpPr>
            <a:spLocks noGrp="1"/>
          </p:cNvSpPr>
          <p:nvPr>
            <p:ph type="title"/>
          </p:nvPr>
        </p:nvSpPr>
        <p:spPr/>
        <p:txBody>
          <a:bodyPr/>
          <a:lstStyle/>
          <a:p>
            <a:r>
              <a:rPr lang="en-US"/>
              <a:t>Implementation Tips and Strategies</a:t>
            </a:r>
          </a:p>
        </p:txBody>
      </p:sp>
    </p:spTree>
    <p:extLst>
      <p:ext uri="{BB962C8B-B14F-4D97-AF65-F5344CB8AC3E}">
        <p14:creationId xmlns:p14="http://schemas.microsoft.com/office/powerpoint/2010/main" val="58149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99687-609E-299E-5A87-DB2744B59F6C}"/>
              </a:ext>
            </a:extLst>
          </p:cNvPr>
          <p:cNvSpPr>
            <a:spLocks noGrp="1"/>
          </p:cNvSpPr>
          <p:nvPr>
            <p:ph type="body" sz="quarter" idx="13"/>
          </p:nvPr>
        </p:nvSpPr>
        <p:spPr>
          <a:xfrm>
            <a:off x="301335" y="986574"/>
            <a:ext cx="11582400" cy="850392"/>
          </a:xfrm>
        </p:spPr>
        <p:txBody>
          <a:bodyPr vert="horz" lIns="91440" tIns="45720" rIns="91440" bIns="45720" rtlCol="0" anchor="t">
            <a:noAutofit/>
          </a:bodyPr>
          <a:lstStyle/>
          <a:p>
            <a:r>
              <a:rPr lang="en-US"/>
              <a:t>Implementation can be supported through:</a:t>
            </a:r>
          </a:p>
        </p:txBody>
      </p:sp>
      <p:sp>
        <p:nvSpPr>
          <p:cNvPr id="4" name="Title 3">
            <a:extLst>
              <a:ext uri="{FF2B5EF4-FFF2-40B4-BE49-F238E27FC236}">
                <a16:creationId xmlns:a16="http://schemas.microsoft.com/office/drawing/2014/main" id="{6CEDE275-8DC0-E7B3-D01E-65D83C51B89A}"/>
              </a:ext>
            </a:extLst>
          </p:cNvPr>
          <p:cNvSpPr>
            <a:spLocks noGrp="1"/>
          </p:cNvSpPr>
          <p:nvPr>
            <p:ph type="title"/>
          </p:nvPr>
        </p:nvSpPr>
        <p:spPr/>
        <p:txBody>
          <a:bodyPr/>
          <a:lstStyle/>
          <a:p>
            <a:r>
              <a:rPr lang="en-US"/>
              <a:t>General Implementation Tips</a:t>
            </a:r>
          </a:p>
        </p:txBody>
      </p:sp>
      <p:graphicFrame>
        <p:nvGraphicFramePr>
          <p:cNvPr id="5" name="Diagram 4">
            <a:extLst>
              <a:ext uri="{FF2B5EF4-FFF2-40B4-BE49-F238E27FC236}">
                <a16:creationId xmlns:a16="http://schemas.microsoft.com/office/drawing/2014/main" id="{99F2B600-DA43-7DD9-68EC-8B8DCC619534}"/>
              </a:ext>
            </a:extLst>
          </p:cNvPr>
          <p:cNvGraphicFramePr/>
          <p:nvPr>
            <p:extLst>
              <p:ext uri="{D42A27DB-BD31-4B8C-83A1-F6EECF244321}">
                <p14:modId xmlns:p14="http://schemas.microsoft.com/office/powerpoint/2010/main" val="3308517420"/>
              </p:ext>
            </p:extLst>
          </p:nvPr>
        </p:nvGraphicFramePr>
        <p:xfrm>
          <a:off x="792240" y="1606247"/>
          <a:ext cx="10598452" cy="3633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61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918634" y="1814461"/>
            <a:ext cx="2967565" cy="2440282"/>
          </a:xfrm>
        </p:spPr>
        <p:txBody>
          <a:bodyPr>
            <a:normAutofit/>
          </a:bodyPr>
          <a:lstStyle/>
          <a:p>
            <a:r>
              <a:rPr lang="en-US" sz="4400"/>
              <a:t>Example: COVID-19 Information</a:t>
            </a:r>
          </a:p>
        </p:txBody>
      </p:sp>
      <p:pic>
        <p:nvPicPr>
          <p:cNvPr id="17" name="Content Placeholder 1">
            <a:extLst>
              <a:ext uri="{FF2B5EF4-FFF2-40B4-BE49-F238E27FC236}">
                <a16:creationId xmlns:a16="http://schemas.microsoft.com/office/drawing/2014/main" id="{5087AB11-4E73-2DAB-713F-B49579D3AB04}"/>
              </a:ext>
            </a:extLst>
          </p:cNvPr>
          <p:cNvPicPr>
            <a:picLocks noChangeAspect="1"/>
          </p:cNvPicPr>
          <p:nvPr/>
        </p:nvPicPr>
        <p:blipFill>
          <a:blip r:embed="rId3"/>
          <a:stretch>
            <a:fillRect/>
          </a:stretch>
        </p:blipFill>
        <p:spPr>
          <a:xfrm>
            <a:off x="4892480" y="447888"/>
            <a:ext cx="6598040" cy="5181198"/>
          </a:xfrm>
          <a:prstGeom prst="rect">
            <a:avLst/>
          </a:prstGeom>
        </p:spPr>
      </p:pic>
    </p:spTree>
    <p:extLst>
      <p:ext uri="{BB962C8B-B14F-4D97-AF65-F5344CB8AC3E}">
        <p14:creationId xmlns:p14="http://schemas.microsoft.com/office/powerpoint/2010/main" val="364250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918634" y="1814461"/>
            <a:ext cx="2967565" cy="2440282"/>
          </a:xfrm>
        </p:spPr>
        <p:txBody>
          <a:bodyPr>
            <a:normAutofit/>
          </a:bodyPr>
          <a:lstStyle/>
          <a:p>
            <a:r>
              <a:rPr lang="en-US" sz="4400"/>
              <a:t>Example: </a:t>
            </a:r>
            <a:br>
              <a:rPr lang="en-US" sz="4400"/>
            </a:br>
            <a:r>
              <a:rPr lang="en-US" sz="4400"/>
              <a:t>"I speak.." Cards</a:t>
            </a:r>
          </a:p>
        </p:txBody>
      </p:sp>
      <p:sp>
        <p:nvSpPr>
          <p:cNvPr id="8" name="TextBox 7">
            <a:extLst>
              <a:ext uri="{FF2B5EF4-FFF2-40B4-BE49-F238E27FC236}">
                <a16:creationId xmlns:a16="http://schemas.microsoft.com/office/drawing/2014/main" id="{41D479B0-AD10-59D6-3ECE-8E5C33EE13CB}"/>
              </a:ext>
            </a:extLst>
          </p:cNvPr>
          <p:cNvSpPr txBox="1"/>
          <p:nvPr/>
        </p:nvSpPr>
        <p:spPr>
          <a:xfrm>
            <a:off x="1263579" y="6206202"/>
            <a:ext cx="8242449" cy="338554"/>
          </a:xfrm>
          <a:prstGeom prst="rect">
            <a:avLst/>
          </a:prstGeom>
          <a:noFill/>
        </p:spPr>
        <p:txBody>
          <a:bodyPr wrap="none" lIns="91440" tIns="45720" rIns="91440" bIns="45720" rtlCol="0" anchor="t">
            <a:spAutoFit/>
          </a:bodyPr>
          <a:lstStyle/>
          <a:p>
            <a:r>
              <a:rPr lang="en-US" sz="1600">
                <a:solidFill>
                  <a:schemeClr val="bg1"/>
                </a:solidFill>
              </a:rPr>
              <a:t>Rhode Island Department of Health, CLAS Resources, https://health.ri.gov/equity/about/clas</a:t>
            </a:r>
          </a:p>
        </p:txBody>
      </p:sp>
      <p:sp>
        <p:nvSpPr>
          <p:cNvPr id="10" name="TextBox 9">
            <a:extLst>
              <a:ext uri="{FF2B5EF4-FFF2-40B4-BE49-F238E27FC236}">
                <a16:creationId xmlns:a16="http://schemas.microsoft.com/office/drawing/2014/main" id="{4E582A6F-A541-2FD4-49D8-135B047854D8}"/>
              </a:ext>
            </a:extLst>
          </p:cNvPr>
          <p:cNvSpPr txBox="1"/>
          <p:nvPr/>
        </p:nvSpPr>
        <p:spPr>
          <a:xfrm>
            <a:off x="4594529" y="5493904"/>
            <a:ext cx="7175463" cy="400110"/>
          </a:xfrm>
          <a:prstGeom prst="rect">
            <a:avLst/>
          </a:prstGeom>
          <a:noFill/>
        </p:spPr>
        <p:txBody>
          <a:bodyPr wrap="square" lIns="91440" tIns="45720" rIns="91440" bIns="45720" rtlCol="0" anchor="t">
            <a:spAutoFit/>
          </a:bodyPr>
          <a:lstStyle/>
          <a:p>
            <a:r>
              <a:rPr lang="en-US" sz="2000" b="1">
                <a:solidFill>
                  <a:schemeClr val="accent5">
                    <a:lumMod val="75000"/>
                  </a:schemeClr>
                </a:solidFill>
              </a:rPr>
              <a:t>These cards are available in 21 different languages currently. </a:t>
            </a:r>
          </a:p>
        </p:txBody>
      </p:sp>
      <p:pic>
        <p:nvPicPr>
          <p:cNvPr id="5" name="Picture 4">
            <a:extLst>
              <a:ext uri="{FF2B5EF4-FFF2-40B4-BE49-F238E27FC236}">
                <a16:creationId xmlns:a16="http://schemas.microsoft.com/office/drawing/2014/main" id="{32B79779-DC41-06DD-F2C9-FBC5654E4A72}"/>
              </a:ext>
            </a:extLst>
          </p:cNvPr>
          <p:cNvPicPr>
            <a:picLocks noChangeAspect="1"/>
          </p:cNvPicPr>
          <p:nvPr/>
        </p:nvPicPr>
        <p:blipFill>
          <a:blip r:embed="rId3"/>
          <a:stretch>
            <a:fillRect/>
          </a:stretch>
        </p:blipFill>
        <p:spPr>
          <a:xfrm>
            <a:off x="5312230" y="109201"/>
            <a:ext cx="4963884" cy="2528640"/>
          </a:xfrm>
          <a:prstGeom prst="rect">
            <a:avLst/>
          </a:prstGeom>
        </p:spPr>
      </p:pic>
      <p:pic>
        <p:nvPicPr>
          <p:cNvPr id="9" name="Picture 8">
            <a:extLst>
              <a:ext uri="{FF2B5EF4-FFF2-40B4-BE49-F238E27FC236}">
                <a16:creationId xmlns:a16="http://schemas.microsoft.com/office/drawing/2014/main" id="{5D28D41F-13F2-CA86-EED5-8112B044A00B}"/>
              </a:ext>
            </a:extLst>
          </p:cNvPr>
          <p:cNvPicPr>
            <a:picLocks noChangeAspect="1"/>
          </p:cNvPicPr>
          <p:nvPr/>
        </p:nvPicPr>
        <p:blipFill>
          <a:blip r:embed="rId4"/>
          <a:stretch>
            <a:fillRect/>
          </a:stretch>
        </p:blipFill>
        <p:spPr>
          <a:xfrm>
            <a:off x="5312230" y="2950029"/>
            <a:ext cx="4963884" cy="2231687"/>
          </a:xfrm>
          <a:prstGeom prst="rect">
            <a:avLst/>
          </a:prstGeom>
        </p:spPr>
      </p:pic>
    </p:spTree>
    <p:extLst>
      <p:ext uri="{BB962C8B-B14F-4D97-AF65-F5344CB8AC3E}">
        <p14:creationId xmlns:p14="http://schemas.microsoft.com/office/powerpoint/2010/main" val="177531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474134" y="1909711"/>
            <a:ext cx="3433231" cy="2567282"/>
          </a:xfrm>
        </p:spPr>
        <p:txBody>
          <a:bodyPr>
            <a:normAutofit/>
          </a:bodyPr>
          <a:lstStyle/>
          <a:p>
            <a:r>
              <a:rPr lang="en-US" sz="4400"/>
              <a:t>Example: </a:t>
            </a:r>
            <a:br>
              <a:rPr lang="en-US" sz="4400"/>
            </a:br>
            <a:r>
              <a:rPr lang="en-US" sz="4400"/>
              <a:t>Language Identification Charts</a:t>
            </a:r>
          </a:p>
        </p:txBody>
      </p:sp>
      <p:pic>
        <p:nvPicPr>
          <p:cNvPr id="2" name="Picture 1" descr="Table&#10;&#10;Description automatically generated">
            <a:extLst>
              <a:ext uri="{FF2B5EF4-FFF2-40B4-BE49-F238E27FC236}">
                <a16:creationId xmlns:a16="http://schemas.microsoft.com/office/drawing/2014/main" id="{CD34E684-0E1B-DC93-7121-B6780E694C0D}"/>
              </a:ext>
            </a:extLst>
          </p:cNvPr>
          <p:cNvPicPr>
            <a:picLocks noChangeAspect="1"/>
          </p:cNvPicPr>
          <p:nvPr/>
        </p:nvPicPr>
        <p:blipFill>
          <a:blip r:embed="rId3"/>
          <a:stretch>
            <a:fillRect/>
          </a:stretch>
        </p:blipFill>
        <p:spPr>
          <a:xfrm>
            <a:off x="3905718" y="3435"/>
            <a:ext cx="7753350" cy="5676900"/>
          </a:xfrm>
          <a:prstGeom prst="rect">
            <a:avLst/>
          </a:prstGeom>
        </p:spPr>
      </p:pic>
      <p:sp>
        <p:nvSpPr>
          <p:cNvPr id="5" name="TextBox 4">
            <a:extLst>
              <a:ext uri="{FF2B5EF4-FFF2-40B4-BE49-F238E27FC236}">
                <a16:creationId xmlns:a16="http://schemas.microsoft.com/office/drawing/2014/main" id="{C40B4146-B018-699C-2DAC-FEED7C129BC1}"/>
              </a:ext>
            </a:extLst>
          </p:cNvPr>
          <p:cNvSpPr txBox="1"/>
          <p:nvPr/>
        </p:nvSpPr>
        <p:spPr>
          <a:xfrm>
            <a:off x="1792063" y="6292234"/>
            <a:ext cx="8242449" cy="338554"/>
          </a:xfrm>
          <a:prstGeom prst="rect">
            <a:avLst/>
          </a:prstGeom>
          <a:noFill/>
        </p:spPr>
        <p:txBody>
          <a:bodyPr wrap="none" lIns="91440" tIns="45720" rIns="91440" bIns="45720" rtlCol="0" anchor="t">
            <a:spAutoFit/>
          </a:bodyPr>
          <a:lstStyle/>
          <a:p>
            <a:r>
              <a:rPr lang="en-US" sz="1600">
                <a:solidFill>
                  <a:schemeClr val="bg1"/>
                </a:solidFill>
              </a:rPr>
              <a:t>Rhode Island Department of Health, CLAS Resources, https://health.ri.gov/equity/about/clas</a:t>
            </a:r>
          </a:p>
        </p:txBody>
      </p:sp>
    </p:spTree>
    <p:extLst>
      <p:ext uri="{BB962C8B-B14F-4D97-AF65-F5344CB8AC3E}">
        <p14:creationId xmlns:p14="http://schemas.microsoft.com/office/powerpoint/2010/main" val="300889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653D9-91A0-799F-7732-016626FDE6D1}"/>
              </a:ext>
            </a:extLst>
          </p:cNvPr>
          <p:cNvSpPr>
            <a:spLocks noGrp="1"/>
          </p:cNvSpPr>
          <p:nvPr>
            <p:ph type="body" sz="quarter" idx="14"/>
          </p:nvPr>
        </p:nvSpPr>
        <p:spPr>
          <a:xfrm>
            <a:off x="292681" y="1378404"/>
            <a:ext cx="11582400" cy="3705226"/>
          </a:xfrm>
        </p:spPr>
        <p:txBody>
          <a:bodyPr vert="horz" lIns="91440" tIns="45720" rIns="91440" bIns="45720" rtlCol="0" anchor="t">
            <a:noAutofit/>
          </a:bodyPr>
          <a:lstStyle/>
          <a:p>
            <a:pPr>
              <a:lnSpc>
                <a:spcPct val="90000"/>
              </a:lnSpc>
              <a:spcBef>
                <a:spcPts val="1000"/>
              </a:spcBef>
              <a:spcAft>
                <a:spcPts val="0"/>
              </a:spcAft>
            </a:pPr>
            <a:r>
              <a:rPr lang="en-US" sz="2400">
                <a:latin typeface="Calibri"/>
                <a:cs typeface="Calibri"/>
              </a:rPr>
              <a:t>CLAS Standards should be</a:t>
            </a:r>
          </a:p>
          <a:p>
            <a:pPr lvl="1">
              <a:lnSpc>
                <a:spcPct val="90000"/>
              </a:lnSpc>
              <a:spcBef>
                <a:spcPts val="1000"/>
              </a:spcBef>
              <a:spcAft>
                <a:spcPts val="0"/>
              </a:spcAft>
              <a:buFont typeface="Wingdings" panose="020B0604020202020204" pitchFamily="34" charset="0"/>
              <a:buChar char="ü"/>
            </a:pPr>
            <a:r>
              <a:rPr lang="en-US" sz="2400">
                <a:latin typeface="Calibri"/>
                <a:cs typeface="Calibri"/>
              </a:rPr>
              <a:t>Integrated into your mission, vision, and values</a:t>
            </a:r>
          </a:p>
          <a:p>
            <a:pPr lvl="1">
              <a:lnSpc>
                <a:spcPct val="90000"/>
              </a:lnSpc>
              <a:spcBef>
                <a:spcPts val="1000"/>
              </a:spcBef>
              <a:spcAft>
                <a:spcPts val="0"/>
              </a:spcAft>
              <a:buFont typeface="Wingdings" panose="020B0604020202020204" pitchFamily="34" charset="0"/>
              <a:buChar char="ü"/>
            </a:pPr>
            <a:r>
              <a:rPr lang="en-US" sz="2400">
                <a:latin typeface="Calibri"/>
                <a:cs typeface="Calibri"/>
              </a:rPr>
              <a:t>Integrated into strategic plans and program plans</a:t>
            </a:r>
          </a:p>
          <a:p>
            <a:pPr>
              <a:lnSpc>
                <a:spcPct val="90000"/>
              </a:lnSpc>
              <a:spcBef>
                <a:spcPts val="1000"/>
              </a:spcBef>
              <a:spcAft>
                <a:spcPts val="0"/>
              </a:spcAft>
            </a:pPr>
            <a:endParaRPr lang="en-US" sz="2400">
              <a:latin typeface="Calibri"/>
              <a:cs typeface="Calibri"/>
            </a:endParaRPr>
          </a:p>
          <a:p>
            <a:pPr>
              <a:lnSpc>
                <a:spcPct val="90000"/>
              </a:lnSpc>
              <a:spcBef>
                <a:spcPts val="1000"/>
              </a:spcBef>
              <a:spcAft>
                <a:spcPts val="0"/>
              </a:spcAft>
            </a:pPr>
            <a:r>
              <a:rPr lang="en-US" sz="2400">
                <a:latin typeface="Calibri"/>
                <a:cs typeface="Calibri"/>
              </a:rPr>
              <a:t>Implementation should be</a:t>
            </a:r>
          </a:p>
          <a:p>
            <a:pPr lvl="1">
              <a:lnSpc>
                <a:spcPct val="90000"/>
              </a:lnSpc>
              <a:spcBef>
                <a:spcPts val="1000"/>
              </a:spcBef>
              <a:spcAft>
                <a:spcPts val="0"/>
              </a:spcAft>
              <a:buFont typeface="Wingdings" panose="020B0604020202020204" pitchFamily="34" charset="0"/>
              <a:buChar char="ü"/>
            </a:pPr>
            <a:r>
              <a:rPr lang="en-US" sz="2400">
                <a:latin typeface="Calibri"/>
                <a:cs typeface="Calibri"/>
              </a:rPr>
              <a:t>Reviewed on a regular basis</a:t>
            </a:r>
          </a:p>
          <a:p>
            <a:pPr lvl="1">
              <a:lnSpc>
                <a:spcPct val="90000"/>
              </a:lnSpc>
              <a:spcBef>
                <a:spcPts val="1000"/>
              </a:spcBef>
              <a:spcAft>
                <a:spcPts val="0"/>
              </a:spcAft>
              <a:buFont typeface="Wingdings" panose="020B0604020202020204" pitchFamily="34" charset="0"/>
              <a:buChar char="ü"/>
            </a:pPr>
            <a:r>
              <a:rPr lang="en-US" sz="2400">
                <a:latin typeface="Calibri"/>
                <a:cs typeface="Calibri"/>
              </a:rPr>
              <a:t>Established during onboarding and reinforced through employee learning opportunities</a:t>
            </a:r>
          </a:p>
          <a:p>
            <a:pPr>
              <a:lnSpc>
                <a:spcPct val="90000"/>
              </a:lnSpc>
              <a:spcBef>
                <a:spcPts val="1000"/>
              </a:spcBef>
              <a:spcAft>
                <a:spcPts val="0"/>
              </a:spcAft>
            </a:pPr>
            <a:endParaRPr lang="en-US" sz="2400">
              <a:latin typeface="Calibri"/>
              <a:cs typeface="Calibri"/>
            </a:endParaRPr>
          </a:p>
          <a:p>
            <a:endParaRPr lang="en-US" sz="1800"/>
          </a:p>
        </p:txBody>
      </p:sp>
      <p:sp>
        <p:nvSpPr>
          <p:cNvPr id="4" name="Title 3">
            <a:extLst>
              <a:ext uri="{FF2B5EF4-FFF2-40B4-BE49-F238E27FC236}">
                <a16:creationId xmlns:a16="http://schemas.microsoft.com/office/drawing/2014/main" id="{4AB2C622-DB42-FDD0-3168-732D05935A74}"/>
              </a:ext>
            </a:extLst>
          </p:cNvPr>
          <p:cNvSpPr>
            <a:spLocks noGrp="1"/>
          </p:cNvSpPr>
          <p:nvPr>
            <p:ph type="title"/>
          </p:nvPr>
        </p:nvSpPr>
        <p:spPr/>
        <p:txBody>
          <a:bodyPr/>
          <a:lstStyle/>
          <a:p>
            <a:r>
              <a:rPr lang="en-US"/>
              <a:t>Implementation at All Stages</a:t>
            </a:r>
          </a:p>
        </p:txBody>
      </p:sp>
    </p:spTree>
    <p:extLst>
      <p:ext uri="{BB962C8B-B14F-4D97-AF65-F5344CB8AC3E}">
        <p14:creationId xmlns:p14="http://schemas.microsoft.com/office/powerpoint/2010/main" val="130705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714DC1-A72B-CD7D-3E55-261CE897E099}"/>
              </a:ext>
            </a:extLst>
          </p:cNvPr>
          <p:cNvSpPr>
            <a:spLocks noGrp="1"/>
          </p:cNvSpPr>
          <p:nvPr>
            <p:ph type="title"/>
          </p:nvPr>
        </p:nvSpPr>
        <p:spPr/>
        <p:txBody>
          <a:bodyPr/>
          <a:lstStyle/>
          <a:p>
            <a:r>
              <a:rPr lang="en-US"/>
              <a:t>Examples of Implementation from Other States</a:t>
            </a:r>
          </a:p>
        </p:txBody>
      </p:sp>
      <p:graphicFrame>
        <p:nvGraphicFramePr>
          <p:cNvPr id="5" name="Diagram 4">
            <a:extLst>
              <a:ext uri="{FF2B5EF4-FFF2-40B4-BE49-F238E27FC236}">
                <a16:creationId xmlns:a16="http://schemas.microsoft.com/office/drawing/2014/main" id="{ACC83AA3-60B1-DC8B-F44C-7687609FB60B}"/>
              </a:ext>
            </a:extLst>
          </p:cNvPr>
          <p:cNvGraphicFramePr/>
          <p:nvPr>
            <p:extLst>
              <p:ext uri="{D42A27DB-BD31-4B8C-83A1-F6EECF244321}">
                <p14:modId xmlns:p14="http://schemas.microsoft.com/office/powerpoint/2010/main" val="2915681392"/>
              </p:ext>
            </p:extLst>
          </p:nvPr>
        </p:nvGraphicFramePr>
        <p:xfrm>
          <a:off x="680357" y="1600200"/>
          <a:ext cx="10994571" cy="3630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53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73587-B8CC-F4AD-B4A7-EF83C7725DB8}"/>
              </a:ext>
            </a:extLst>
          </p:cNvPr>
          <p:cNvSpPr>
            <a:spLocks noGrp="1"/>
          </p:cNvSpPr>
          <p:nvPr>
            <p:ph type="title"/>
          </p:nvPr>
        </p:nvSpPr>
        <p:spPr>
          <a:xfrm>
            <a:off x="3460756" y="2557802"/>
            <a:ext cx="5074920" cy="1311128"/>
          </a:xfrm>
        </p:spPr>
        <p:txBody>
          <a:bodyPr/>
          <a:lstStyle/>
          <a:p>
            <a:r>
              <a:rPr lang="en-US"/>
              <a:t>Breakout Groups</a:t>
            </a:r>
          </a:p>
        </p:txBody>
      </p:sp>
    </p:spTree>
    <p:extLst>
      <p:ext uri="{BB962C8B-B14F-4D97-AF65-F5344CB8AC3E}">
        <p14:creationId xmlns:p14="http://schemas.microsoft.com/office/powerpoint/2010/main" val="3552738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0FDC-C34C-16DE-A5C0-050324005D14}"/>
              </a:ext>
            </a:extLst>
          </p:cNvPr>
          <p:cNvSpPr txBox="1">
            <a:spLocks noGrp="1"/>
          </p:cNvSpPr>
          <p:nvPr>
            <p:ph type="title" idx="4294967295"/>
          </p:nvPr>
        </p:nvSpPr>
        <p:spPr>
          <a:xfrm>
            <a:off x="465162" y="237558"/>
            <a:ext cx="3782290" cy="5585619"/>
          </a:xfrm>
        </p:spPr>
        <p:txBody>
          <a:bodyPr vert="horz" lIns="91440" tIns="45720" rIns="91440" bIns="45720" rtlCol="0" anchor="ctr">
            <a:normAutofit/>
          </a:bodyPr>
          <a:lstStyle/>
          <a:p>
            <a:pPr algn="ctr"/>
            <a:r>
              <a:rPr lang="en-US">
                <a:ea typeface="+mj-lt"/>
                <a:cs typeface="+mj-lt"/>
              </a:rPr>
              <a:t>Objectives</a:t>
            </a:r>
            <a:endParaRPr lang="en-US"/>
          </a:p>
        </p:txBody>
      </p:sp>
      <p:sp>
        <p:nvSpPr>
          <p:cNvPr id="3" name="Text Placeholder 2">
            <a:extLst>
              <a:ext uri="{FF2B5EF4-FFF2-40B4-BE49-F238E27FC236}">
                <a16:creationId xmlns:a16="http://schemas.microsoft.com/office/drawing/2014/main" id="{E15CDE9C-F415-D13D-3F8D-3906CC765AFB}"/>
              </a:ext>
            </a:extLst>
          </p:cNvPr>
          <p:cNvSpPr txBox="1">
            <a:spLocks noGrp="1"/>
          </p:cNvSpPr>
          <p:nvPr>
            <p:ph type="body" idx="4294967295"/>
          </p:nvPr>
        </p:nvSpPr>
        <p:spPr>
          <a:xfrm>
            <a:off x="4696690" y="231511"/>
            <a:ext cx="6906491" cy="5585619"/>
          </a:xfrm>
        </p:spPr>
        <p:txBody>
          <a:bodyPr vert="horz" lIns="91440" tIns="45720" rIns="91440" bIns="45720" rtlCol="0" anchor="ctr">
            <a:noAutofit/>
          </a:bodyPr>
          <a:lstStyle/>
          <a:p>
            <a:pPr marL="571500" indent="-571500">
              <a:lnSpc>
                <a:spcPct val="100000"/>
              </a:lnSpc>
              <a:spcBef>
                <a:spcPts val="0"/>
              </a:spcBef>
              <a:spcAft>
                <a:spcPts val="1200"/>
              </a:spcAft>
              <a:buFont typeface="Arial,Sans-Serif"/>
              <a:buChar char="•"/>
            </a:pPr>
            <a:r>
              <a:rPr lang="en-US" sz="2400">
                <a:ea typeface="+mn-lt"/>
                <a:cs typeface="+mn-lt"/>
              </a:rPr>
              <a:t>Understand the CLAS standards: development and components</a:t>
            </a:r>
          </a:p>
          <a:p>
            <a:pPr marL="571500" indent="-571500">
              <a:lnSpc>
                <a:spcPct val="100000"/>
              </a:lnSpc>
              <a:spcBef>
                <a:spcPts val="0"/>
              </a:spcBef>
              <a:spcAft>
                <a:spcPts val="1200"/>
              </a:spcAft>
              <a:buFont typeface="Arial,Sans-Serif"/>
              <a:buChar char="•"/>
            </a:pPr>
            <a:r>
              <a:rPr lang="en-US" sz="2400">
                <a:ea typeface="+mn-lt"/>
                <a:cs typeface="+mn-lt"/>
              </a:rPr>
              <a:t>Review the legal basis for CLAS Standards </a:t>
            </a:r>
          </a:p>
          <a:p>
            <a:pPr marL="571500" indent="-571500">
              <a:lnSpc>
                <a:spcPct val="100000"/>
              </a:lnSpc>
              <a:spcBef>
                <a:spcPts val="0"/>
              </a:spcBef>
              <a:spcAft>
                <a:spcPts val="1200"/>
              </a:spcAft>
              <a:buFont typeface="Arial,Sans-Serif"/>
              <a:buChar char="•"/>
            </a:pPr>
            <a:r>
              <a:rPr lang="en-US" sz="2400">
                <a:ea typeface="+mn-lt"/>
                <a:cs typeface="+mn-lt"/>
              </a:rPr>
              <a:t>Implementation:  barriers and initiatives in advancing CLAS standards within your organization and for the community you serve</a:t>
            </a:r>
          </a:p>
          <a:p>
            <a:pPr marL="571500" indent="-571500">
              <a:lnSpc>
                <a:spcPct val="100000"/>
              </a:lnSpc>
              <a:spcBef>
                <a:spcPts val="0"/>
              </a:spcBef>
              <a:spcAft>
                <a:spcPts val="1200"/>
              </a:spcAft>
              <a:buFont typeface="Arial,Sans-Serif"/>
              <a:buChar char="•"/>
            </a:pPr>
            <a:r>
              <a:rPr lang="en-US" sz="2400">
                <a:ea typeface="+mn-lt"/>
                <a:cs typeface="+mn-lt"/>
              </a:rPr>
              <a:t>Understand the CLAS standards in practice through applied learning</a:t>
            </a:r>
          </a:p>
        </p:txBody>
      </p:sp>
    </p:spTree>
    <p:extLst>
      <p:ext uri="{BB962C8B-B14F-4D97-AF65-F5344CB8AC3E}">
        <p14:creationId xmlns:p14="http://schemas.microsoft.com/office/powerpoint/2010/main" val="714371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B4828-CEE3-CF64-F23E-63402FC61E91}"/>
              </a:ext>
            </a:extLst>
          </p:cNvPr>
          <p:cNvSpPr>
            <a:spLocks noGrp="1"/>
          </p:cNvSpPr>
          <p:nvPr>
            <p:ph type="title"/>
          </p:nvPr>
        </p:nvSpPr>
        <p:spPr/>
        <p:txBody>
          <a:bodyPr/>
          <a:lstStyle/>
          <a:p>
            <a:r>
              <a:rPr lang="en-US"/>
              <a:t>Instructions</a:t>
            </a:r>
          </a:p>
        </p:txBody>
      </p:sp>
      <p:sp>
        <p:nvSpPr>
          <p:cNvPr id="5" name="Content Placeholder 2">
            <a:extLst>
              <a:ext uri="{FF2B5EF4-FFF2-40B4-BE49-F238E27FC236}">
                <a16:creationId xmlns:a16="http://schemas.microsoft.com/office/drawing/2014/main" id="{6F7A05A0-0781-48B8-99CB-5414B68636FB}"/>
              </a:ext>
            </a:extLst>
          </p:cNvPr>
          <p:cNvSpPr>
            <a:spLocks noGrp="1" noChangeArrowheads="1"/>
          </p:cNvSpPr>
          <p:nvPr/>
        </p:nvSpPr>
        <p:spPr>
          <a:xfrm>
            <a:off x="345896" y="991738"/>
            <a:ext cx="11530294" cy="47323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3600">
              <a:ea typeface="ＭＳ Ｐゴシック"/>
              <a:cs typeface="Calibri"/>
            </a:endParaRPr>
          </a:p>
          <a:p>
            <a:pPr marL="514350" indent="-514350">
              <a:buAutoNum type="arabicPeriod"/>
            </a:pPr>
            <a:r>
              <a:rPr lang="en-US" altLang="en-US" sz="3600">
                <a:ea typeface="ＭＳ Ｐゴシック"/>
                <a:cs typeface="Calibri"/>
              </a:rPr>
              <a:t>Review the scenario and discuss.</a:t>
            </a:r>
          </a:p>
          <a:p>
            <a:pPr marL="514350" indent="-514350">
              <a:buAutoNum type="arabicPeriod"/>
            </a:pPr>
            <a:r>
              <a:rPr lang="en-US" altLang="en-US" sz="3600">
                <a:ea typeface="ＭＳ Ｐゴシック"/>
              </a:rPr>
              <a:t>Identify someone to take notes (scribe) and a speaker to share </a:t>
            </a:r>
            <a:r>
              <a:rPr lang="en-US" altLang="en-US" sz="3600" b="1" u="sng">
                <a:solidFill>
                  <a:schemeClr val="accent5"/>
                </a:solidFill>
                <a:ea typeface="ＭＳ Ｐゴシック"/>
              </a:rPr>
              <a:t>one key observation or question</a:t>
            </a:r>
            <a:r>
              <a:rPr lang="en-US" altLang="en-US" sz="3600">
                <a:ea typeface="ＭＳ Ｐゴシック"/>
              </a:rPr>
              <a:t> from your group.</a:t>
            </a:r>
          </a:p>
          <a:p>
            <a:pPr marL="514350" indent="-514350">
              <a:buAutoNum type="arabicPeriod"/>
            </a:pPr>
            <a:endParaRPr lang="en-US" altLang="en-US" sz="3600">
              <a:ea typeface="ＭＳ Ｐゴシック"/>
              <a:cs typeface="Calibri"/>
            </a:endParaRPr>
          </a:p>
          <a:p>
            <a:pPr marL="0" indent="0">
              <a:buNone/>
            </a:pPr>
            <a:r>
              <a:rPr lang="en-US" altLang="en-US" sz="3200">
                <a:ea typeface="ＭＳ Ｐゴシック"/>
                <a:cs typeface="Calibri"/>
              </a:rPr>
              <a:t>You may use the questions provided to guide your discussion.</a:t>
            </a:r>
          </a:p>
        </p:txBody>
      </p:sp>
    </p:spTree>
    <p:extLst>
      <p:ext uri="{BB962C8B-B14F-4D97-AF65-F5344CB8AC3E}">
        <p14:creationId xmlns:p14="http://schemas.microsoft.com/office/powerpoint/2010/main" val="75729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1D397-8D6A-066A-29A9-20918E0C078F}"/>
              </a:ext>
            </a:extLst>
          </p:cNvPr>
          <p:cNvSpPr>
            <a:spLocks noGrp="1"/>
          </p:cNvSpPr>
          <p:nvPr>
            <p:ph type="title"/>
          </p:nvPr>
        </p:nvSpPr>
        <p:spPr>
          <a:xfrm>
            <a:off x="290689" y="2191"/>
            <a:ext cx="11582398" cy="662282"/>
          </a:xfrm>
        </p:spPr>
        <p:txBody>
          <a:bodyPr>
            <a:normAutofit/>
          </a:bodyPr>
          <a:lstStyle/>
          <a:p>
            <a:r>
              <a:rPr lang="en-US" sz="3200"/>
              <a:t>Scenario</a:t>
            </a:r>
          </a:p>
        </p:txBody>
      </p:sp>
      <p:sp>
        <p:nvSpPr>
          <p:cNvPr id="5" name="Text Placeholder 4">
            <a:extLst>
              <a:ext uri="{FF2B5EF4-FFF2-40B4-BE49-F238E27FC236}">
                <a16:creationId xmlns:a16="http://schemas.microsoft.com/office/drawing/2014/main" id="{D0369306-5002-27E5-35FE-4D424B33E7E6}"/>
              </a:ext>
            </a:extLst>
          </p:cNvPr>
          <p:cNvSpPr>
            <a:spLocks noGrp="1"/>
          </p:cNvSpPr>
          <p:nvPr>
            <p:ph type="body" sz="quarter" idx="14"/>
          </p:nvPr>
        </p:nvSpPr>
        <p:spPr>
          <a:xfrm>
            <a:off x="47753" y="661207"/>
            <a:ext cx="12146843" cy="6485112"/>
          </a:xfrm>
        </p:spPr>
        <p:txBody>
          <a:bodyPr vert="horz" lIns="91440" tIns="45720" rIns="91440" bIns="45720" rtlCol="0" anchor="t">
            <a:noAutofit/>
          </a:bodyPr>
          <a:lstStyle/>
          <a:p>
            <a:pPr indent="0">
              <a:buNone/>
            </a:pPr>
            <a:r>
              <a:rPr lang="en-US" sz="2400" i="1">
                <a:latin typeface="Calibri"/>
                <a:ea typeface="Calibri"/>
                <a:cs typeface="Calibri"/>
              </a:rPr>
              <a:t>You are a Community Health Worker working in a neighborhood-based health program that connects individuals and families to essential health and social services.</a:t>
            </a:r>
          </a:p>
          <a:p>
            <a:pPr indent="0">
              <a:buNone/>
            </a:pPr>
            <a:endParaRPr lang="en-US" sz="2400" i="1">
              <a:latin typeface="Calibri"/>
              <a:ea typeface="Calibri"/>
              <a:cs typeface="Calibri"/>
            </a:endParaRPr>
          </a:p>
          <a:p>
            <a:pPr indent="0">
              <a:buNone/>
            </a:pPr>
            <a:r>
              <a:rPr lang="en-US" sz="2400" i="1">
                <a:latin typeface="Calibri"/>
                <a:ea typeface="Calibri"/>
                <a:cs typeface="Calibri"/>
              </a:rPr>
              <a:t>One morning, while staffing your community resource center, a young adult client who does not speak English walks in. They appear distressed and need help navigating local health services. The client is accompanied by a friend who speaks both English and the client’s language. You begin by welcoming the client and rely on the friend to help interpret the conversation. At first, this seems to work. However, as you ask more detailed questions about the client’s needs, medications, and health history, it becomes clear that critical information is not being accurately conveyed. You start to worry about miscommunication and potential risks to the client’s well-being. </a:t>
            </a:r>
          </a:p>
          <a:p>
            <a:pPr marL="0" indent="0">
              <a:buNone/>
            </a:pPr>
            <a:endParaRPr lang="en-US"/>
          </a:p>
        </p:txBody>
      </p:sp>
    </p:spTree>
    <p:extLst>
      <p:ext uri="{BB962C8B-B14F-4D97-AF65-F5344CB8AC3E}">
        <p14:creationId xmlns:p14="http://schemas.microsoft.com/office/powerpoint/2010/main" val="259037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8494F-DA6B-D706-08FA-E9FEA13E8A17}"/>
            </a:ext>
          </a:extLst>
        </p:cNvPr>
        <p:cNvGrpSpPr/>
        <p:nvPr/>
      </p:nvGrpSpPr>
      <p:grpSpPr>
        <a:xfrm>
          <a:off x="0" y="0"/>
          <a:ext cx="0" cy="0"/>
          <a:chOff x="0" y="0"/>
          <a:chExt cx="0" cy="0"/>
        </a:xfrm>
      </p:grpSpPr>
      <p:pic>
        <p:nvPicPr>
          <p:cNvPr id="18" name="Graphic 17" descr="Group brainstorm outline">
            <a:extLst>
              <a:ext uri="{FF2B5EF4-FFF2-40B4-BE49-F238E27FC236}">
                <a16:creationId xmlns:a16="http://schemas.microsoft.com/office/drawing/2014/main" id="{919BA7A0-4BE1-E09A-0A58-1E47E1C75F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048" y="2386693"/>
            <a:ext cx="1880508" cy="1817008"/>
          </a:xfrm>
          <a:prstGeom prst="rect">
            <a:avLst/>
          </a:prstGeom>
        </p:spPr>
      </p:pic>
      <p:sp>
        <p:nvSpPr>
          <p:cNvPr id="840" name="Title 3">
            <a:extLst>
              <a:ext uri="{FF2B5EF4-FFF2-40B4-BE49-F238E27FC236}">
                <a16:creationId xmlns:a16="http://schemas.microsoft.com/office/drawing/2014/main" id="{62162EF7-2F6C-8FB7-9121-A70DC9F551C6}"/>
              </a:ext>
            </a:extLst>
          </p:cNvPr>
          <p:cNvSpPr txBox="1">
            <a:spLocks/>
          </p:cNvSpPr>
          <p:nvPr/>
        </p:nvSpPr>
        <p:spPr>
          <a:xfrm>
            <a:off x="374348" y="1782711"/>
            <a:ext cx="3433231" cy="2567282"/>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000" kern="1200">
                <a:solidFill>
                  <a:srgbClr val="0070C0"/>
                </a:solidFill>
                <a:latin typeface="+mj-lt"/>
                <a:ea typeface="+mj-ea"/>
                <a:cs typeface="+mj-cs"/>
              </a:defRPr>
            </a:lvl1pPr>
          </a:lstStyle>
          <a:p>
            <a:r>
              <a:rPr lang="en-US" sz="4400"/>
              <a:t>Questions</a:t>
            </a:r>
          </a:p>
        </p:txBody>
      </p:sp>
      <p:sp>
        <p:nvSpPr>
          <p:cNvPr id="835" name="TextBox 834">
            <a:extLst>
              <a:ext uri="{FF2B5EF4-FFF2-40B4-BE49-F238E27FC236}">
                <a16:creationId xmlns:a16="http://schemas.microsoft.com/office/drawing/2014/main" id="{F54FE943-AEB0-E80A-5891-46DD603C3B27}"/>
              </a:ext>
            </a:extLst>
          </p:cNvPr>
          <p:cNvSpPr txBox="1"/>
          <p:nvPr/>
        </p:nvSpPr>
        <p:spPr>
          <a:xfrm>
            <a:off x="3045951" y="634316"/>
            <a:ext cx="7866488" cy="53925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Discussion Qs: </a:t>
            </a:r>
          </a:p>
          <a:p>
            <a:endParaRPr lang="en-US" sz="2400">
              <a:latin typeface="Calibri"/>
              <a:cs typeface="Calibri"/>
            </a:endParaRPr>
          </a:p>
          <a:p>
            <a:pPr marL="285750" indent="-285750">
              <a:buFont typeface="Arial"/>
              <a:buChar char="•"/>
            </a:pPr>
            <a:r>
              <a:rPr lang="en-US" sz="2400">
                <a:latin typeface="Calibri"/>
                <a:cs typeface="Calibri"/>
              </a:rPr>
              <a:t>In situations like the one in the scenario, what specific barriers have you seen non-English-speaking clients face when trying to access services or care?</a:t>
            </a:r>
          </a:p>
          <a:p>
            <a:endParaRPr lang="en-US" sz="2400">
              <a:latin typeface="Calibri"/>
              <a:cs typeface="Calibri"/>
            </a:endParaRPr>
          </a:p>
          <a:p>
            <a:pPr marL="285750" indent="-285750">
              <a:buFont typeface="Arial"/>
              <a:buChar char="•"/>
            </a:pPr>
            <a:r>
              <a:rPr lang="en-US" sz="2400">
                <a:latin typeface="Calibri"/>
                <a:cs typeface="Calibri"/>
              </a:rPr>
              <a:t>How have you, as a CHW, helped bridge language or cultural gaps in real-life situations—especially when interpreter services weren't immediately available?</a:t>
            </a:r>
          </a:p>
          <a:p>
            <a:endParaRPr lang="en-US" sz="2400">
              <a:latin typeface="Calibri"/>
              <a:cs typeface="Calibri"/>
            </a:endParaRPr>
          </a:p>
          <a:p>
            <a:pPr marL="285750" indent="-285750">
              <a:buFont typeface="Arial"/>
              <a:buChar char="•"/>
            </a:pPr>
            <a:r>
              <a:rPr lang="en-US" sz="2400">
                <a:latin typeface="Calibri"/>
                <a:cs typeface="Calibri"/>
              </a:rPr>
              <a:t>Thinking about your own work and community, what could we do better—together with community members—to ensure language access and culturally respectful care?</a:t>
            </a:r>
          </a:p>
          <a:p>
            <a:pPr>
              <a:lnSpc>
                <a:spcPct val="123000"/>
              </a:lnSpc>
              <a:spcBef>
                <a:spcPts val="600"/>
              </a:spcBef>
              <a:spcAft>
                <a:spcPts val="600"/>
              </a:spcAft>
            </a:pPr>
            <a:endParaRPr lang="en-US" sz="2400">
              <a:latin typeface="Calibri"/>
              <a:cs typeface="Calibri"/>
            </a:endParaRPr>
          </a:p>
        </p:txBody>
      </p:sp>
    </p:spTree>
    <p:extLst>
      <p:ext uri="{BB962C8B-B14F-4D97-AF65-F5344CB8AC3E}">
        <p14:creationId xmlns:p14="http://schemas.microsoft.com/office/powerpoint/2010/main" val="3400488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8494F-DA6B-D706-08FA-E9FEA13E8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7D8FE-8BC9-076C-40EA-1B492C28877E}"/>
              </a:ext>
            </a:extLst>
          </p:cNvPr>
          <p:cNvSpPr txBox="1">
            <a:spLocks noGrp="1"/>
          </p:cNvSpPr>
          <p:nvPr>
            <p:ph type="title" idx="4294967295"/>
          </p:nvPr>
        </p:nvSpPr>
        <p:spPr>
          <a:xfrm>
            <a:off x="992550" y="616144"/>
            <a:ext cx="5562356" cy="4918206"/>
          </a:xfrm>
        </p:spPr>
        <p:txBody>
          <a:bodyPr vert="horz" lIns="91440" tIns="45720" rIns="91440" bIns="45720" rtlCol="0" anchor="ctr">
            <a:normAutofit/>
          </a:bodyPr>
          <a:lstStyle/>
          <a:p>
            <a:r>
              <a:rPr lang="en-US"/>
              <a:t>Report Out:</a:t>
            </a:r>
            <a:br>
              <a:rPr lang="en-US"/>
            </a:br>
            <a:r>
              <a:rPr lang="en-US"/>
              <a:t>What was your group’s one key observation or question?</a:t>
            </a:r>
          </a:p>
          <a:p>
            <a:endParaRPr lang="en-US"/>
          </a:p>
        </p:txBody>
      </p:sp>
      <p:pic>
        <p:nvPicPr>
          <p:cNvPr id="3" name="Graphic 2" descr="Lecturer with solid fill">
            <a:extLst>
              <a:ext uri="{FF2B5EF4-FFF2-40B4-BE49-F238E27FC236}">
                <a16:creationId xmlns:a16="http://schemas.microsoft.com/office/drawing/2014/main" id="{0A8FA3DF-DB83-FACE-6390-63A4B7C8FB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4728" y="1148442"/>
            <a:ext cx="3853543" cy="3853543"/>
          </a:xfrm>
          <a:prstGeom prst="rect">
            <a:avLst/>
          </a:prstGeom>
        </p:spPr>
      </p:pic>
    </p:spTree>
    <p:extLst>
      <p:ext uri="{BB962C8B-B14F-4D97-AF65-F5344CB8AC3E}">
        <p14:creationId xmlns:p14="http://schemas.microsoft.com/office/powerpoint/2010/main" val="21090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3629F7-C894-DC10-DDE7-E8B23D32BFE6}"/>
              </a:ext>
            </a:extLst>
          </p:cNvPr>
          <p:cNvSpPr>
            <a:spLocks noGrp="1"/>
          </p:cNvSpPr>
          <p:nvPr>
            <p:ph type="title"/>
          </p:nvPr>
        </p:nvSpPr>
        <p:spPr/>
        <p:txBody>
          <a:bodyPr>
            <a:normAutofit/>
          </a:bodyPr>
          <a:lstStyle/>
          <a:p>
            <a:pPr>
              <a:lnSpc>
                <a:spcPct val="100000"/>
              </a:lnSpc>
              <a:spcBef>
                <a:spcPts val="0"/>
              </a:spcBef>
            </a:pPr>
            <a:r>
              <a:rPr lang="en-US"/>
              <a:t>Questions Regarding CLAS Standards?</a:t>
            </a:r>
          </a:p>
        </p:txBody>
      </p:sp>
      <p:sp>
        <p:nvSpPr>
          <p:cNvPr id="4" name="Text Placeholder 3">
            <a:extLst>
              <a:ext uri="{FF2B5EF4-FFF2-40B4-BE49-F238E27FC236}">
                <a16:creationId xmlns:a16="http://schemas.microsoft.com/office/drawing/2014/main" id="{3D131C34-B287-03BF-E4A0-493E00770737}"/>
              </a:ext>
            </a:extLst>
          </p:cNvPr>
          <p:cNvSpPr>
            <a:spLocks noGrp="1"/>
          </p:cNvSpPr>
          <p:nvPr>
            <p:ph type="body" idx="1"/>
          </p:nvPr>
        </p:nvSpPr>
        <p:spPr>
          <a:xfrm>
            <a:off x="2743608" y="3431294"/>
            <a:ext cx="6707574" cy="1311128"/>
          </a:xfrm>
        </p:spPr>
        <p:txBody>
          <a:bodyPr vert="horz" lIns="91440" tIns="45720" rIns="91440" bIns="45720" rtlCol="0" anchor="t">
            <a:noAutofit/>
          </a:bodyPr>
          <a:lstStyle/>
          <a:p>
            <a:pPr>
              <a:lnSpc>
                <a:spcPct val="100000"/>
              </a:lnSpc>
              <a:spcBef>
                <a:spcPts val="0"/>
              </a:spcBef>
              <a:spcAft>
                <a:spcPts val="0"/>
              </a:spcAft>
            </a:pPr>
            <a:endParaRPr lang="en-US"/>
          </a:p>
          <a:p>
            <a:pPr>
              <a:lnSpc>
                <a:spcPct val="100000"/>
              </a:lnSpc>
              <a:spcBef>
                <a:spcPts val="0"/>
              </a:spcBef>
              <a:spcAft>
                <a:spcPts val="0"/>
              </a:spcAft>
            </a:pPr>
            <a:r>
              <a:rPr lang="en-US"/>
              <a:t>Email </a:t>
            </a:r>
          </a:p>
          <a:p>
            <a:pPr>
              <a:lnSpc>
                <a:spcPct val="100000"/>
              </a:lnSpc>
              <a:spcBef>
                <a:spcPts val="0"/>
              </a:spcBef>
              <a:spcAft>
                <a:spcPts val="0"/>
              </a:spcAft>
            </a:pPr>
            <a:r>
              <a:rPr lang="en-US" sz="4400">
                <a:latin typeface="+mj-lt"/>
                <a:ea typeface="+mj-ea"/>
                <a:cs typeface="+mj-cs"/>
                <a:hlinkClick r:id="rId2">
                  <a:extLst>
                    <a:ext uri="{A12FA001-AC4F-418D-AE19-62706E023703}">
                      <ahyp:hlinkClr xmlns:ahyp="http://schemas.microsoft.com/office/drawing/2018/hyperlinkcolor" val="tx"/>
                    </a:ext>
                  </a:extLst>
                </a:hlinkClick>
              </a:rPr>
              <a:t>RIDOH.CLAS@health.ri.gov</a:t>
            </a:r>
            <a:endParaRPr lang="en-US" sz="4400">
              <a:latin typeface="+mj-lt"/>
              <a:ea typeface="+mj-ea"/>
              <a:cs typeface="+mj-cs"/>
            </a:endParaRPr>
          </a:p>
          <a:p>
            <a:endParaRPr lang="en-US"/>
          </a:p>
        </p:txBody>
      </p:sp>
      <p:sp>
        <p:nvSpPr>
          <p:cNvPr id="2" name="Slide Number Placeholder 1">
            <a:extLst>
              <a:ext uri="{FF2B5EF4-FFF2-40B4-BE49-F238E27FC236}">
                <a16:creationId xmlns:a16="http://schemas.microsoft.com/office/drawing/2014/main" id="{26D6DA6E-5796-C7F5-102E-98E3E4637C77}"/>
              </a:ext>
            </a:extLst>
          </p:cNvPr>
          <p:cNvSpPr>
            <a:spLocks noGrp="1"/>
          </p:cNvSpPr>
          <p:nvPr>
            <p:ph type="sldNum" sz="quarter" idx="4294967295"/>
          </p:nvPr>
        </p:nvSpPr>
        <p:spPr>
          <a:xfrm>
            <a:off x="0" y="0"/>
            <a:ext cx="0" cy="0"/>
          </a:xfrm>
        </p:spPr>
        <p:txBody>
          <a:bodyPr/>
          <a:lstStyle/>
          <a:p>
            <a:fld id="{48F63A3B-78C7-47BE-AE5E-E10140E04643}" type="slidenum">
              <a:rPr lang="en-US" dirty="0"/>
              <a:t>34</a:t>
            </a:fld>
            <a:endParaRPr lang="en-US"/>
          </a:p>
        </p:txBody>
      </p:sp>
      <p:sp>
        <p:nvSpPr>
          <p:cNvPr id="5" name="TextBox 4">
            <a:extLst>
              <a:ext uri="{FF2B5EF4-FFF2-40B4-BE49-F238E27FC236}">
                <a16:creationId xmlns:a16="http://schemas.microsoft.com/office/drawing/2014/main" id="{4FF7AEC7-5EB9-134D-4F74-FB25CDBBB1A6}"/>
              </a:ext>
            </a:extLst>
          </p:cNvPr>
          <p:cNvSpPr txBox="1"/>
          <p:nvPr/>
        </p:nvSpPr>
        <p:spPr>
          <a:xfrm rot="19860000">
            <a:off x="1071887" y="3412394"/>
            <a:ext cx="3345654" cy="1351973"/>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23000"/>
              </a:lnSpc>
              <a:spcBef>
                <a:spcPts val="600"/>
              </a:spcBef>
              <a:spcAft>
                <a:spcPts val="600"/>
              </a:spcAft>
            </a:pPr>
            <a:r>
              <a:rPr lang="en-US" sz="7200">
                <a:solidFill>
                  <a:srgbClr val="FFC000"/>
                </a:solidFill>
                <a:latin typeface="Consolas"/>
              </a:rPr>
              <a:t>NEW!!!</a:t>
            </a:r>
          </a:p>
        </p:txBody>
      </p:sp>
      <p:pic>
        <p:nvPicPr>
          <p:cNvPr id="6" name="Graphic 5" descr="Arrow: Vertical U-turn with solid fill">
            <a:extLst>
              <a:ext uri="{FF2B5EF4-FFF2-40B4-BE49-F238E27FC236}">
                <a16:creationId xmlns:a16="http://schemas.microsoft.com/office/drawing/2014/main" id="{89B0A513-5294-2882-4300-75195916C8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680000">
            <a:off x="2278794" y="4186624"/>
            <a:ext cx="938212" cy="1473992"/>
          </a:xfrm>
          <a:prstGeom prst="rect">
            <a:avLst/>
          </a:prstGeom>
        </p:spPr>
      </p:pic>
    </p:spTree>
    <p:extLst>
      <p:ext uri="{BB962C8B-B14F-4D97-AF65-F5344CB8AC3E}">
        <p14:creationId xmlns:p14="http://schemas.microsoft.com/office/powerpoint/2010/main" val="56811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1566343" y="2107137"/>
            <a:ext cx="9065028" cy="1311128"/>
          </a:xfrm>
        </p:spPr>
        <p:txBody>
          <a:bodyPr>
            <a:noAutofit/>
          </a:bodyPr>
          <a:lstStyle/>
          <a:p>
            <a:pPr>
              <a:lnSpc>
                <a:spcPct val="100000"/>
              </a:lnSpc>
              <a:spcBef>
                <a:spcPts val="0"/>
              </a:spcBef>
            </a:pPr>
            <a:r>
              <a:rPr lang="en-US" sz="4800"/>
              <a:t>Understanding the National Standards for CLAS: </a:t>
            </a:r>
          </a:p>
        </p:txBody>
      </p:sp>
      <p:sp>
        <p:nvSpPr>
          <p:cNvPr id="2" name="Text Placeholder 1">
            <a:extLst>
              <a:ext uri="{FF2B5EF4-FFF2-40B4-BE49-F238E27FC236}">
                <a16:creationId xmlns:a16="http://schemas.microsoft.com/office/drawing/2014/main" id="{A3B6113F-4F61-184E-20D8-D04A843E8797}"/>
              </a:ext>
            </a:extLst>
          </p:cNvPr>
          <p:cNvSpPr>
            <a:spLocks noGrp="1"/>
          </p:cNvSpPr>
          <p:nvPr>
            <p:ph type="body" idx="1"/>
          </p:nvPr>
        </p:nvSpPr>
        <p:spPr/>
        <p:txBody>
          <a:bodyPr vert="horz" lIns="91440" tIns="45720" rIns="91440" bIns="45720" rtlCol="0" anchor="t">
            <a:noAutofit/>
          </a:bodyPr>
          <a:lstStyle/>
          <a:p>
            <a:r>
              <a:rPr lang="en-US" sz="3600"/>
              <a:t>Development and Components </a:t>
            </a:r>
          </a:p>
        </p:txBody>
      </p:sp>
    </p:spTree>
    <p:extLst>
      <p:ext uri="{BB962C8B-B14F-4D97-AF65-F5344CB8AC3E}">
        <p14:creationId xmlns:p14="http://schemas.microsoft.com/office/powerpoint/2010/main" val="853592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30638A-2E2C-6BA9-7952-B745F8BC7113}"/>
              </a:ext>
            </a:extLst>
          </p:cNvPr>
          <p:cNvSpPr>
            <a:spLocks noGrp="1"/>
          </p:cNvSpPr>
          <p:nvPr>
            <p:ph type="body" sz="quarter" idx="14"/>
          </p:nvPr>
        </p:nvSpPr>
        <p:spPr>
          <a:xfrm>
            <a:off x="426443" y="1587211"/>
            <a:ext cx="6996546" cy="3677517"/>
          </a:xfrm>
        </p:spPr>
        <p:txBody>
          <a:bodyPr vert="horz" lIns="91440" tIns="45720" rIns="91440" bIns="45720" rtlCol="0" anchor="t">
            <a:noAutofit/>
          </a:bodyPr>
          <a:lstStyle/>
          <a:p>
            <a:pPr>
              <a:lnSpc>
                <a:spcPct val="90000"/>
              </a:lnSpc>
              <a:spcBef>
                <a:spcPts val="1000"/>
              </a:spcBef>
              <a:spcAft>
                <a:spcPts val="0"/>
              </a:spcAft>
            </a:pPr>
            <a:r>
              <a:rPr lang="en-US" sz="2000"/>
              <a:t>The U.S. Department of Health and Human Services Office of Minority Health (OMH) developed the CLAS Standards to assist health and health care organizations  </a:t>
            </a:r>
          </a:p>
          <a:p>
            <a:pPr lvl="1">
              <a:lnSpc>
                <a:spcPct val="90000"/>
              </a:lnSpc>
              <a:spcBef>
                <a:spcPts val="500"/>
              </a:spcBef>
              <a:spcAft>
                <a:spcPts val="0"/>
              </a:spcAft>
              <a:buFont typeface="Wingdings,Sans-Serif" panose="020B0604020202020204" pitchFamily="34" charset="0"/>
              <a:buChar char="§"/>
            </a:pPr>
            <a:r>
              <a:rPr lang="en-US" sz="2000"/>
              <a:t>Achieve health equity</a:t>
            </a:r>
          </a:p>
          <a:p>
            <a:pPr lvl="1">
              <a:lnSpc>
                <a:spcPct val="90000"/>
              </a:lnSpc>
              <a:spcBef>
                <a:spcPts val="500"/>
              </a:spcBef>
              <a:spcAft>
                <a:spcPts val="0"/>
              </a:spcAft>
              <a:buFont typeface="Wingdings,Sans-Serif" panose="020B0604020202020204" pitchFamily="34" charset="0"/>
              <a:buChar char="§"/>
            </a:pPr>
            <a:r>
              <a:rPr lang="en-US" sz="2000"/>
              <a:t>Enhance quality of care</a:t>
            </a:r>
          </a:p>
          <a:p>
            <a:pPr lvl="1">
              <a:lnSpc>
                <a:spcPct val="90000"/>
              </a:lnSpc>
              <a:spcBef>
                <a:spcPts val="500"/>
              </a:spcBef>
              <a:spcAft>
                <a:spcPts val="0"/>
              </a:spcAft>
              <a:buFont typeface="Wingdings,Sans-Serif" panose="020B0604020202020204" pitchFamily="34" charset="0"/>
              <a:buChar char="§"/>
            </a:pPr>
            <a:r>
              <a:rPr lang="en-US" sz="2000"/>
              <a:t>Eliminate health disparities</a:t>
            </a:r>
          </a:p>
          <a:p>
            <a:pPr>
              <a:lnSpc>
                <a:spcPct val="90000"/>
              </a:lnSpc>
              <a:spcBef>
                <a:spcPts val="500"/>
              </a:spcBef>
              <a:spcAft>
                <a:spcPts val="0"/>
              </a:spcAft>
              <a:buFont typeface="Wingdings,Sans-Serif" panose="020B0604020202020204" pitchFamily="34" charset="0"/>
              <a:buChar char="§"/>
            </a:pPr>
            <a:r>
              <a:rPr lang="en-US" sz="2000"/>
              <a:t>The CLAS Standards were updated in 2013 to, among other things, better center health equity.  </a:t>
            </a:r>
          </a:p>
        </p:txBody>
      </p:sp>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429491" y="700820"/>
            <a:ext cx="11582398" cy="662282"/>
          </a:xfrm>
        </p:spPr>
        <p:txBody>
          <a:bodyPr>
            <a:normAutofit/>
          </a:bodyPr>
          <a:lstStyle/>
          <a:p>
            <a:r>
              <a:rPr lang="en-US"/>
              <a:t>About CLAS</a:t>
            </a:r>
          </a:p>
        </p:txBody>
      </p:sp>
      <p:pic>
        <p:nvPicPr>
          <p:cNvPr id="6" name="Picture 5" descr="A document with text and images&#10;&#10;Description automatically generated">
            <a:extLst>
              <a:ext uri="{FF2B5EF4-FFF2-40B4-BE49-F238E27FC236}">
                <a16:creationId xmlns:a16="http://schemas.microsoft.com/office/drawing/2014/main" id="{2EFA35DF-3AFC-39F6-958E-BFD89DB2CAF8}"/>
              </a:ext>
            </a:extLst>
          </p:cNvPr>
          <p:cNvPicPr>
            <a:picLocks noChangeAspect="1"/>
          </p:cNvPicPr>
          <p:nvPr/>
        </p:nvPicPr>
        <p:blipFill>
          <a:blip r:embed="rId3"/>
          <a:stretch>
            <a:fillRect/>
          </a:stretch>
        </p:blipFill>
        <p:spPr>
          <a:xfrm>
            <a:off x="8085643" y="697380"/>
            <a:ext cx="3643869" cy="5032375"/>
          </a:xfrm>
          <a:prstGeom prst="rect">
            <a:avLst/>
          </a:prstGeom>
          <a:ln>
            <a:solidFill>
              <a:schemeClr val="tx1"/>
            </a:solidFill>
          </a:ln>
        </p:spPr>
      </p:pic>
    </p:spTree>
    <p:extLst>
      <p:ext uri="{BB962C8B-B14F-4D97-AF65-F5344CB8AC3E}">
        <p14:creationId xmlns:p14="http://schemas.microsoft.com/office/powerpoint/2010/main" val="201209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304800" y="449211"/>
            <a:ext cx="11582398" cy="662282"/>
          </a:xfrm>
        </p:spPr>
        <p:txBody>
          <a:bodyPr>
            <a:normAutofit/>
          </a:bodyPr>
          <a:lstStyle/>
          <a:p>
            <a:r>
              <a:rPr lang="en-US"/>
              <a:t>CLAS Standards Overview</a:t>
            </a:r>
          </a:p>
        </p:txBody>
      </p:sp>
      <p:graphicFrame>
        <p:nvGraphicFramePr>
          <p:cNvPr id="440" name="Table 439">
            <a:extLst>
              <a:ext uri="{FF2B5EF4-FFF2-40B4-BE49-F238E27FC236}">
                <a16:creationId xmlns:a16="http://schemas.microsoft.com/office/drawing/2014/main" id="{71950936-26B7-0902-36D4-8C039E12E7DE}"/>
              </a:ext>
            </a:extLst>
          </p:cNvPr>
          <p:cNvGraphicFramePr>
            <a:graphicFrameLocks noGrp="1"/>
          </p:cNvGraphicFramePr>
          <p:nvPr>
            <p:extLst>
              <p:ext uri="{D42A27DB-BD31-4B8C-83A1-F6EECF244321}">
                <p14:modId xmlns:p14="http://schemas.microsoft.com/office/powerpoint/2010/main" val="4025848730"/>
              </p:ext>
            </p:extLst>
          </p:nvPr>
        </p:nvGraphicFramePr>
        <p:xfrm>
          <a:off x="455083" y="1322916"/>
          <a:ext cx="11269794" cy="4086453"/>
        </p:xfrm>
        <a:graphic>
          <a:graphicData uri="http://schemas.openxmlformats.org/drawingml/2006/table">
            <a:tbl>
              <a:tblPr bandRow="1">
                <a:tableStyleId>{F5AB1C69-6EDB-4FF4-983F-18BD219EF322}</a:tableStyleId>
              </a:tblPr>
              <a:tblGrid>
                <a:gridCol w="3657784">
                  <a:extLst>
                    <a:ext uri="{9D8B030D-6E8A-4147-A177-3AD203B41FA5}">
                      <a16:colId xmlns:a16="http://schemas.microsoft.com/office/drawing/2014/main" val="668919660"/>
                    </a:ext>
                  </a:extLst>
                </a:gridCol>
                <a:gridCol w="3806005">
                  <a:extLst>
                    <a:ext uri="{9D8B030D-6E8A-4147-A177-3AD203B41FA5}">
                      <a16:colId xmlns:a16="http://schemas.microsoft.com/office/drawing/2014/main" val="3966095622"/>
                    </a:ext>
                  </a:extLst>
                </a:gridCol>
                <a:gridCol w="3806005">
                  <a:extLst>
                    <a:ext uri="{9D8B030D-6E8A-4147-A177-3AD203B41FA5}">
                      <a16:colId xmlns:a16="http://schemas.microsoft.com/office/drawing/2014/main" val="1904605183"/>
                    </a:ext>
                  </a:extLst>
                </a:gridCol>
              </a:tblGrid>
              <a:tr h="650875">
                <a:tc gridSpan="3">
                  <a:txBody>
                    <a:bodyPr/>
                    <a:lstStyle/>
                    <a:p>
                      <a:pPr marL="0" marR="0" lvl="0" indent="0" algn="ctr">
                        <a:lnSpc>
                          <a:spcPct val="90000"/>
                        </a:lnSpc>
                        <a:spcBef>
                          <a:spcPts val="0"/>
                        </a:spcBef>
                        <a:spcAft>
                          <a:spcPts val="0"/>
                        </a:spcAft>
                        <a:buClr>
                          <a:srgbClr val="FFFFFF"/>
                        </a:buClr>
                        <a:buNone/>
                      </a:pPr>
                      <a:r>
                        <a:rPr lang="en-US" sz="2000" b="1" i="0" u="none" strike="noStrike" noProof="0">
                          <a:solidFill>
                            <a:srgbClr val="444444"/>
                          </a:solidFill>
                          <a:latin typeface="Calibri"/>
                        </a:rPr>
                        <a:t>Principle Standard (#1):</a:t>
                      </a:r>
                      <a:r>
                        <a:rPr lang="en-US" sz="2000" b="0" i="0" u="none" strike="noStrike" noProof="0">
                          <a:solidFill>
                            <a:srgbClr val="444444"/>
                          </a:solidFill>
                          <a:latin typeface="Calibri"/>
                        </a:rPr>
                        <a:t> This is the umbrella standard that applies to all the other standards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8158681"/>
                  </a:ext>
                </a:extLst>
              </a:tr>
              <a:tr h="935094">
                <a:tc gridSpan="3">
                  <a:txBody>
                    <a:bodyPr/>
                    <a:lstStyle/>
                    <a:p>
                      <a:pPr lvl="0" algn="ctr">
                        <a:buNone/>
                      </a:pPr>
                      <a:r>
                        <a:rPr lang="en-US" sz="1800" b="0" i="0" u="none" strike="noStrike" noProof="0">
                          <a:solidFill>
                            <a:srgbClr val="444444"/>
                          </a:solidFill>
                          <a:latin typeface="Calibri"/>
                        </a:rPr>
                        <a:t>"Provide effective, equitable, understandable, and respectful quality of care and services that are responsive to diverse cultural health beliefs and practices, preferred languages, health literacy, and other communication needs."</a:t>
                      </a:r>
                      <a:endParaRPr lang="en-US" sz="1800">
                        <a:latin typeface="Calibri"/>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946189"/>
                  </a:ext>
                </a:extLst>
              </a:tr>
              <a:tr h="1047749">
                <a:tc>
                  <a:txBody>
                    <a:bodyPr/>
                    <a:lstStyle/>
                    <a:p>
                      <a:pPr marL="0" marR="0" lvl="0" indent="0" algn="ctr">
                        <a:lnSpc>
                          <a:spcPct val="90000"/>
                        </a:lnSpc>
                        <a:spcBef>
                          <a:spcPts val="0"/>
                        </a:spcBef>
                        <a:spcAft>
                          <a:spcPts val="0"/>
                        </a:spcAft>
                        <a:buNone/>
                      </a:pPr>
                      <a:r>
                        <a:rPr lang="en-US" sz="2000" b="1" i="0" u="none" strike="noStrike" noProof="0">
                          <a:solidFill>
                            <a:srgbClr val="444444"/>
                          </a:solidFill>
                          <a:latin typeface="Calibri"/>
                        </a:rPr>
                        <a:t>Governance, Leadership and Workforce (#2-4)</a:t>
                      </a:r>
                    </a:p>
                  </a:txBody>
                  <a:tcPr anchor="ctr"/>
                </a:tc>
                <a:tc>
                  <a:txBody>
                    <a:bodyPr/>
                    <a:lstStyle/>
                    <a:p>
                      <a:pPr marL="0" marR="0" lvl="0" indent="0" algn="ctr">
                        <a:lnSpc>
                          <a:spcPct val="90000"/>
                        </a:lnSpc>
                        <a:spcBef>
                          <a:spcPts val="0"/>
                        </a:spcBef>
                        <a:spcAft>
                          <a:spcPts val="0"/>
                        </a:spcAft>
                        <a:buClr>
                          <a:srgbClr val="000000"/>
                        </a:buClr>
                        <a:buNone/>
                      </a:pPr>
                      <a:r>
                        <a:rPr lang="en-US" sz="2000" b="1" i="0" u="none" strike="noStrike" noProof="0">
                          <a:solidFill>
                            <a:srgbClr val="444444"/>
                          </a:solidFill>
                          <a:latin typeface="Calibri"/>
                        </a:rPr>
                        <a:t>Communication and Language Assistance (#5-8) </a:t>
                      </a:r>
                      <a:endParaRPr lang="en-US" sz="2000" b="1" i="0" u="none" strike="noStrike" noProof="0">
                        <a:solidFill>
                          <a:srgbClr val="000000"/>
                        </a:solidFill>
                        <a:latin typeface="Calibri"/>
                      </a:endParaRPr>
                    </a:p>
                  </a:txBody>
                  <a:tcPr anchor="ctr"/>
                </a:tc>
                <a:tc>
                  <a:txBody>
                    <a:bodyPr/>
                    <a:lstStyle/>
                    <a:p>
                      <a:pPr marL="0" marR="0" lvl="0" indent="0" algn="ctr">
                        <a:lnSpc>
                          <a:spcPct val="90000"/>
                        </a:lnSpc>
                        <a:spcBef>
                          <a:spcPts val="0"/>
                        </a:spcBef>
                        <a:spcAft>
                          <a:spcPts val="0"/>
                        </a:spcAft>
                        <a:buClr>
                          <a:srgbClr val="000000"/>
                        </a:buClr>
                        <a:buNone/>
                      </a:pPr>
                      <a:r>
                        <a:rPr lang="en-US" sz="2000" b="1" i="0" u="none" strike="noStrike" noProof="0">
                          <a:solidFill>
                            <a:srgbClr val="444444"/>
                          </a:solidFill>
                          <a:latin typeface="Calibri"/>
                        </a:rPr>
                        <a:t>Engagement, Continuous Improvement, and Accountability (#9-15)</a:t>
                      </a:r>
                      <a:endParaRPr lang="en-US" sz="2000" b="1" i="0" u="none" strike="noStrike" noProof="0">
                        <a:solidFill>
                          <a:srgbClr val="000000"/>
                        </a:solidFill>
                        <a:latin typeface="Calibri"/>
                      </a:endParaRPr>
                    </a:p>
                  </a:txBody>
                  <a:tcPr anchor="ctr"/>
                </a:tc>
                <a:extLst>
                  <a:ext uri="{0D108BD9-81ED-4DB2-BD59-A6C34878D82A}">
                    <a16:rowId xmlns:a16="http://schemas.microsoft.com/office/drawing/2014/main" val="1536530512"/>
                  </a:ext>
                </a:extLst>
              </a:tr>
              <a:tr h="1452735">
                <a:tc>
                  <a:txBody>
                    <a:bodyPr/>
                    <a:lstStyle/>
                    <a:p>
                      <a:pPr marL="0" lvl="0" indent="0" algn="ctr">
                        <a:lnSpc>
                          <a:spcPct val="90000"/>
                        </a:lnSpc>
                        <a:spcBef>
                          <a:spcPts val="0"/>
                        </a:spcBef>
                        <a:spcAft>
                          <a:spcPts val="0"/>
                        </a:spcAft>
                        <a:buNone/>
                      </a:pPr>
                      <a:r>
                        <a:rPr lang="en-US" sz="1800" b="0" i="0" u="none" strike="noStrike" noProof="0">
                          <a:solidFill>
                            <a:srgbClr val="444444"/>
                          </a:solidFill>
                          <a:latin typeface="Calibri"/>
                        </a:rPr>
                        <a:t>These standards are directed at ensuring institutional support for the CLAS standards through resource allocation, diverse governance, and training.</a:t>
                      </a:r>
                      <a:endParaRPr lang="en-US" sz="1800">
                        <a:latin typeface="Calibri"/>
                      </a:endParaRPr>
                    </a:p>
                  </a:txBody>
                  <a:tcPr anchor="ctr"/>
                </a:tc>
                <a:tc>
                  <a:txBody>
                    <a:bodyPr/>
                    <a:lstStyle/>
                    <a:p>
                      <a:pPr lvl="0" algn="ctr">
                        <a:buNone/>
                      </a:pPr>
                      <a:r>
                        <a:rPr lang="en-US" sz="1800" b="0" i="0" u="none" strike="noStrike" noProof="0">
                          <a:solidFill>
                            <a:srgbClr val="444444"/>
                          </a:solidFill>
                          <a:latin typeface="Calibri"/>
                        </a:rPr>
                        <a:t>These are directed at frontline practices for those working directly with communities, but also require support via 2-4.</a:t>
                      </a:r>
                      <a:endParaRPr lang="en-US" sz="1800">
                        <a:latin typeface="Calibri"/>
                      </a:endParaRPr>
                    </a:p>
                  </a:txBody>
                  <a:tcPr anchor="ctr"/>
                </a:tc>
                <a:tc>
                  <a:txBody>
                    <a:bodyPr/>
                    <a:lstStyle/>
                    <a:p>
                      <a:pPr lvl="0" algn="ctr">
                        <a:buNone/>
                      </a:pPr>
                      <a:r>
                        <a:rPr lang="en-US" sz="1800" b="0" i="0" u="none" strike="noStrike" noProof="0">
                          <a:solidFill>
                            <a:srgbClr val="444444"/>
                          </a:solidFill>
                          <a:latin typeface="Calibri"/>
                        </a:rPr>
                        <a:t>These are directed at ensuring that there are policies and procedures in place to understand what is working and what needs work.</a:t>
                      </a:r>
                      <a:endParaRPr lang="en-US" sz="1800">
                        <a:latin typeface="Calibri"/>
                      </a:endParaRPr>
                    </a:p>
                  </a:txBody>
                  <a:tcPr anchor="ctr"/>
                </a:tc>
                <a:extLst>
                  <a:ext uri="{0D108BD9-81ED-4DB2-BD59-A6C34878D82A}">
                    <a16:rowId xmlns:a16="http://schemas.microsoft.com/office/drawing/2014/main" val="1012930759"/>
                  </a:ext>
                </a:extLst>
              </a:tr>
            </a:tbl>
          </a:graphicData>
        </a:graphic>
      </p:graphicFrame>
    </p:spTree>
    <p:extLst>
      <p:ext uri="{BB962C8B-B14F-4D97-AF65-F5344CB8AC3E}">
        <p14:creationId xmlns:p14="http://schemas.microsoft.com/office/powerpoint/2010/main" val="154794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304800" y="449211"/>
            <a:ext cx="11582398" cy="662282"/>
          </a:xfrm>
        </p:spPr>
        <p:txBody>
          <a:bodyPr>
            <a:normAutofit/>
          </a:bodyPr>
          <a:lstStyle/>
          <a:p>
            <a:r>
              <a:rPr lang="en-US"/>
              <a:t>Social Determinants of Health and Health Disparities in RI</a:t>
            </a:r>
          </a:p>
        </p:txBody>
      </p:sp>
      <p:graphicFrame>
        <p:nvGraphicFramePr>
          <p:cNvPr id="5" name="Diagram 4">
            <a:extLst>
              <a:ext uri="{FF2B5EF4-FFF2-40B4-BE49-F238E27FC236}">
                <a16:creationId xmlns:a16="http://schemas.microsoft.com/office/drawing/2014/main" id="{DC467F30-05C6-BF38-1D41-27A02CE2A0C4}"/>
              </a:ext>
            </a:extLst>
          </p:cNvPr>
          <p:cNvGraphicFramePr/>
          <p:nvPr>
            <p:extLst>
              <p:ext uri="{D42A27DB-BD31-4B8C-83A1-F6EECF244321}">
                <p14:modId xmlns:p14="http://schemas.microsoft.com/office/powerpoint/2010/main" val="2170855093"/>
              </p:ext>
            </p:extLst>
          </p:nvPr>
        </p:nvGraphicFramePr>
        <p:xfrm>
          <a:off x="827011" y="1459593"/>
          <a:ext cx="10534953" cy="393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8" name="TextBox 317">
            <a:extLst>
              <a:ext uri="{FF2B5EF4-FFF2-40B4-BE49-F238E27FC236}">
                <a16:creationId xmlns:a16="http://schemas.microsoft.com/office/drawing/2014/main" id="{9950B460-7DD6-016B-D076-FC5F3D54E592}"/>
              </a:ext>
            </a:extLst>
          </p:cNvPr>
          <p:cNvSpPr txBox="1"/>
          <p:nvPr/>
        </p:nvSpPr>
        <p:spPr>
          <a:xfrm>
            <a:off x="1348317" y="5401733"/>
            <a:ext cx="3600450" cy="232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2" algn="ctr">
              <a:lnSpc>
                <a:spcPct val="123000"/>
              </a:lnSpc>
              <a:spcBef>
                <a:spcPts val="600"/>
              </a:spcBef>
              <a:spcAft>
                <a:spcPts val="600"/>
              </a:spcAft>
            </a:pPr>
            <a:r>
              <a:rPr lang="en-US" sz="800">
                <a:solidFill>
                  <a:srgbClr val="444444"/>
                </a:solidFill>
                <a:latin typeface="Calibri"/>
                <a:cs typeface="Arial"/>
              </a:rPr>
              <a:t>The City of Providence, </a:t>
            </a:r>
            <a:r>
              <a:rPr lang="en-US" sz="800" u="sng">
                <a:solidFill>
                  <a:srgbClr val="444444"/>
                </a:solidFill>
                <a:latin typeface="Calibri"/>
                <a:cs typeface="Arial"/>
                <a:hlinkClick r:id="rId8"/>
              </a:rPr>
              <a:t>Providence’s Climate Justice Plan</a:t>
            </a:r>
            <a:r>
              <a:rPr lang="en-US" sz="800">
                <a:solidFill>
                  <a:srgbClr val="444444"/>
                </a:solidFill>
                <a:latin typeface="Calibri"/>
                <a:cs typeface="Arial"/>
              </a:rPr>
              <a:t> (2019)​</a:t>
            </a:r>
            <a:endParaRPr lang="en-US"/>
          </a:p>
        </p:txBody>
      </p:sp>
      <p:sp>
        <p:nvSpPr>
          <p:cNvPr id="331" name="TextBox 330">
            <a:extLst>
              <a:ext uri="{FF2B5EF4-FFF2-40B4-BE49-F238E27FC236}">
                <a16:creationId xmlns:a16="http://schemas.microsoft.com/office/drawing/2014/main" id="{0AF691FE-9896-8765-F6DC-E643AFB812F0}"/>
              </a:ext>
            </a:extLst>
          </p:cNvPr>
          <p:cNvSpPr txBox="1"/>
          <p:nvPr/>
        </p:nvSpPr>
        <p:spPr>
          <a:xfrm>
            <a:off x="7052734" y="5401734"/>
            <a:ext cx="3663950" cy="232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2">
              <a:lnSpc>
                <a:spcPct val="123000"/>
              </a:lnSpc>
              <a:spcBef>
                <a:spcPts val="600"/>
              </a:spcBef>
              <a:spcAft>
                <a:spcPts val="600"/>
              </a:spcAft>
            </a:pPr>
            <a:r>
              <a:rPr lang="en-US" sz="800">
                <a:solidFill>
                  <a:srgbClr val="444444"/>
                </a:solidFill>
                <a:latin typeface="Calibri"/>
                <a:cs typeface="Arial"/>
              </a:rPr>
              <a:t>Hospital Association of Rhode Island, </a:t>
            </a:r>
            <a:r>
              <a:rPr lang="en-US" sz="800" u="sng">
                <a:solidFill>
                  <a:srgbClr val="444444"/>
                </a:solidFill>
                <a:latin typeface="Calibri"/>
                <a:cs typeface="Arial"/>
                <a:hlinkClick r:id="rId9"/>
              </a:rPr>
              <a:t>2022 Community Health Needs Assessment</a:t>
            </a:r>
            <a:r>
              <a:rPr lang="en-US" sz="800">
                <a:solidFill>
                  <a:srgbClr val="444444"/>
                </a:solidFill>
                <a:latin typeface="Calibri"/>
                <a:cs typeface="Arial"/>
              </a:rPr>
              <a:t>​</a:t>
            </a:r>
            <a:endParaRPr lang="en-US" sz="800"/>
          </a:p>
        </p:txBody>
      </p:sp>
    </p:spTree>
    <p:extLst>
      <p:ext uri="{BB962C8B-B14F-4D97-AF65-F5344CB8AC3E}">
        <p14:creationId xmlns:p14="http://schemas.microsoft.com/office/powerpoint/2010/main" val="139345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82550" y="5769018"/>
            <a:ext cx="11582400" cy="655279"/>
          </a:xfrm>
        </p:spPr>
        <p:txBody>
          <a:bodyPr>
            <a:normAutofit/>
          </a:bodyPr>
          <a:lstStyle/>
          <a:p>
            <a:r>
              <a:rPr lang="en-US"/>
              <a:t>Non-English Languages Spoken by LEP in RI</a:t>
            </a:r>
          </a:p>
        </p:txBody>
      </p:sp>
      <p:sp>
        <p:nvSpPr>
          <p:cNvPr id="7" name="Text Placeholder 6">
            <a:extLst>
              <a:ext uri="{FF2B5EF4-FFF2-40B4-BE49-F238E27FC236}">
                <a16:creationId xmlns:a16="http://schemas.microsoft.com/office/drawing/2014/main" id="{9CD7E1E5-D29C-E338-3A72-2A77476D2A8F}"/>
              </a:ext>
            </a:extLst>
          </p:cNvPr>
          <p:cNvSpPr>
            <a:spLocks noGrp="1"/>
          </p:cNvSpPr>
          <p:nvPr>
            <p:ph type="body" sz="quarter" idx="21"/>
          </p:nvPr>
        </p:nvSpPr>
        <p:spPr>
          <a:xfrm>
            <a:off x="432669" y="6284513"/>
            <a:ext cx="10565325" cy="347840"/>
          </a:xfrm>
        </p:spPr>
        <p:txBody>
          <a:bodyPr vert="horz" lIns="91440" tIns="45720" rIns="91440" bIns="45720" rtlCol="0" anchor="t">
            <a:noAutofit/>
          </a:bodyPr>
          <a:lstStyle/>
          <a:p>
            <a:r>
              <a:rPr lang="en-US" sz="1000" i="0">
                <a:latin typeface="Calibri"/>
                <a:cs typeface="Calibri"/>
              </a:rPr>
              <a:t>(*resource specifies Haitian)</a:t>
            </a:r>
            <a:br>
              <a:rPr lang="en-US" sz="1000" i="0">
                <a:solidFill>
                  <a:schemeClr val="bg1"/>
                </a:solidFill>
                <a:latin typeface="Calibri"/>
                <a:cs typeface="Calibri"/>
              </a:rPr>
            </a:br>
            <a:r>
              <a:rPr lang="en-US" sz="1000" i="0">
                <a:solidFill>
                  <a:schemeClr val="bg1"/>
                </a:solidFill>
                <a:latin typeface="Calibri"/>
                <a:cs typeface="Calibri"/>
              </a:rPr>
              <a:t>Rhode Island Division of Statewide Planning, 2022 Limited English Proficiency Plan, available at </a:t>
            </a:r>
            <a:r>
              <a:rPr lang="en-US" sz="1000" i="0">
                <a:solidFill>
                  <a:schemeClr val="bg1"/>
                </a:solidFill>
                <a:latin typeface="Calibri"/>
                <a:cs typeface="Calibri"/>
                <a:hlinkClick r:id="rId3">
                  <a:extLst>
                    <a:ext uri="{A12FA001-AC4F-418D-AE19-62706E023703}">
                      <ahyp:hlinkClr xmlns:ahyp="http://schemas.microsoft.com/office/drawing/2018/hyperlinkcolor" val="tx"/>
                    </a:ext>
                  </a:extLst>
                </a:hlinkClick>
              </a:rPr>
              <a:t>https://planning.ri.gov/sites/g/files/xkgbur826/files/2022-05/LEP%20Plan_04_27_2022_CLEAN.pdf</a:t>
            </a:r>
            <a:r>
              <a:rPr lang="en-US" sz="1000" i="0">
                <a:solidFill>
                  <a:schemeClr val="bg1"/>
                </a:solidFill>
                <a:latin typeface="Calibri"/>
                <a:cs typeface="Calibri"/>
              </a:rPr>
              <a:t> </a:t>
            </a:r>
            <a:endParaRPr lang="en-US" sz="1000">
              <a:solidFill>
                <a:schemeClr val="bg1"/>
              </a:solidFill>
            </a:endParaRPr>
          </a:p>
          <a:p>
            <a:endParaRPr lang="en-US" sz="1000">
              <a:solidFill>
                <a:schemeClr val="bg1"/>
              </a:solidFill>
            </a:endParaRPr>
          </a:p>
        </p:txBody>
      </p:sp>
      <p:grpSp>
        <p:nvGrpSpPr>
          <p:cNvPr id="3" name="Group 2">
            <a:extLst>
              <a:ext uri="{FF2B5EF4-FFF2-40B4-BE49-F238E27FC236}">
                <a16:creationId xmlns:a16="http://schemas.microsoft.com/office/drawing/2014/main" id="{4FDC6BFF-A1BF-3606-EC55-E7C141BCCB77}"/>
              </a:ext>
            </a:extLst>
          </p:cNvPr>
          <p:cNvGrpSpPr/>
          <p:nvPr/>
        </p:nvGrpSpPr>
        <p:grpSpPr>
          <a:xfrm>
            <a:off x="-1075850" y="-601106"/>
            <a:ext cx="10906125" cy="6886575"/>
            <a:chOff x="-1075850" y="-461406"/>
            <a:chExt cx="10906125" cy="6886575"/>
          </a:xfrm>
        </p:grpSpPr>
        <p:graphicFrame>
          <p:nvGraphicFramePr>
            <p:cNvPr id="12" name="Chart 11">
              <a:extLst>
                <a:ext uri="{FF2B5EF4-FFF2-40B4-BE49-F238E27FC236}">
                  <a16:creationId xmlns:a16="http://schemas.microsoft.com/office/drawing/2014/main" id="{E60A5F5F-6BC3-E1B6-55CD-C956CD4914C8}"/>
                </a:ext>
              </a:extLst>
            </p:cNvPr>
            <p:cNvGraphicFramePr>
              <a:graphicFrameLocks/>
            </p:cNvGraphicFramePr>
            <p:nvPr>
              <p:extLst>
                <p:ext uri="{D42A27DB-BD31-4B8C-83A1-F6EECF244321}">
                  <p14:modId xmlns:p14="http://schemas.microsoft.com/office/powerpoint/2010/main" val="4007356683"/>
                </p:ext>
              </p:extLst>
            </p:nvPr>
          </p:nvGraphicFramePr>
          <p:xfrm>
            <a:off x="-1075850" y="-461406"/>
            <a:ext cx="10906125" cy="68865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041843B-350F-AB48-3788-73FF89B95E2C}"/>
                </a:ext>
              </a:extLst>
            </p:cNvPr>
            <p:cNvSpPr txBox="1"/>
            <p:nvPr/>
          </p:nvSpPr>
          <p:spPr>
            <a:xfrm>
              <a:off x="1717042" y="3637568"/>
              <a:ext cx="2743200" cy="297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sz="1200">
                  <a:solidFill>
                    <a:srgbClr val="FFFFFF"/>
                  </a:solidFill>
                </a:rPr>
                <a:t>Portuguese, 13%​</a:t>
              </a:r>
            </a:p>
          </p:txBody>
        </p:sp>
        <p:sp>
          <p:nvSpPr>
            <p:cNvPr id="2" name="TextBox 1">
              <a:extLst>
                <a:ext uri="{FF2B5EF4-FFF2-40B4-BE49-F238E27FC236}">
                  <a16:creationId xmlns:a16="http://schemas.microsoft.com/office/drawing/2014/main" id="{9C3A56FE-91EF-7B18-C7F8-62385B60AA2A}"/>
                </a:ext>
              </a:extLst>
            </p:cNvPr>
            <p:cNvSpPr txBox="1"/>
            <p:nvPr/>
          </p:nvSpPr>
          <p:spPr>
            <a:xfrm>
              <a:off x="5943600" y="3733800"/>
              <a:ext cx="2743200" cy="298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sz="1200">
                  <a:solidFill>
                    <a:schemeClr val="bg1"/>
                  </a:solidFill>
                </a:rPr>
                <a:t>Spanish, 62%</a:t>
              </a:r>
            </a:p>
          </p:txBody>
        </p:sp>
      </p:grpSp>
      <p:graphicFrame>
        <p:nvGraphicFramePr>
          <p:cNvPr id="13" name="Table 12">
            <a:extLst>
              <a:ext uri="{FF2B5EF4-FFF2-40B4-BE49-F238E27FC236}">
                <a16:creationId xmlns:a16="http://schemas.microsoft.com/office/drawing/2014/main" id="{F0EE9A4D-832F-B6EC-D3E2-68DB63FB3EA6}"/>
              </a:ext>
            </a:extLst>
          </p:cNvPr>
          <p:cNvGraphicFramePr>
            <a:graphicFrameLocks noGrp="1"/>
          </p:cNvGraphicFramePr>
          <p:nvPr>
            <p:extLst>
              <p:ext uri="{D42A27DB-BD31-4B8C-83A1-F6EECF244321}">
                <p14:modId xmlns:p14="http://schemas.microsoft.com/office/powerpoint/2010/main" val="1412888023"/>
              </p:ext>
            </p:extLst>
          </p:nvPr>
        </p:nvGraphicFramePr>
        <p:xfrm>
          <a:off x="7495081" y="737016"/>
          <a:ext cx="4358518" cy="4724989"/>
        </p:xfrm>
        <a:graphic>
          <a:graphicData uri="http://schemas.openxmlformats.org/drawingml/2006/table">
            <a:tbl>
              <a:tblPr bandRow="1">
                <a:tableStyleId>{5C22544A-7EE6-4342-B048-85BDC9FD1C3A}</a:tableStyleId>
              </a:tblPr>
              <a:tblGrid>
                <a:gridCol w="2179259">
                  <a:extLst>
                    <a:ext uri="{9D8B030D-6E8A-4147-A177-3AD203B41FA5}">
                      <a16:colId xmlns:a16="http://schemas.microsoft.com/office/drawing/2014/main" val="2410785386"/>
                    </a:ext>
                  </a:extLst>
                </a:gridCol>
                <a:gridCol w="2179259">
                  <a:extLst>
                    <a:ext uri="{9D8B030D-6E8A-4147-A177-3AD203B41FA5}">
                      <a16:colId xmlns:a16="http://schemas.microsoft.com/office/drawing/2014/main" val="3662926647"/>
                    </a:ext>
                  </a:extLst>
                </a:gridCol>
              </a:tblGrid>
              <a:tr h="575734">
                <a:tc>
                  <a:txBody>
                    <a:bodyPr/>
                    <a:lstStyle/>
                    <a:p>
                      <a:pPr algn="ctr" rtl="0" fontAlgn="base"/>
                      <a:r>
                        <a:rPr lang="en-US" sz="1100" b="1">
                          <a:effectLst/>
                          <a:latin typeface="Calibri" panose="020F0502020204030204" pitchFamily="34" charset="0"/>
                        </a:rPr>
                        <a:t>Non-English-Speaking Languages</a:t>
                      </a:r>
                      <a:r>
                        <a:rPr lang="en-US" sz="1100">
                          <a:effectLst/>
                          <a:latin typeface="Calibri" panose="020F0502020204030204" pitchFamily="34" charset="0"/>
                        </a:rPr>
                        <a:t>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algn="ctr" rtl="0" fontAlgn="base"/>
                      <a:r>
                        <a:rPr lang="en-US" sz="1100" b="1">
                          <a:effectLst/>
                          <a:latin typeface="Calibri" panose="020F0502020204030204" pitchFamily="34" charset="0"/>
                        </a:rPr>
                        <a:t>% of Total State Population</a:t>
                      </a:r>
                      <a:r>
                        <a:rPr lang="en-US" sz="1100">
                          <a:effectLst/>
                          <a:latin typeface="Calibri" panose="020F0502020204030204" pitchFamily="34" charset="0"/>
                        </a:rPr>
                        <a:t>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19766067"/>
                  </a:ext>
                </a:extLst>
              </a:tr>
              <a:tr h="337499">
                <a:tc>
                  <a:txBody>
                    <a:bodyPr/>
                    <a:lstStyle/>
                    <a:p>
                      <a:pPr rtl="0" fontAlgn="base"/>
                      <a:r>
                        <a:rPr lang="en-US" sz="1100">
                          <a:effectLst/>
                          <a:latin typeface="Calibri" panose="020F0502020204030204" pitchFamily="34" charset="0"/>
                        </a:rPr>
                        <a:t>Spanish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5.17%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303149"/>
                  </a:ext>
                </a:extLst>
              </a:tr>
              <a:tr h="337499">
                <a:tc>
                  <a:txBody>
                    <a:bodyPr/>
                    <a:lstStyle/>
                    <a:p>
                      <a:pPr rtl="0" fontAlgn="base"/>
                      <a:r>
                        <a:rPr lang="en-US" sz="1100">
                          <a:effectLst/>
                          <a:latin typeface="Calibri" panose="020F0502020204030204" pitchFamily="34" charset="0"/>
                        </a:rPr>
                        <a:t>Portuguese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1.07%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6912785"/>
                  </a:ext>
                </a:extLst>
              </a:tr>
              <a:tr h="337499">
                <a:tc>
                  <a:txBody>
                    <a:bodyPr/>
                    <a:lstStyle/>
                    <a:p>
                      <a:pPr rtl="0" fontAlgn="base"/>
                      <a:r>
                        <a:rPr lang="en-US" sz="1100">
                          <a:effectLst/>
                          <a:latin typeface="Calibri" panose="020F0502020204030204" pitchFamily="34" charset="0"/>
                        </a:rPr>
                        <a:t>Haitian Creole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0.33%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363753"/>
                  </a:ext>
                </a:extLst>
              </a:tr>
              <a:tr h="337499">
                <a:tc>
                  <a:txBody>
                    <a:bodyPr/>
                    <a:lstStyle/>
                    <a:p>
                      <a:pPr rtl="0" fontAlgn="base"/>
                      <a:r>
                        <a:rPr lang="en-US" sz="1100">
                          <a:effectLst/>
                          <a:latin typeface="Calibri" panose="020F0502020204030204" pitchFamily="34" charset="0"/>
                        </a:rPr>
                        <a:t>Khmer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0.21%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359486"/>
                  </a:ext>
                </a:extLst>
              </a:tr>
              <a:tr h="337499">
                <a:tc>
                  <a:txBody>
                    <a:bodyPr/>
                    <a:lstStyle/>
                    <a:p>
                      <a:pPr rtl="0" fontAlgn="base"/>
                      <a:r>
                        <a:rPr lang="en-US" sz="1100">
                          <a:effectLst/>
                          <a:latin typeface="Calibri" panose="020F0502020204030204" pitchFamily="34" charset="0"/>
                        </a:rPr>
                        <a:t>French (incl. Cajun)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0.16%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00222"/>
                  </a:ext>
                </a:extLst>
              </a:tr>
              <a:tr h="337499">
                <a:tc>
                  <a:txBody>
                    <a:bodyPr/>
                    <a:lstStyle/>
                    <a:p>
                      <a:pPr rtl="0" fontAlgn="base"/>
                      <a:r>
                        <a:rPr lang="en-US" sz="1100">
                          <a:effectLst/>
                          <a:latin typeface="Calibri" panose="020F0502020204030204" pitchFamily="34" charset="0"/>
                        </a:rPr>
                        <a:t>Italian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0.13%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5821727"/>
                  </a:ext>
                </a:extLst>
              </a:tr>
              <a:tr h="555882">
                <a:tc>
                  <a:txBody>
                    <a:bodyPr/>
                    <a:lstStyle/>
                    <a:p>
                      <a:pPr rtl="0" fontAlgn="base"/>
                      <a:r>
                        <a:rPr lang="en-US" sz="1100">
                          <a:effectLst/>
                          <a:latin typeface="Calibri" panose="020F0502020204030204" pitchFamily="34" charset="0"/>
                        </a:rPr>
                        <a:t>Thai, Lao, or other Tai-Kadai languages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0.12%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250678"/>
                  </a:ext>
                </a:extLst>
              </a:tr>
              <a:tr h="337499">
                <a:tc>
                  <a:txBody>
                    <a:bodyPr/>
                    <a:lstStyle/>
                    <a:p>
                      <a:pPr rtl="0" fontAlgn="base"/>
                      <a:r>
                        <a:rPr lang="en-US" sz="1100">
                          <a:effectLst/>
                          <a:latin typeface="Calibri" panose="020F0502020204030204" pitchFamily="34" charset="0"/>
                        </a:rPr>
                        <a:t>Arabic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0.12%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886975"/>
                  </a:ext>
                </a:extLst>
              </a:tr>
              <a:tr h="337499">
                <a:tc>
                  <a:txBody>
                    <a:bodyPr/>
                    <a:lstStyle/>
                    <a:p>
                      <a:pPr rtl="0" fontAlgn="base"/>
                      <a:r>
                        <a:rPr lang="en-US" sz="110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algn="ctr" rtl="0" fontAlgn="base"/>
                      <a:r>
                        <a:rPr lang="en-US" sz="110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45124871"/>
                  </a:ext>
                </a:extLst>
              </a:tr>
              <a:tr h="555882">
                <a:tc>
                  <a:txBody>
                    <a:bodyPr/>
                    <a:lstStyle/>
                    <a:p>
                      <a:pPr rtl="0" fontAlgn="base"/>
                      <a:r>
                        <a:rPr lang="en-US" sz="1100">
                          <a:effectLst/>
                          <a:latin typeface="Calibri" panose="020F0502020204030204" pitchFamily="34" charset="0"/>
                        </a:rPr>
                        <a:t>All other Non-English Languages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0.71%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858806"/>
                  </a:ext>
                </a:extLst>
              </a:tr>
              <a:tr h="337499">
                <a:tc>
                  <a:txBody>
                    <a:bodyPr/>
                    <a:lstStyle/>
                    <a:p>
                      <a:pPr rtl="0" fontAlgn="base"/>
                      <a:r>
                        <a:rPr lang="en-US" sz="1100">
                          <a:effectLst/>
                          <a:latin typeface="Calibri" panose="020F0502020204030204" pitchFamily="34" charset="0"/>
                        </a:rPr>
                        <a:t>Total LEP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100">
                          <a:effectLst/>
                          <a:latin typeface="Calibri" panose="020F0502020204030204" pitchFamily="34" charset="0"/>
                        </a:rPr>
                        <a:t>8.35% </a:t>
                      </a:r>
                      <a:endParaRPr lang="en-US">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5559975"/>
                  </a:ext>
                </a:extLst>
              </a:tr>
            </a:tbl>
          </a:graphicData>
        </a:graphic>
      </p:graphicFrame>
    </p:spTree>
    <p:extLst>
      <p:ext uri="{BB962C8B-B14F-4D97-AF65-F5344CB8AC3E}">
        <p14:creationId xmlns:p14="http://schemas.microsoft.com/office/powerpoint/2010/main" val="289548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B8104-DC88-B9A0-D17F-E104D27D1A41}"/>
              </a:ext>
            </a:extLst>
          </p:cNvPr>
          <p:cNvSpPr>
            <a:spLocks noGrp="1"/>
          </p:cNvSpPr>
          <p:nvPr>
            <p:ph type="title"/>
          </p:nvPr>
        </p:nvSpPr>
        <p:spPr>
          <a:xfrm>
            <a:off x="304800" y="802997"/>
            <a:ext cx="11582398" cy="662282"/>
          </a:xfrm>
        </p:spPr>
        <p:txBody>
          <a:bodyPr>
            <a:normAutofit fontScale="90000"/>
          </a:bodyPr>
          <a:lstStyle/>
          <a:p>
            <a:r>
              <a:rPr lang="en-US"/>
              <a:t>How Can A Failure to Meet CLAS Standards Impact Health Equity and Quality of Services?</a:t>
            </a:r>
          </a:p>
          <a:p>
            <a:endParaRPr lang="en-US"/>
          </a:p>
        </p:txBody>
      </p:sp>
      <p:graphicFrame>
        <p:nvGraphicFramePr>
          <p:cNvPr id="11" name="Diagram 10">
            <a:extLst>
              <a:ext uri="{FF2B5EF4-FFF2-40B4-BE49-F238E27FC236}">
                <a16:creationId xmlns:a16="http://schemas.microsoft.com/office/drawing/2014/main" id="{9137DC5D-0D78-0C24-B4F7-BE5279C4DCE8}"/>
              </a:ext>
            </a:extLst>
          </p:cNvPr>
          <p:cNvGraphicFramePr/>
          <p:nvPr>
            <p:extLst>
              <p:ext uri="{D42A27DB-BD31-4B8C-83A1-F6EECF244321}">
                <p14:modId xmlns:p14="http://schemas.microsoft.com/office/powerpoint/2010/main" val="3672183777"/>
              </p:ext>
            </p:extLst>
          </p:nvPr>
        </p:nvGraphicFramePr>
        <p:xfrm>
          <a:off x="833967" y="1790700"/>
          <a:ext cx="1069975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0953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B052602355654E82084318D145B021" ma:contentTypeVersion="13" ma:contentTypeDescription="Create a new document." ma:contentTypeScope="" ma:versionID="4a2eb6fe3d19f6ac1edef2228e7b6088">
  <xsd:schema xmlns:xsd="http://www.w3.org/2001/XMLSchema" xmlns:xs="http://www.w3.org/2001/XMLSchema" xmlns:p="http://schemas.microsoft.com/office/2006/metadata/properties" xmlns:ns2="cabf2595-7cb1-4b39-a904-a9821262f214" xmlns:ns3="72a4fd6d-9275-40b2-a28a-25363ff02363" targetNamespace="http://schemas.microsoft.com/office/2006/metadata/properties" ma:root="true" ma:fieldsID="7725db54048696cc9b0d18f413853058" ns2:_="" ns3:_="">
    <xsd:import namespace="cabf2595-7cb1-4b39-a904-a9821262f214"/>
    <xsd:import namespace="72a4fd6d-9275-40b2-a28a-25363ff023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f2595-7cb1-4b39-a904-a9821262f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91372f1-af24-4813-95c0-48b2648473c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a4fd6d-9275-40b2-a28a-25363ff023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2a4fd6d-9275-40b2-a28a-25363ff02363">
      <UserInfo>
        <DisplayName>Barcelos, Manuela (DOH-Contractor)</DisplayName>
        <AccountId>101</AccountId>
        <AccountType/>
      </UserInfo>
    </SharedWithUsers>
    <lcf76f155ced4ddcb4097134ff3c332f xmlns="cabf2595-7cb1-4b39-a904-a9821262f2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A450E4-80B7-4250-A84F-B2EC9D62C387}">
  <ds:schemaRefs>
    <ds:schemaRef ds:uri="72a4fd6d-9275-40b2-a28a-25363ff02363"/>
    <ds:schemaRef ds:uri="cabf2595-7cb1-4b39-a904-a9821262f2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54C143-773D-47E3-9667-F56D7C08FE67}">
  <ds:schemaRefs>
    <ds:schemaRef ds:uri="http://schemas.microsoft.com/sharepoint/v3/contenttype/forms"/>
  </ds:schemaRefs>
</ds:datastoreItem>
</file>

<file path=customXml/itemProps3.xml><?xml version="1.0" encoding="utf-8"?>
<ds:datastoreItem xmlns:ds="http://schemas.openxmlformats.org/officeDocument/2006/customXml" ds:itemID="{31FB6B3F-0FE6-4582-A51D-37BA157AFADC}">
  <ds:schemaRefs>
    <ds:schemaRef ds:uri="72a4fd6d-9275-40b2-a28a-25363ff02363"/>
    <ds:schemaRef ds:uri="bc0feab4-c4d6-4f59-a7a7-bc8236ce2488"/>
    <ds:schemaRef ds:uri="cabf2595-7cb1-4b39-a904-a9821262f214"/>
    <ds:schemaRef ds:uri="db29cc65-d167-4ee8-a19a-cdfdfe591ac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34</Slides>
  <Notes>32</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Office Theme</vt:lpstr>
      <vt:lpstr>PowerPoint Presentation</vt:lpstr>
      <vt:lpstr>An Overview of the National Standards for Culturally and Linguistically Appropriate Services (CLAS) :</vt:lpstr>
      <vt:lpstr>Objectives</vt:lpstr>
      <vt:lpstr>Understanding the National Standards for CLAS: </vt:lpstr>
      <vt:lpstr>About CLAS</vt:lpstr>
      <vt:lpstr>CLAS Standards Overview</vt:lpstr>
      <vt:lpstr>Social Determinants of Health and Health Disparities in RI</vt:lpstr>
      <vt:lpstr>Non-English Languages Spoken by LEP in RI</vt:lpstr>
      <vt:lpstr>How Can A Failure to Meet CLAS Standards Impact Health Equity and Quality of Services? </vt:lpstr>
      <vt:lpstr>The Legal Basis for the CLAS Standards</vt:lpstr>
      <vt:lpstr>Is there a federal requirement for CLAS implementation?</vt:lpstr>
      <vt:lpstr>Relevant Federal Laws</vt:lpstr>
      <vt:lpstr>Title VI of the Civil Rights Act of 1964 </vt:lpstr>
      <vt:lpstr>Relevant Rhode Island Law</vt:lpstr>
      <vt:lpstr>Relevant Department Regulations</vt:lpstr>
      <vt:lpstr>Civil Rights Entities in Rhode Island</vt:lpstr>
      <vt:lpstr>The Role of HHS Office for Civil Rights</vt:lpstr>
      <vt:lpstr>Share CLAS Concerns and/or Complaints</vt:lpstr>
      <vt:lpstr>Implementation</vt:lpstr>
      <vt:lpstr>What are some barriers to implementation of CLAS Standards that you experience within your organization?  </vt:lpstr>
      <vt:lpstr>Implementation Challenges</vt:lpstr>
      <vt:lpstr>Implementation Tips and Strategies</vt:lpstr>
      <vt:lpstr>General Implementation Tips</vt:lpstr>
      <vt:lpstr>Example: COVID-19 Information</vt:lpstr>
      <vt:lpstr>Example:  "I speak.." Cards</vt:lpstr>
      <vt:lpstr>Example:  Language Identification Charts</vt:lpstr>
      <vt:lpstr>Implementation at All Stages</vt:lpstr>
      <vt:lpstr>Examples of Implementation from Other States</vt:lpstr>
      <vt:lpstr>Breakout Groups</vt:lpstr>
      <vt:lpstr>Instructions</vt:lpstr>
      <vt:lpstr>Scenario</vt:lpstr>
      <vt:lpstr>PowerPoint Presentation</vt:lpstr>
      <vt:lpstr>Report Out: What was your group’s one key observation or question? </vt:lpstr>
      <vt:lpstr>Questions Regarding CLAS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2024-03-27T18:39:19Z</dcterms:created>
  <dcterms:modified xsi:type="dcterms:W3CDTF">2025-06-23T18:24:46Z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0x0101000BB052602355654E82084318D145B021</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{"FileActivityType":"9","FileActivityTimeStamp":"2024-03-28T15:55:19.040Z","FileActivityUsersOnPage":[{"DisplayName":"Cordova, Okxana (RIDOH-Contractor)","Id":"okxana.cordova.ctr@health.ri.gov"},{"DisplayName":"Barcelos, Manuela (DOH-Contractor)","Id":"manuela.barcelos.ctr@health.ri.gov"}],"FileActivityNavigationId":null}</vt:lpwstr>
  </property>
  <property fmtid="{D5CDD505-2E9C-101B-9397-08002B2CF9AE}" pid="9" name="TriggerFlowInfo">
    <vt:lpwstr/>
  </property>
</Properties>
</file>