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notesMasterIdLst>
    <p:notesMasterId r:id="rId36"/>
  </p:notesMasterIdLst>
  <p:handoutMasterIdLst>
    <p:handoutMasterId r:id="rId37"/>
  </p:handoutMasterIdLst>
  <p:sldIdLst>
    <p:sldId id="259" r:id="rId3"/>
    <p:sldId id="399" r:id="rId4"/>
    <p:sldId id="788" r:id="rId5"/>
    <p:sldId id="807" r:id="rId6"/>
    <p:sldId id="801" r:id="rId7"/>
    <p:sldId id="800" r:id="rId8"/>
    <p:sldId id="802" r:id="rId9"/>
    <p:sldId id="815" r:id="rId10"/>
    <p:sldId id="401" r:id="rId11"/>
    <p:sldId id="395" r:id="rId12"/>
    <p:sldId id="404" r:id="rId13"/>
    <p:sldId id="813" r:id="rId14"/>
    <p:sldId id="388" r:id="rId15"/>
    <p:sldId id="283" r:id="rId16"/>
    <p:sldId id="284" r:id="rId17"/>
    <p:sldId id="293" r:id="rId18"/>
    <p:sldId id="294" r:id="rId19"/>
    <p:sldId id="303" r:id="rId20"/>
    <p:sldId id="402" r:id="rId21"/>
    <p:sldId id="406" r:id="rId22"/>
    <p:sldId id="814" r:id="rId23"/>
    <p:sldId id="308" r:id="rId24"/>
    <p:sldId id="408" r:id="rId25"/>
    <p:sldId id="809" r:id="rId26"/>
    <p:sldId id="409" r:id="rId27"/>
    <p:sldId id="298" r:id="rId28"/>
    <p:sldId id="808" r:id="rId29"/>
    <p:sldId id="394" r:id="rId30"/>
    <p:sldId id="296" r:id="rId31"/>
    <p:sldId id="811" r:id="rId32"/>
    <p:sldId id="810" r:id="rId33"/>
    <p:sldId id="390" r:id="rId34"/>
    <p:sldId id="812" r:id="rId35"/>
  </p:sldIdLst>
  <p:sldSz cx="27432000" cy="16459200"/>
  <p:notesSz cx="7010400" cy="9296400"/>
  <p:defaultTextStyle>
    <a:defPPr>
      <a:defRPr lang="en-US"/>
    </a:defPPr>
    <a:lvl1pPr marL="0" algn="l" defTabSz="889822" rtl="0" eaLnBrk="1" latinLnBrk="0" hangingPunct="1">
      <a:defRPr sz="3500" kern="1200">
        <a:solidFill>
          <a:schemeClr val="tx1"/>
        </a:solidFill>
        <a:latin typeface="+mn-lt"/>
        <a:ea typeface="+mn-ea"/>
        <a:cs typeface="+mn-cs"/>
      </a:defRPr>
    </a:lvl1pPr>
    <a:lvl2pPr marL="889822" algn="l" defTabSz="889822" rtl="0" eaLnBrk="1" latinLnBrk="0" hangingPunct="1">
      <a:defRPr sz="3500" kern="1200">
        <a:solidFill>
          <a:schemeClr val="tx1"/>
        </a:solidFill>
        <a:latin typeface="+mn-lt"/>
        <a:ea typeface="+mn-ea"/>
        <a:cs typeface="+mn-cs"/>
      </a:defRPr>
    </a:lvl2pPr>
    <a:lvl3pPr marL="1779644" algn="l" defTabSz="889822" rtl="0" eaLnBrk="1" latinLnBrk="0" hangingPunct="1">
      <a:defRPr sz="3500" kern="1200">
        <a:solidFill>
          <a:schemeClr val="tx1"/>
        </a:solidFill>
        <a:latin typeface="+mn-lt"/>
        <a:ea typeface="+mn-ea"/>
        <a:cs typeface="+mn-cs"/>
      </a:defRPr>
    </a:lvl3pPr>
    <a:lvl4pPr marL="2669466" algn="l" defTabSz="889822" rtl="0" eaLnBrk="1" latinLnBrk="0" hangingPunct="1">
      <a:defRPr sz="3500" kern="1200">
        <a:solidFill>
          <a:schemeClr val="tx1"/>
        </a:solidFill>
        <a:latin typeface="+mn-lt"/>
        <a:ea typeface="+mn-ea"/>
        <a:cs typeface="+mn-cs"/>
      </a:defRPr>
    </a:lvl4pPr>
    <a:lvl5pPr marL="3559288" algn="l" defTabSz="889822" rtl="0" eaLnBrk="1" latinLnBrk="0" hangingPunct="1">
      <a:defRPr sz="3500" kern="1200">
        <a:solidFill>
          <a:schemeClr val="tx1"/>
        </a:solidFill>
        <a:latin typeface="+mn-lt"/>
        <a:ea typeface="+mn-ea"/>
        <a:cs typeface="+mn-cs"/>
      </a:defRPr>
    </a:lvl5pPr>
    <a:lvl6pPr marL="4449110" algn="l" defTabSz="889822" rtl="0" eaLnBrk="1" latinLnBrk="0" hangingPunct="1">
      <a:defRPr sz="3500" kern="1200">
        <a:solidFill>
          <a:schemeClr val="tx1"/>
        </a:solidFill>
        <a:latin typeface="+mn-lt"/>
        <a:ea typeface="+mn-ea"/>
        <a:cs typeface="+mn-cs"/>
      </a:defRPr>
    </a:lvl6pPr>
    <a:lvl7pPr marL="5338931" algn="l" defTabSz="889822" rtl="0" eaLnBrk="1" latinLnBrk="0" hangingPunct="1">
      <a:defRPr sz="3500" kern="1200">
        <a:solidFill>
          <a:schemeClr val="tx1"/>
        </a:solidFill>
        <a:latin typeface="+mn-lt"/>
        <a:ea typeface="+mn-ea"/>
        <a:cs typeface="+mn-cs"/>
      </a:defRPr>
    </a:lvl7pPr>
    <a:lvl8pPr marL="6228754" algn="l" defTabSz="889822" rtl="0" eaLnBrk="1" latinLnBrk="0" hangingPunct="1">
      <a:defRPr sz="3500" kern="1200">
        <a:solidFill>
          <a:schemeClr val="tx1"/>
        </a:solidFill>
        <a:latin typeface="+mn-lt"/>
        <a:ea typeface="+mn-ea"/>
        <a:cs typeface="+mn-cs"/>
      </a:defRPr>
    </a:lvl8pPr>
    <a:lvl9pPr marL="7118576" algn="l" defTabSz="889822" rtl="0" eaLnBrk="1" latinLnBrk="0" hangingPunct="1">
      <a:defRPr sz="35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AC1C94-DFBC-442B-8435-573878AB2D6F}">
          <p14:sldIdLst>
            <p14:sldId id="259"/>
            <p14:sldId id="399"/>
            <p14:sldId id="788"/>
            <p14:sldId id="807"/>
            <p14:sldId id="801"/>
            <p14:sldId id="800"/>
            <p14:sldId id="802"/>
            <p14:sldId id="815"/>
            <p14:sldId id="401"/>
            <p14:sldId id="395"/>
            <p14:sldId id="404"/>
            <p14:sldId id="813"/>
            <p14:sldId id="388"/>
            <p14:sldId id="283"/>
            <p14:sldId id="284"/>
            <p14:sldId id="293"/>
            <p14:sldId id="294"/>
            <p14:sldId id="303"/>
            <p14:sldId id="402"/>
            <p14:sldId id="406"/>
            <p14:sldId id="814"/>
            <p14:sldId id="308"/>
            <p14:sldId id="408"/>
            <p14:sldId id="809"/>
            <p14:sldId id="409"/>
            <p14:sldId id="298"/>
            <p14:sldId id="808"/>
            <p14:sldId id="394"/>
            <p14:sldId id="296"/>
            <p14:sldId id="811"/>
            <p14:sldId id="810"/>
            <p14:sldId id="390"/>
            <p14:sldId id="812"/>
          </p14:sldIdLst>
        </p14:section>
      </p14:sectionLst>
    </p:ext>
    <p:ext uri="{EFAFB233-063F-42B5-8137-9DF3F51BA10A}">
      <p15:sldGuideLst xmlns:p15="http://schemas.microsoft.com/office/powerpoint/2012/main">
        <p15:guide id="1" orient="horz" pos="5208" userDrawn="1">
          <p15:clr>
            <a:srgbClr val="A4A3A4"/>
          </p15:clr>
        </p15:guide>
        <p15:guide id="2" pos="86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Cauvin" initials="SC" lastIdx="10" clrIdx="0">
    <p:extLst>
      <p:ext uri="{19B8F6BF-5375-455C-9EA6-DF929625EA0E}">
        <p15:presenceInfo xmlns:p15="http://schemas.microsoft.com/office/powerpoint/2012/main" userId="wd6N6iSXC/D3XDCH3RXZVG95/yvo3KAs/OVcyN3+6dQ=" providerId="None"/>
      </p:ext>
    </p:extLst>
  </p:cmAuthor>
  <p:cmAuthor id="2" name="Sandra Yaklin" initials="SY" lastIdx="7" clrIdx="1">
    <p:extLst>
      <p:ext uri="{19B8F6BF-5375-455C-9EA6-DF929625EA0E}">
        <p15:presenceInfo xmlns:p15="http://schemas.microsoft.com/office/powerpoint/2012/main" userId="/NxiJbmSj5ZR0toLXM7Nsn78glmK9K8UIDEdoz2WEU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E8"/>
    <a:srgbClr val="FBFAC8"/>
    <a:srgbClr val="FFF997"/>
    <a:srgbClr val="F0F3FF"/>
    <a:srgbClr val="FCF4BA"/>
    <a:srgbClr val="FFE1C1"/>
    <a:srgbClr val="332C3A"/>
    <a:srgbClr val="49364E"/>
    <a:srgbClr val="DDEAFC"/>
    <a:srgbClr val="B830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41"/>
    <p:restoredTop sz="92882" autoAdjust="0"/>
  </p:normalViewPr>
  <p:slideViewPr>
    <p:cSldViewPr snapToGrid="0" snapToObjects="1">
      <p:cViewPr varScale="1">
        <p:scale>
          <a:sx n="36" d="100"/>
          <a:sy n="36" d="100"/>
        </p:scale>
        <p:origin x="840" y="272"/>
      </p:cViewPr>
      <p:guideLst>
        <p:guide orient="horz" pos="5208"/>
        <p:guide pos="86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4512"/>
    </p:cViewPr>
  </p:sorterViewPr>
  <p:notesViewPr>
    <p:cSldViewPr snapToGrid="0" snapToObjects="1">
      <p:cViewPr>
        <p:scale>
          <a:sx n="170" d="100"/>
          <a:sy n="170" d="100"/>
        </p:scale>
        <p:origin x="2000"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err="1"/>
              <a:t>Jhecht</a:t>
            </a:r>
            <a:r>
              <a:rPr lang="en-US" dirty="0"/>
              <a:t> MI Training for CHWs – 6.26.25</a:t>
            </a:r>
          </a:p>
          <a:p>
            <a:r>
              <a:rPr lang="en-US" dirty="0" err="1"/>
              <a:t>jhecht@nursing.utexas.edu</a:t>
            </a: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EB48D93-973B-3146-999D-D03F9955F829}" type="slidenum">
              <a:rPr lang="en-US" smtClean="0"/>
              <a:t>‹#›</a:t>
            </a:fld>
            <a:endParaRPr lang="en-US" dirty="0"/>
          </a:p>
        </p:txBody>
      </p:sp>
    </p:spTree>
    <p:extLst>
      <p:ext uri="{BB962C8B-B14F-4D97-AF65-F5344CB8AC3E}">
        <p14:creationId xmlns:p14="http://schemas.microsoft.com/office/powerpoint/2010/main" val="3189774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4499D76-8408-514B-8617-63E0AAC35101}" type="datetimeFigureOut">
              <a:rPr lang="en-US" smtClean="0"/>
              <a:t>6/4/25</a:t>
            </a:fld>
            <a:endParaRPr lang="en-US"/>
          </a:p>
        </p:txBody>
      </p:sp>
      <p:sp>
        <p:nvSpPr>
          <p:cNvPr id="4" name="Slide Image Placeholder 3"/>
          <p:cNvSpPr>
            <a:spLocks noGrp="1" noRot="1" noChangeAspect="1"/>
          </p:cNvSpPr>
          <p:nvPr>
            <p:ph type="sldImg" idx="2"/>
          </p:nvPr>
        </p:nvSpPr>
        <p:spPr>
          <a:xfrm>
            <a:off x="600075" y="696913"/>
            <a:ext cx="581025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96964E7-FF2D-7446-980B-697A8135E703}" type="slidenum">
              <a:rPr lang="en-US" smtClean="0"/>
              <a:t>‹#›</a:t>
            </a:fld>
            <a:endParaRPr lang="en-US"/>
          </a:p>
        </p:txBody>
      </p:sp>
    </p:spTree>
    <p:extLst>
      <p:ext uri="{BB962C8B-B14F-4D97-AF65-F5344CB8AC3E}">
        <p14:creationId xmlns:p14="http://schemas.microsoft.com/office/powerpoint/2010/main" val="1760329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964E7-FF2D-7446-980B-697A8135E703}" type="slidenum">
              <a:rPr lang="en-US" smtClean="0"/>
              <a:t>1</a:t>
            </a:fld>
            <a:endParaRPr lang="en-US"/>
          </a:p>
        </p:txBody>
      </p:sp>
    </p:spTree>
    <p:extLst>
      <p:ext uri="{BB962C8B-B14F-4D97-AF65-F5344CB8AC3E}">
        <p14:creationId xmlns:p14="http://schemas.microsoft.com/office/powerpoint/2010/main" val="2073750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32</a:t>
            </a:fld>
            <a:endParaRPr lang="en-US"/>
          </a:p>
        </p:txBody>
      </p:sp>
    </p:spTree>
    <p:extLst>
      <p:ext uri="{BB962C8B-B14F-4D97-AF65-F5344CB8AC3E}">
        <p14:creationId xmlns:p14="http://schemas.microsoft.com/office/powerpoint/2010/main" val="185980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2</a:t>
            </a:fld>
            <a:endParaRPr lang="en-US"/>
          </a:p>
        </p:txBody>
      </p:sp>
    </p:spTree>
    <p:extLst>
      <p:ext uri="{BB962C8B-B14F-4D97-AF65-F5344CB8AC3E}">
        <p14:creationId xmlns:p14="http://schemas.microsoft.com/office/powerpoint/2010/main" val="164306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box breathing or deep breathing is a helpful way to focus your attention on the present moment and quieting distractions. It can also help you to set an intention for what you are trying to accomplish with your clients, so that you can help THEM focus on identifying their goals, values and what they want to achieve. </a:t>
            </a:r>
          </a:p>
        </p:txBody>
      </p:sp>
      <p:sp>
        <p:nvSpPr>
          <p:cNvPr id="4" name="Slide Number Placeholder 3"/>
          <p:cNvSpPr>
            <a:spLocks noGrp="1"/>
          </p:cNvSpPr>
          <p:nvPr>
            <p:ph type="sldNum" sz="quarter" idx="5"/>
          </p:nvPr>
        </p:nvSpPr>
        <p:spPr/>
        <p:txBody>
          <a:bodyPr/>
          <a:lstStyle/>
          <a:p>
            <a:fld id="{696964E7-FF2D-7446-980B-697A8135E703}" type="slidenum">
              <a:rPr lang="en-US" smtClean="0"/>
              <a:t>3</a:t>
            </a:fld>
            <a:endParaRPr lang="en-US"/>
          </a:p>
        </p:txBody>
      </p:sp>
    </p:spTree>
    <p:extLst>
      <p:ext uri="{BB962C8B-B14F-4D97-AF65-F5344CB8AC3E}">
        <p14:creationId xmlns:p14="http://schemas.microsoft.com/office/powerpoint/2010/main" val="54340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Simon Sinek is an American author and inspirational speaker who focuses on business leadership. He's best known for popularizing the concept of finding your "WHY" in his 2009 TED Talk</a:t>
            </a:r>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7</a:t>
            </a:fld>
            <a:endParaRPr lang="en-US"/>
          </a:p>
        </p:txBody>
      </p:sp>
    </p:spTree>
    <p:extLst>
      <p:ext uri="{BB962C8B-B14F-4D97-AF65-F5344CB8AC3E}">
        <p14:creationId xmlns:p14="http://schemas.microsoft.com/office/powerpoint/2010/main" val="316441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8</a:t>
            </a:fld>
            <a:endParaRPr lang="en-US"/>
          </a:p>
        </p:txBody>
      </p:sp>
    </p:spTree>
    <p:extLst>
      <p:ext uri="{BB962C8B-B14F-4D97-AF65-F5344CB8AC3E}">
        <p14:creationId xmlns:p14="http://schemas.microsoft.com/office/powerpoint/2010/main" val="304205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11</a:t>
            </a:fld>
            <a:endParaRPr lang="en-US"/>
          </a:p>
        </p:txBody>
      </p:sp>
    </p:spTree>
    <p:extLst>
      <p:ext uri="{BB962C8B-B14F-4D97-AF65-F5344CB8AC3E}">
        <p14:creationId xmlns:p14="http://schemas.microsoft.com/office/powerpoint/2010/main" val="318232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13</a:t>
            </a:fld>
            <a:endParaRPr lang="en-US"/>
          </a:p>
        </p:txBody>
      </p:sp>
    </p:spTree>
    <p:extLst>
      <p:ext uri="{BB962C8B-B14F-4D97-AF65-F5344CB8AC3E}">
        <p14:creationId xmlns:p14="http://schemas.microsoft.com/office/powerpoint/2010/main" val="132033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14</a:t>
            </a:fld>
            <a:endParaRPr lang="en-US"/>
          </a:p>
        </p:txBody>
      </p:sp>
    </p:spTree>
    <p:extLst>
      <p:ext uri="{BB962C8B-B14F-4D97-AF65-F5344CB8AC3E}">
        <p14:creationId xmlns:p14="http://schemas.microsoft.com/office/powerpoint/2010/main" val="2053383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Year One our goal was to accomplish these 3 things: </a:t>
            </a:r>
          </a:p>
          <a:p>
            <a:endParaRPr lang="en-US" dirty="0"/>
          </a:p>
          <a:p>
            <a:pPr marL="228600" indent="-228600">
              <a:buAutoNum type="arabicPeriod"/>
            </a:pPr>
            <a:r>
              <a:rPr lang="en-US" dirty="0"/>
              <a:t>Build relationships and trust</a:t>
            </a:r>
          </a:p>
          <a:p>
            <a:pPr marL="228600" indent="-228600">
              <a:buAutoNum type="arabicPeriod"/>
            </a:pPr>
            <a:r>
              <a:rPr lang="en-US" dirty="0"/>
              <a:t>Listen to the community and Learn what the needs are</a:t>
            </a:r>
          </a:p>
          <a:p>
            <a:pPr marL="228600" indent="-228600">
              <a:buAutoNum type="arabicPeriod"/>
            </a:pPr>
            <a:r>
              <a:rPr lang="en-US" dirty="0"/>
              <a:t>Deliver and evaluate programs to improve mental wellness and enhance self-management of chronic conditions</a:t>
            </a:r>
          </a:p>
          <a:p>
            <a:endParaRPr lang="en-US" dirty="0"/>
          </a:p>
        </p:txBody>
      </p:sp>
      <p:sp>
        <p:nvSpPr>
          <p:cNvPr id="4" name="Slide Number Placeholder 3"/>
          <p:cNvSpPr>
            <a:spLocks noGrp="1"/>
          </p:cNvSpPr>
          <p:nvPr>
            <p:ph type="sldNum" sz="quarter" idx="5"/>
          </p:nvPr>
        </p:nvSpPr>
        <p:spPr/>
        <p:txBody>
          <a:bodyPr/>
          <a:lstStyle/>
          <a:p>
            <a:fld id="{696964E7-FF2D-7446-980B-697A8135E703}" type="slidenum">
              <a:rPr lang="en-US" smtClean="0"/>
              <a:t>23</a:t>
            </a:fld>
            <a:endParaRPr lang="en-US"/>
          </a:p>
        </p:txBody>
      </p:sp>
    </p:spTree>
    <p:extLst>
      <p:ext uri="{BB962C8B-B14F-4D97-AF65-F5344CB8AC3E}">
        <p14:creationId xmlns:p14="http://schemas.microsoft.com/office/powerpoint/2010/main" val="286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02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5417374" y="14922294"/>
            <a:ext cx="1646100" cy="125952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20025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085064" y="2463294"/>
            <a:ext cx="1371600" cy="1059180"/>
          </a:xfrm>
          <a:prstGeom prst="rect">
            <a:avLst/>
          </a:prstGeom>
        </p:spPr>
        <p:txBody>
          <a:bodyPr lIns="250802" tIns="125401" rIns="250802" bIns="125401"/>
          <a:lstStyle/>
          <a:p>
            <a:fld id="{E45AB7D9-1346-3E4A-904F-08327FC88388}" type="slidenum">
              <a:rPr lang="en-US" smtClean="0"/>
              <a:pPr/>
              <a:t>‹#›</a:t>
            </a:fld>
            <a:endParaRPr lang="en-US"/>
          </a:p>
        </p:txBody>
      </p:sp>
      <p:sp>
        <p:nvSpPr>
          <p:cNvPr id="8" name="Content Placeholder 7"/>
          <p:cNvSpPr>
            <a:spLocks noGrp="1"/>
          </p:cNvSpPr>
          <p:nvPr>
            <p:ph sz="quarter" idx="1"/>
          </p:nvPr>
        </p:nvSpPr>
        <p:spPr>
          <a:xfrm>
            <a:off x="905256" y="3664915"/>
            <a:ext cx="25511760" cy="10972800"/>
          </a:xfrm>
          <a:prstGeom prst="rect">
            <a:avLst/>
          </a:prstGeom>
        </p:spPr>
        <p:txBody>
          <a:bodyPr lIns="250802" tIns="125401" rIns="250802" bIns="125401"/>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85392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6203" y="6421121"/>
            <a:ext cx="22224999" cy="828167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15491016" y="15000395"/>
            <a:ext cx="11360070" cy="876300"/>
          </a:xfrm>
          <a:prstGeom prst="rect">
            <a:avLst/>
          </a:prstGeom>
        </p:spPr>
        <p:txBody>
          <a:bodyPr/>
          <a:lstStyle/>
          <a:p>
            <a:endParaRPr lang="en-US"/>
          </a:p>
        </p:txBody>
      </p:sp>
      <p:sp>
        <p:nvSpPr>
          <p:cNvPr id="5" name="Footer Placeholder 4"/>
          <p:cNvSpPr>
            <a:spLocks noGrp="1"/>
          </p:cNvSpPr>
          <p:nvPr>
            <p:ph type="ftr" sz="quarter" idx="11"/>
          </p:nvPr>
        </p:nvSpPr>
        <p:spPr>
          <a:xfrm>
            <a:off x="580916" y="15000395"/>
            <a:ext cx="11360073" cy="876300"/>
          </a:xfrm>
          <a:prstGeom prst="rect">
            <a:avLst/>
          </a:prstGeom>
        </p:spPr>
        <p:txBody>
          <a:bodyPr/>
          <a:lstStyle/>
          <a:p>
            <a:endParaRPr lang="en-US"/>
          </a:p>
        </p:txBody>
      </p:sp>
      <p:sp>
        <p:nvSpPr>
          <p:cNvPr id="6" name="Slide Number Placeholder 5"/>
          <p:cNvSpPr>
            <a:spLocks noGrp="1"/>
          </p:cNvSpPr>
          <p:nvPr>
            <p:ph type="sldNum" sz="quarter" idx="12"/>
          </p:nvPr>
        </p:nvSpPr>
        <p:spPr>
          <a:xfrm>
            <a:off x="11973264" y="15000392"/>
            <a:ext cx="3485478" cy="876300"/>
          </a:xfrm>
          <a:prstGeom prst="rect">
            <a:avLst/>
          </a:prstGeom>
        </p:spPr>
        <p:txBody>
          <a:bodyPr/>
          <a:lstStyle/>
          <a:p>
            <a:fld id="{3EC526B6-F861-4D54-BBE9-4BB519D3F342}" type="slidenum">
              <a:rPr lang="en-US" smtClean="0"/>
              <a:t>‹#›</a:t>
            </a:fld>
            <a:endParaRPr lang="en-US"/>
          </a:p>
        </p:txBody>
      </p:sp>
      <p:sp>
        <p:nvSpPr>
          <p:cNvPr id="7" name="Title 6"/>
          <p:cNvSpPr>
            <a:spLocks noGrp="1"/>
          </p:cNvSpPr>
          <p:nvPr>
            <p:ph type="title"/>
          </p:nvPr>
        </p:nvSpPr>
        <p:spPr>
          <a:xfrm>
            <a:off x="1371600" y="811987"/>
            <a:ext cx="24688800" cy="3006547"/>
          </a:xfrm>
          <a:prstGeom prst="rect">
            <a:avLst/>
          </a:prstGeom>
        </p:spPr>
        <p:txBody>
          <a:bodyPr/>
          <a:lstStyle/>
          <a:p>
            <a:r>
              <a:rPr lang="nl-NL"/>
              <a:t>Klik om de stijl te bewerken</a:t>
            </a:r>
            <a:endParaRPr lang="en-US"/>
          </a:p>
        </p:txBody>
      </p:sp>
    </p:spTree>
    <p:extLst>
      <p:ext uri="{BB962C8B-B14F-4D97-AF65-F5344CB8AC3E}">
        <p14:creationId xmlns:p14="http://schemas.microsoft.com/office/powerpoint/2010/main" val="393840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223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27432000" cy="1763205"/>
          </a:xfrm>
          <a:prstGeom prst="rect">
            <a:avLst/>
          </a:prstGeom>
          <a:solidFill>
            <a:srgbClr val="C75E08"/>
          </a:solidFill>
          <a:ln>
            <a:noFill/>
          </a:ln>
          <a:effectLst/>
        </p:spPr>
        <p:style>
          <a:lnRef idx="1">
            <a:schemeClr val="accent1"/>
          </a:lnRef>
          <a:fillRef idx="3">
            <a:schemeClr val="accent1"/>
          </a:fillRef>
          <a:effectRef idx="2">
            <a:schemeClr val="accent1"/>
          </a:effectRef>
          <a:fontRef idx="minor">
            <a:schemeClr val="lt1"/>
          </a:fontRef>
        </p:style>
        <p:txBody>
          <a:bodyPr lIns="70784" tIns="35392" rIns="70784" bIns="35392" rtlCol="0" anchor="ctr"/>
          <a:lstStyle/>
          <a:p>
            <a:pPr algn="ctr"/>
            <a:endParaRPr lang="en-US">
              <a:solidFill>
                <a:schemeClr val="accent6">
                  <a:lumMod val="75000"/>
                </a:schemeClr>
              </a:solidFill>
            </a:endParaRPr>
          </a:p>
        </p:txBody>
      </p:sp>
      <p:pic>
        <p:nvPicPr>
          <p:cNvPr id="11" name="Picture 10"/>
          <p:cNvPicPr>
            <a:picLocks noChangeAspect="1"/>
          </p:cNvPicPr>
          <p:nvPr userDrawn="1"/>
        </p:nvPicPr>
        <p:blipFill>
          <a:blip r:embed="rId6"/>
          <a:stretch>
            <a:fillRect/>
          </a:stretch>
        </p:blipFill>
        <p:spPr>
          <a:xfrm>
            <a:off x="11124664" y="453204"/>
            <a:ext cx="5247822" cy="975060"/>
          </a:xfrm>
          <a:prstGeom prst="rect">
            <a:avLst/>
          </a:prstGeom>
          <a:noFill/>
          <a:ln>
            <a:noFill/>
          </a:ln>
        </p:spPr>
      </p:pic>
      <p:sp>
        <p:nvSpPr>
          <p:cNvPr id="12" name="Rectangle 11"/>
          <p:cNvSpPr/>
          <p:nvPr userDrawn="1"/>
        </p:nvSpPr>
        <p:spPr>
          <a:xfrm>
            <a:off x="0" y="15428041"/>
            <a:ext cx="27432000" cy="1031159"/>
          </a:xfrm>
          <a:prstGeom prst="rect">
            <a:avLst/>
          </a:prstGeom>
          <a:solidFill>
            <a:srgbClr val="C75E08"/>
          </a:solidFill>
          <a:ln>
            <a:noFill/>
          </a:ln>
          <a:effectLst/>
        </p:spPr>
        <p:style>
          <a:lnRef idx="1">
            <a:schemeClr val="accent1"/>
          </a:lnRef>
          <a:fillRef idx="3">
            <a:schemeClr val="accent1"/>
          </a:fillRef>
          <a:effectRef idx="2">
            <a:schemeClr val="accent1"/>
          </a:effectRef>
          <a:fontRef idx="minor">
            <a:schemeClr val="lt1"/>
          </a:fontRef>
        </p:style>
        <p:txBody>
          <a:bodyPr lIns="70784" tIns="35392" rIns="70784" bIns="35392" rtlCol="0" anchor="ctr"/>
          <a:lstStyle/>
          <a:p>
            <a:pPr algn="ctr"/>
            <a:endParaRPr lang="en-US">
              <a:solidFill>
                <a:schemeClr val="accent6">
                  <a:lumMod val="75000"/>
                </a:schemeClr>
              </a:solidFill>
            </a:endParaRPr>
          </a:p>
        </p:txBody>
      </p:sp>
      <p:sp>
        <p:nvSpPr>
          <p:cNvPr id="13" name="TextBox 12"/>
          <p:cNvSpPr txBox="1"/>
          <p:nvPr userDrawn="1"/>
        </p:nvSpPr>
        <p:spPr>
          <a:xfrm>
            <a:off x="7152900" y="15691207"/>
            <a:ext cx="13126200" cy="502362"/>
          </a:xfrm>
          <a:prstGeom prst="rect">
            <a:avLst/>
          </a:prstGeom>
          <a:noFill/>
        </p:spPr>
        <p:txBody>
          <a:bodyPr wrap="square" lIns="70784" tIns="35392" rIns="70784" bIns="35392" rtlCol="0">
            <a:spAutoFit/>
          </a:bodyPr>
          <a:lstStyle/>
          <a:p>
            <a:pPr algn="ctr"/>
            <a:r>
              <a:rPr lang="en-US" sz="2800" dirty="0" err="1">
                <a:solidFill>
                  <a:schemeClr val="bg1"/>
                </a:solidFill>
                <a:latin typeface="Helvetica"/>
                <a:cs typeface="Helvetica"/>
              </a:rPr>
              <a:t>utexas.edu</a:t>
            </a:r>
            <a:r>
              <a:rPr lang="en-US" sz="2800" dirty="0">
                <a:solidFill>
                  <a:schemeClr val="bg1"/>
                </a:solidFill>
                <a:latin typeface="Helvetica"/>
                <a:cs typeface="Helvetica"/>
              </a:rPr>
              <a:t>/nursing</a:t>
            </a:r>
          </a:p>
        </p:txBody>
      </p:sp>
    </p:spTree>
    <p:extLst>
      <p:ext uri="{BB962C8B-B14F-4D97-AF65-F5344CB8AC3E}">
        <p14:creationId xmlns:p14="http://schemas.microsoft.com/office/powerpoint/2010/main" val="3880199605"/>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Lst>
  <p:txStyles>
    <p:titleStyle>
      <a:lvl1pPr algn="ctr" defTabSz="889822" rtl="0" eaLnBrk="1" latinLnBrk="0" hangingPunct="1">
        <a:spcBef>
          <a:spcPct val="0"/>
        </a:spcBef>
        <a:buNone/>
        <a:defRPr sz="8600" kern="1200">
          <a:solidFill>
            <a:schemeClr val="tx1"/>
          </a:solidFill>
          <a:latin typeface="+mj-lt"/>
          <a:ea typeface="+mj-ea"/>
          <a:cs typeface="+mj-cs"/>
        </a:defRPr>
      </a:lvl1pPr>
    </p:titleStyle>
    <p:bodyStyle>
      <a:lvl1pPr marL="667366" indent="-667366" algn="l" defTabSz="889822" rtl="0" eaLnBrk="1" latinLnBrk="0" hangingPunct="1">
        <a:spcBef>
          <a:spcPct val="20000"/>
        </a:spcBef>
        <a:buFont typeface="Arial"/>
        <a:buChar char="•"/>
        <a:defRPr sz="6200" kern="1200">
          <a:solidFill>
            <a:schemeClr val="tx1"/>
          </a:solidFill>
          <a:latin typeface="+mn-lt"/>
          <a:ea typeface="+mn-ea"/>
          <a:cs typeface="+mn-cs"/>
        </a:defRPr>
      </a:lvl1pPr>
      <a:lvl2pPr marL="1445961" indent="-556139" algn="l" defTabSz="889822" rtl="0" eaLnBrk="1" latinLnBrk="0" hangingPunct="1">
        <a:spcBef>
          <a:spcPct val="20000"/>
        </a:spcBef>
        <a:buFont typeface="Arial"/>
        <a:buChar char="–"/>
        <a:defRPr sz="5400" kern="1200">
          <a:solidFill>
            <a:schemeClr val="tx1"/>
          </a:solidFill>
          <a:latin typeface="+mn-lt"/>
          <a:ea typeface="+mn-ea"/>
          <a:cs typeface="+mn-cs"/>
        </a:defRPr>
      </a:lvl2pPr>
      <a:lvl3pPr marL="2224555" indent="-444911" algn="l" defTabSz="889822" rtl="0" eaLnBrk="1" latinLnBrk="0" hangingPunct="1">
        <a:spcBef>
          <a:spcPct val="20000"/>
        </a:spcBef>
        <a:buFont typeface="Arial"/>
        <a:buChar char="•"/>
        <a:defRPr sz="4600" kern="1200">
          <a:solidFill>
            <a:schemeClr val="tx1"/>
          </a:solidFill>
          <a:latin typeface="+mn-lt"/>
          <a:ea typeface="+mn-ea"/>
          <a:cs typeface="+mn-cs"/>
        </a:defRPr>
      </a:lvl3pPr>
      <a:lvl4pPr marL="3114377" indent="-444911" algn="l" defTabSz="889822" rtl="0" eaLnBrk="1" latinLnBrk="0" hangingPunct="1">
        <a:spcBef>
          <a:spcPct val="20000"/>
        </a:spcBef>
        <a:buFont typeface="Arial"/>
        <a:buChar char="–"/>
        <a:defRPr sz="3900" kern="1200">
          <a:solidFill>
            <a:schemeClr val="tx1"/>
          </a:solidFill>
          <a:latin typeface="+mn-lt"/>
          <a:ea typeface="+mn-ea"/>
          <a:cs typeface="+mn-cs"/>
        </a:defRPr>
      </a:lvl4pPr>
      <a:lvl5pPr marL="4004199" indent="-444911" algn="l" defTabSz="889822" rtl="0" eaLnBrk="1" latinLnBrk="0" hangingPunct="1">
        <a:spcBef>
          <a:spcPct val="20000"/>
        </a:spcBef>
        <a:buFont typeface="Arial"/>
        <a:buChar char="»"/>
        <a:defRPr sz="3900" kern="1200">
          <a:solidFill>
            <a:schemeClr val="tx1"/>
          </a:solidFill>
          <a:latin typeface="+mn-lt"/>
          <a:ea typeface="+mn-ea"/>
          <a:cs typeface="+mn-cs"/>
        </a:defRPr>
      </a:lvl5pPr>
      <a:lvl6pPr marL="4894020" indent="-444911" algn="l" defTabSz="889822" rtl="0" eaLnBrk="1" latinLnBrk="0" hangingPunct="1">
        <a:spcBef>
          <a:spcPct val="20000"/>
        </a:spcBef>
        <a:buFont typeface="Arial"/>
        <a:buChar char="•"/>
        <a:defRPr sz="3900" kern="1200">
          <a:solidFill>
            <a:schemeClr val="tx1"/>
          </a:solidFill>
          <a:latin typeface="+mn-lt"/>
          <a:ea typeface="+mn-ea"/>
          <a:cs typeface="+mn-cs"/>
        </a:defRPr>
      </a:lvl6pPr>
      <a:lvl7pPr marL="5783843" indent="-444911" algn="l" defTabSz="889822" rtl="0" eaLnBrk="1" latinLnBrk="0" hangingPunct="1">
        <a:spcBef>
          <a:spcPct val="20000"/>
        </a:spcBef>
        <a:buFont typeface="Arial"/>
        <a:buChar char="•"/>
        <a:defRPr sz="3900" kern="1200">
          <a:solidFill>
            <a:schemeClr val="tx1"/>
          </a:solidFill>
          <a:latin typeface="+mn-lt"/>
          <a:ea typeface="+mn-ea"/>
          <a:cs typeface="+mn-cs"/>
        </a:defRPr>
      </a:lvl7pPr>
      <a:lvl8pPr marL="6673665" indent="-444911" algn="l" defTabSz="889822" rtl="0" eaLnBrk="1" latinLnBrk="0" hangingPunct="1">
        <a:spcBef>
          <a:spcPct val="20000"/>
        </a:spcBef>
        <a:buFont typeface="Arial"/>
        <a:buChar char="•"/>
        <a:defRPr sz="3900" kern="1200">
          <a:solidFill>
            <a:schemeClr val="tx1"/>
          </a:solidFill>
          <a:latin typeface="+mn-lt"/>
          <a:ea typeface="+mn-ea"/>
          <a:cs typeface="+mn-cs"/>
        </a:defRPr>
      </a:lvl8pPr>
      <a:lvl9pPr marL="7563486" indent="-444911" algn="l" defTabSz="889822" rtl="0" eaLnBrk="1" latinLnBrk="0" hangingPunct="1">
        <a:spcBef>
          <a:spcPct val="20000"/>
        </a:spcBef>
        <a:buFont typeface="Arial"/>
        <a:buChar char="•"/>
        <a:defRPr sz="3900" kern="1200">
          <a:solidFill>
            <a:schemeClr val="tx1"/>
          </a:solidFill>
          <a:latin typeface="+mn-lt"/>
          <a:ea typeface="+mn-ea"/>
          <a:cs typeface="+mn-cs"/>
        </a:defRPr>
      </a:lvl9pPr>
    </p:bodyStyle>
    <p:otherStyle>
      <a:defPPr>
        <a:defRPr lang="en-US"/>
      </a:defPPr>
      <a:lvl1pPr marL="0" algn="l" defTabSz="889822" rtl="0" eaLnBrk="1" latinLnBrk="0" hangingPunct="1">
        <a:defRPr sz="3500" kern="1200">
          <a:solidFill>
            <a:schemeClr val="tx1"/>
          </a:solidFill>
          <a:latin typeface="+mn-lt"/>
          <a:ea typeface="+mn-ea"/>
          <a:cs typeface="+mn-cs"/>
        </a:defRPr>
      </a:lvl1pPr>
      <a:lvl2pPr marL="889822" algn="l" defTabSz="889822" rtl="0" eaLnBrk="1" latinLnBrk="0" hangingPunct="1">
        <a:defRPr sz="3500" kern="1200">
          <a:solidFill>
            <a:schemeClr val="tx1"/>
          </a:solidFill>
          <a:latin typeface="+mn-lt"/>
          <a:ea typeface="+mn-ea"/>
          <a:cs typeface="+mn-cs"/>
        </a:defRPr>
      </a:lvl2pPr>
      <a:lvl3pPr marL="1779644" algn="l" defTabSz="889822" rtl="0" eaLnBrk="1" latinLnBrk="0" hangingPunct="1">
        <a:defRPr sz="3500" kern="1200">
          <a:solidFill>
            <a:schemeClr val="tx1"/>
          </a:solidFill>
          <a:latin typeface="+mn-lt"/>
          <a:ea typeface="+mn-ea"/>
          <a:cs typeface="+mn-cs"/>
        </a:defRPr>
      </a:lvl3pPr>
      <a:lvl4pPr marL="2669466" algn="l" defTabSz="889822" rtl="0" eaLnBrk="1" latinLnBrk="0" hangingPunct="1">
        <a:defRPr sz="3500" kern="1200">
          <a:solidFill>
            <a:schemeClr val="tx1"/>
          </a:solidFill>
          <a:latin typeface="+mn-lt"/>
          <a:ea typeface="+mn-ea"/>
          <a:cs typeface="+mn-cs"/>
        </a:defRPr>
      </a:lvl4pPr>
      <a:lvl5pPr marL="3559288" algn="l" defTabSz="889822" rtl="0" eaLnBrk="1" latinLnBrk="0" hangingPunct="1">
        <a:defRPr sz="3500" kern="1200">
          <a:solidFill>
            <a:schemeClr val="tx1"/>
          </a:solidFill>
          <a:latin typeface="+mn-lt"/>
          <a:ea typeface="+mn-ea"/>
          <a:cs typeface="+mn-cs"/>
        </a:defRPr>
      </a:lvl5pPr>
      <a:lvl6pPr marL="4449110" algn="l" defTabSz="889822" rtl="0" eaLnBrk="1" latinLnBrk="0" hangingPunct="1">
        <a:defRPr sz="3500" kern="1200">
          <a:solidFill>
            <a:schemeClr val="tx1"/>
          </a:solidFill>
          <a:latin typeface="+mn-lt"/>
          <a:ea typeface="+mn-ea"/>
          <a:cs typeface="+mn-cs"/>
        </a:defRPr>
      </a:lvl6pPr>
      <a:lvl7pPr marL="5338931" algn="l" defTabSz="889822" rtl="0" eaLnBrk="1" latinLnBrk="0" hangingPunct="1">
        <a:defRPr sz="3500" kern="1200">
          <a:solidFill>
            <a:schemeClr val="tx1"/>
          </a:solidFill>
          <a:latin typeface="+mn-lt"/>
          <a:ea typeface="+mn-ea"/>
          <a:cs typeface="+mn-cs"/>
        </a:defRPr>
      </a:lvl7pPr>
      <a:lvl8pPr marL="6228754" algn="l" defTabSz="889822" rtl="0" eaLnBrk="1" latinLnBrk="0" hangingPunct="1">
        <a:defRPr sz="3500" kern="1200">
          <a:solidFill>
            <a:schemeClr val="tx1"/>
          </a:solidFill>
          <a:latin typeface="+mn-lt"/>
          <a:ea typeface="+mn-ea"/>
          <a:cs typeface="+mn-cs"/>
        </a:defRPr>
      </a:lvl8pPr>
      <a:lvl9pPr marL="7118576" algn="l" defTabSz="889822" rtl="0" eaLnBrk="1" latinLnBrk="0" hangingPunct="1">
        <a:defRPr sz="3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012_000027.jpg"/>
          <p:cNvPicPr>
            <a:picLocks noChangeAspect="1"/>
          </p:cNvPicPr>
          <p:nvPr userDrawn="1"/>
        </p:nvPicPr>
        <p:blipFill rotWithShape="1">
          <a:blip r:embed="rId3">
            <a:extLst>
              <a:ext uri="{28A0092B-C50C-407E-A947-70E740481C1C}">
                <a14:useLocalDpi xmlns:a14="http://schemas.microsoft.com/office/drawing/2010/main" val="0"/>
              </a:ext>
            </a:extLst>
          </a:blip>
          <a:srcRect t="-716" b="21150"/>
          <a:stretch/>
        </p:blipFill>
        <p:spPr>
          <a:xfrm>
            <a:off x="0" y="9070929"/>
            <a:ext cx="27432000" cy="7388271"/>
          </a:xfrm>
          <a:prstGeom prst="rect">
            <a:avLst/>
          </a:prstGeom>
        </p:spPr>
      </p:pic>
      <p:sp>
        <p:nvSpPr>
          <p:cNvPr id="6" name="Rectangle 5"/>
          <p:cNvSpPr/>
          <p:nvPr userDrawn="1"/>
        </p:nvSpPr>
        <p:spPr>
          <a:xfrm>
            <a:off x="21045714" y="13860379"/>
            <a:ext cx="6041572" cy="1995604"/>
          </a:xfrm>
          <a:prstGeom prst="rect">
            <a:avLst/>
          </a:prstGeom>
          <a:solidFill>
            <a:srgbClr val="C75E08">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lIns="70784" tIns="35392" rIns="70784" bIns="35392" rtlCol="0" anchor="ctr"/>
          <a:lstStyle/>
          <a:p>
            <a:pPr algn="ctr"/>
            <a:endParaRPr lang="en-US">
              <a:solidFill>
                <a:schemeClr val="accent6">
                  <a:lumMod val="75000"/>
                </a:schemeClr>
              </a:solidFill>
            </a:endParaRPr>
          </a:p>
        </p:txBody>
      </p:sp>
      <p:pic>
        <p:nvPicPr>
          <p:cNvPr id="11" name="Picture 10"/>
          <p:cNvPicPr>
            <a:picLocks noChangeAspect="1"/>
          </p:cNvPicPr>
          <p:nvPr userDrawn="1"/>
        </p:nvPicPr>
        <p:blipFill>
          <a:blip r:embed="rId4"/>
          <a:stretch>
            <a:fillRect/>
          </a:stretch>
        </p:blipFill>
        <p:spPr>
          <a:xfrm>
            <a:off x="21466092" y="14492702"/>
            <a:ext cx="5247822" cy="975060"/>
          </a:xfrm>
          <a:prstGeom prst="rect">
            <a:avLst/>
          </a:prstGeom>
          <a:noFill/>
          <a:ln>
            <a:noFill/>
          </a:ln>
        </p:spPr>
      </p:pic>
    </p:spTree>
    <p:extLst>
      <p:ext uri="{BB962C8B-B14F-4D97-AF65-F5344CB8AC3E}">
        <p14:creationId xmlns:p14="http://schemas.microsoft.com/office/powerpoint/2010/main" val="549627455"/>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889822" rtl="0" eaLnBrk="1" latinLnBrk="0" hangingPunct="1">
        <a:spcBef>
          <a:spcPct val="0"/>
        </a:spcBef>
        <a:buNone/>
        <a:defRPr sz="8600" kern="1200">
          <a:solidFill>
            <a:schemeClr val="tx1"/>
          </a:solidFill>
          <a:latin typeface="+mj-lt"/>
          <a:ea typeface="+mj-ea"/>
          <a:cs typeface="+mj-cs"/>
        </a:defRPr>
      </a:lvl1pPr>
    </p:titleStyle>
    <p:bodyStyle>
      <a:lvl1pPr marL="667366" indent="-667366" algn="l" defTabSz="889822" rtl="0" eaLnBrk="1" latinLnBrk="0" hangingPunct="1">
        <a:spcBef>
          <a:spcPct val="20000"/>
        </a:spcBef>
        <a:buFont typeface="Arial"/>
        <a:buChar char="•"/>
        <a:defRPr sz="6200" kern="1200">
          <a:solidFill>
            <a:schemeClr val="tx1"/>
          </a:solidFill>
          <a:latin typeface="+mn-lt"/>
          <a:ea typeface="+mn-ea"/>
          <a:cs typeface="+mn-cs"/>
        </a:defRPr>
      </a:lvl1pPr>
      <a:lvl2pPr marL="1445961" indent="-556139" algn="l" defTabSz="889822" rtl="0" eaLnBrk="1" latinLnBrk="0" hangingPunct="1">
        <a:spcBef>
          <a:spcPct val="20000"/>
        </a:spcBef>
        <a:buFont typeface="Arial"/>
        <a:buChar char="–"/>
        <a:defRPr sz="5400" kern="1200">
          <a:solidFill>
            <a:schemeClr val="tx1"/>
          </a:solidFill>
          <a:latin typeface="+mn-lt"/>
          <a:ea typeface="+mn-ea"/>
          <a:cs typeface="+mn-cs"/>
        </a:defRPr>
      </a:lvl2pPr>
      <a:lvl3pPr marL="2224555" indent="-444911" algn="l" defTabSz="889822" rtl="0" eaLnBrk="1" latinLnBrk="0" hangingPunct="1">
        <a:spcBef>
          <a:spcPct val="20000"/>
        </a:spcBef>
        <a:buFont typeface="Arial"/>
        <a:buChar char="•"/>
        <a:defRPr sz="4600" kern="1200">
          <a:solidFill>
            <a:schemeClr val="tx1"/>
          </a:solidFill>
          <a:latin typeface="+mn-lt"/>
          <a:ea typeface="+mn-ea"/>
          <a:cs typeface="+mn-cs"/>
        </a:defRPr>
      </a:lvl3pPr>
      <a:lvl4pPr marL="3114377" indent="-444911" algn="l" defTabSz="889822" rtl="0" eaLnBrk="1" latinLnBrk="0" hangingPunct="1">
        <a:spcBef>
          <a:spcPct val="20000"/>
        </a:spcBef>
        <a:buFont typeface="Arial"/>
        <a:buChar char="–"/>
        <a:defRPr sz="3900" kern="1200">
          <a:solidFill>
            <a:schemeClr val="tx1"/>
          </a:solidFill>
          <a:latin typeface="+mn-lt"/>
          <a:ea typeface="+mn-ea"/>
          <a:cs typeface="+mn-cs"/>
        </a:defRPr>
      </a:lvl4pPr>
      <a:lvl5pPr marL="4004199" indent="-444911" algn="l" defTabSz="889822" rtl="0" eaLnBrk="1" latinLnBrk="0" hangingPunct="1">
        <a:spcBef>
          <a:spcPct val="20000"/>
        </a:spcBef>
        <a:buFont typeface="Arial"/>
        <a:buChar char="»"/>
        <a:defRPr sz="3900" kern="1200">
          <a:solidFill>
            <a:schemeClr val="tx1"/>
          </a:solidFill>
          <a:latin typeface="+mn-lt"/>
          <a:ea typeface="+mn-ea"/>
          <a:cs typeface="+mn-cs"/>
        </a:defRPr>
      </a:lvl5pPr>
      <a:lvl6pPr marL="4894020" indent="-444911" algn="l" defTabSz="889822" rtl="0" eaLnBrk="1" latinLnBrk="0" hangingPunct="1">
        <a:spcBef>
          <a:spcPct val="20000"/>
        </a:spcBef>
        <a:buFont typeface="Arial"/>
        <a:buChar char="•"/>
        <a:defRPr sz="3900" kern="1200">
          <a:solidFill>
            <a:schemeClr val="tx1"/>
          </a:solidFill>
          <a:latin typeface="+mn-lt"/>
          <a:ea typeface="+mn-ea"/>
          <a:cs typeface="+mn-cs"/>
        </a:defRPr>
      </a:lvl6pPr>
      <a:lvl7pPr marL="5783843" indent="-444911" algn="l" defTabSz="889822" rtl="0" eaLnBrk="1" latinLnBrk="0" hangingPunct="1">
        <a:spcBef>
          <a:spcPct val="20000"/>
        </a:spcBef>
        <a:buFont typeface="Arial"/>
        <a:buChar char="•"/>
        <a:defRPr sz="3900" kern="1200">
          <a:solidFill>
            <a:schemeClr val="tx1"/>
          </a:solidFill>
          <a:latin typeface="+mn-lt"/>
          <a:ea typeface="+mn-ea"/>
          <a:cs typeface="+mn-cs"/>
        </a:defRPr>
      </a:lvl7pPr>
      <a:lvl8pPr marL="6673665" indent="-444911" algn="l" defTabSz="889822" rtl="0" eaLnBrk="1" latinLnBrk="0" hangingPunct="1">
        <a:spcBef>
          <a:spcPct val="20000"/>
        </a:spcBef>
        <a:buFont typeface="Arial"/>
        <a:buChar char="•"/>
        <a:defRPr sz="3900" kern="1200">
          <a:solidFill>
            <a:schemeClr val="tx1"/>
          </a:solidFill>
          <a:latin typeface="+mn-lt"/>
          <a:ea typeface="+mn-ea"/>
          <a:cs typeface="+mn-cs"/>
        </a:defRPr>
      </a:lvl8pPr>
      <a:lvl9pPr marL="7563486" indent="-444911" algn="l" defTabSz="889822" rtl="0" eaLnBrk="1" latinLnBrk="0" hangingPunct="1">
        <a:spcBef>
          <a:spcPct val="20000"/>
        </a:spcBef>
        <a:buFont typeface="Arial"/>
        <a:buChar char="•"/>
        <a:defRPr sz="3900" kern="1200">
          <a:solidFill>
            <a:schemeClr val="tx1"/>
          </a:solidFill>
          <a:latin typeface="+mn-lt"/>
          <a:ea typeface="+mn-ea"/>
          <a:cs typeface="+mn-cs"/>
        </a:defRPr>
      </a:lvl9pPr>
    </p:bodyStyle>
    <p:otherStyle>
      <a:defPPr>
        <a:defRPr lang="en-US"/>
      </a:defPPr>
      <a:lvl1pPr marL="0" algn="l" defTabSz="889822" rtl="0" eaLnBrk="1" latinLnBrk="0" hangingPunct="1">
        <a:defRPr sz="3500" kern="1200">
          <a:solidFill>
            <a:schemeClr val="tx1"/>
          </a:solidFill>
          <a:latin typeface="+mn-lt"/>
          <a:ea typeface="+mn-ea"/>
          <a:cs typeface="+mn-cs"/>
        </a:defRPr>
      </a:lvl1pPr>
      <a:lvl2pPr marL="889822" algn="l" defTabSz="889822" rtl="0" eaLnBrk="1" latinLnBrk="0" hangingPunct="1">
        <a:defRPr sz="3500" kern="1200">
          <a:solidFill>
            <a:schemeClr val="tx1"/>
          </a:solidFill>
          <a:latin typeface="+mn-lt"/>
          <a:ea typeface="+mn-ea"/>
          <a:cs typeface="+mn-cs"/>
        </a:defRPr>
      </a:lvl2pPr>
      <a:lvl3pPr marL="1779644" algn="l" defTabSz="889822" rtl="0" eaLnBrk="1" latinLnBrk="0" hangingPunct="1">
        <a:defRPr sz="3500" kern="1200">
          <a:solidFill>
            <a:schemeClr val="tx1"/>
          </a:solidFill>
          <a:latin typeface="+mn-lt"/>
          <a:ea typeface="+mn-ea"/>
          <a:cs typeface="+mn-cs"/>
        </a:defRPr>
      </a:lvl3pPr>
      <a:lvl4pPr marL="2669466" algn="l" defTabSz="889822" rtl="0" eaLnBrk="1" latinLnBrk="0" hangingPunct="1">
        <a:defRPr sz="3500" kern="1200">
          <a:solidFill>
            <a:schemeClr val="tx1"/>
          </a:solidFill>
          <a:latin typeface="+mn-lt"/>
          <a:ea typeface="+mn-ea"/>
          <a:cs typeface="+mn-cs"/>
        </a:defRPr>
      </a:lvl4pPr>
      <a:lvl5pPr marL="3559288" algn="l" defTabSz="889822" rtl="0" eaLnBrk="1" latinLnBrk="0" hangingPunct="1">
        <a:defRPr sz="3500" kern="1200">
          <a:solidFill>
            <a:schemeClr val="tx1"/>
          </a:solidFill>
          <a:latin typeface="+mn-lt"/>
          <a:ea typeface="+mn-ea"/>
          <a:cs typeface="+mn-cs"/>
        </a:defRPr>
      </a:lvl5pPr>
      <a:lvl6pPr marL="4449110" algn="l" defTabSz="889822" rtl="0" eaLnBrk="1" latinLnBrk="0" hangingPunct="1">
        <a:defRPr sz="3500" kern="1200">
          <a:solidFill>
            <a:schemeClr val="tx1"/>
          </a:solidFill>
          <a:latin typeface="+mn-lt"/>
          <a:ea typeface="+mn-ea"/>
          <a:cs typeface="+mn-cs"/>
        </a:defRPr>
      </a:lvl6pPr>
      <a:lvl7pPr marL="5338931" algn="l" defTabSz="889822" rtl="0" eaLnBrk="1" latinLnBrk="0" hangingPunct="1">
        <a:defRPr sz="3500" kern="1200">
          <a:solidFill>
            <a:schemeClr val="tx1"/>
          </a:solidFill>
          <a:latin typeface="+mn-lt"/>
          <a:ea typeface="+mn-ea"/>
          <a:cs typeface="+mn-cs"/>
        </a:defRPr>
      </a:lvl7pPr>
      <a:lvl8pPr marL="6228754" algn="l" defTabSz="889822" rtl="0" eaLnBrk="1" latinLnBrk="0" hangingPunct="1">
        <a:defRPr sz="3500" kern="1200">
          <a:solidFill>
            <a:schemeClr val="tx1"/>
          </a:solidFill>
          <a:latin typeface="+mn-lt"/>
          <a:ea typeface="+mn-ea"/>
          <a:cs typeface="+mn-cs"/>
        </a:defRPr>
      </a:lvl8pPr>
      <a:lvl9pPr marL="7118576" algn="l" defTabSz="889822" rtl="0" eaLnBrk="1" latinLnBrk="0" hangingPunct="1">
        <a:defRPr sz="3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ontefiorehvc.org/what-matters-to-yo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cherylschirillo.com/2017/01/09/how-to-do-the-4-part-breathsquare-breath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2601970"/>
            <a:ext cx="25746074" cy="7478970"/>
          </a:xfrm>
          <a:prstGeom prst="rect">
            <a:avLst/>
          </a:prstGeom>
          <a:noFill/>
        </p:spPr>
        <p:txBody>
          <a:bodyPr wrap="square" rtlCol="0" anchor="t">
            <a:spAutoFit/>
          </a:bodyPr>
          <a:lstStyle/>
          <a:p>
            <a:pPr algn="ctr"/>
            <a:endParaRPr lang="en-US" sz="12000" b="1" i="1" dirty="0">
              <a:latin typeface="Cambria" panose="02040503050406030204" pitchFamily="18" charset="0"/>
              <a:cs typeface="Arial" panose="020B0604020202020204" pitchFamily="34" charset="0"/>
            </a:endParaRPr>
          </a:p>
          <a:p>
            <a:pPr algn="ctr"/>
            <a:r>
              <a:rPr lang="en-US" sz="14000" b="1" dirty="0">
                <a:solidFill>
                  <a:srgbClr val="002060"/>
                </a:solidFill>
                <a:latin typeface="Cambria"/>
                <a:cs typeface="Cambria"/>
              </a:rPr>
              <a:t>Motivational Interviewing</a:t>
            </a:r>
          </a:p>
          <a:p>
            <a:pPr algn="ctr"/>
            <a:r>
              <a:rPr lang="en-US" sz="11000" b="1" dirty="0">
                <a:solidFill>
                  <a:srgbClr val="C23232"/>
                </a:solidFill>
                <a:latin typeface="Cambria"/>
                <a:cs typeface="Cambria"/>
              </a:rPr>
              <a:t>A Compassionate Way of </a:t>
            </a:r>
            <a:r>
              <a:rPr lang="en-US" sz="11000" b="1" i="1" dirty="0">
                <a:solidFill>
                  <a:srgbClr val="C23232"/>
                </a:solidFill>
                <a:latin typeface="Cambria"/>
                <a:cs typeface="Cambria"/>
              </a:rPr>
              <a:t>Being</a:t>
            </a:r>
          </a:p>
          <a:p>
            <a:pPr algn="ctr"/>
            <a:r>
              <a:rPr lang="en-US" sz="11000" b="1" dirty="0">
                <a:solidFill>
                  <a:srgbClr val="002060"/>
                </a:solidFill>
                <a:latin typeface="Cambria"/>
                <a:cs typeface="Cambria"/>
              </a:rPr>
              <a:t>June 26, 2025</a:t>
            </a:r>
          </a:p>
        </p:txBody>
      </p:sp>
      <p:sp>
        <p:nvSpPr>
          <p:cNvPr id="5" name="TextBox 4"/>
          <p:cNvSpPr txBox="1"/>
          <p:nvPr/>
        </p:nvSpPr>
        <p:spPr>
          <a:xfrm>
            <a:off x="26798954" y="-827482"/>
            <a:ext cx="184731" cy="63094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FA79E377-4B9A-8046-BF9F-D0866AEC2628}"/>
              </a:ext>
            </a:extLst>
          </p:cNvPr>
          <p:cNvSpPr txBox="1"/>
          <p:nvPr/>
        </p:nvSpPr>
        <p:spPr>
          <a:xfrm>
            <a:off x="5913120" y="12923520"/>
            <a:ext cx="184731" cy="63094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9470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C43E50-F59D-AB48-ADF8-F4D7AE90F9F1}"/>
              </a:ext>
            </a:extLst>
          </p:cNvPr>
          <p:cNvSpPr/>
          <p:nvPr/>
        </p:nvSpPr>
        <p:spPr>
          <a:xfrm>
            <a:off x="0" y="1735015"/>
            <a:ext cx="27432000" cy="13664979"/>
          </a:xfrm>
          <a:prstGeom prst="rect">
            <a:avLst/>
          </a:prstGeom>
          <a:solidFill>
            <a:schemeClr val="bg1">
              <a:lumMod val="95000"/>
            </a:schemeClr>
          </a:solidFill>
          <a:ln>
            <a:solidFill>
              <a:srgbClr val="C75E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2BD209-8FB2-0F4A-935E-161DC41E4E41}"/>
              </a:ext>
            </a:extLst>
          </p:cNvPr>
          <p:cNvPicPr>
            <a:picLocks noChangeAspect="1"/>
          </p:cNvPicPr>
          <p:nvPr/>
        </p:nvPicPr>
        <p:blipFill>
          <a:blip r:embed="rId2"/>
          <a:stretch>
            <a:fillRect/>
          </a:stretch>
        </p:blipFill>
        <p:spPr>
          <a:xfrm>
            <a:off x="3422214" y="4121533"/>
            <a:ext cx="20856865" cy="11231263"/>
          </a:xfrm>
          <a:prstGeom prst="rect">
            <a:avLst/>
          </a:prstGeom>
        </p:spPr>
      </p:pic>
      <p:sp>
        <p:nvSpPr>
          <p:cNvPr id="4" name="Oval 3">
            <a:extLst>
              <a:ext uri="{FF2B5EF4-FFF2-40B4-BE49-F238E27FC236}">
                <a16:creationId xmlns:a16="http://schemas.microsoft.com/office/drawing/2014/main" id="{D280AFBA-4F32-D641-8F81-D11CF72A74AC}"/>
              </a:ext>
            </a:extLst>
          </p:cNvPr>
          <p:cNvSpPr/>
          <p:nvPr/>
        </p:nvSpPr>
        <p:spPr>
          <a:xfrm>
            <a:off x="3587262" y="8698523"/>
            <a:ext cx="12895384" cy="6518031"/>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232FEF-88F8-5843-8811-DC40C52C180A}"/>
              </a:ext>
            </a:extLst>
          </p:cNvPr>
          <p:cNvSpPr txBox="1"/>
          <p:nvPr/>
        </p:nvSpPr>
        <p:spPr>
          <a:xfrm>
            <a:off x="5442972" y="7819982"/>
            <a:ext cx="2763182" cy="1323439"/>
          </a:xfrm>
          <a:prstGeom prst="rect">
            <a:avLst/>
          </a:prstGeom>
          <a:noFill/>
        </p:spPr>
        <p:txBody>
          <a:bodyPr wrap="square" rtlCol="0">
            <a:spAutoFit/>
          </a:bodyPr>
          <a:lstStyle/>
          <a:p>
            <a:r>
              <a:rPr lang="en-US" sz="8000" b="1" dirty="0">
                <a:solidFill>
                  <a:srgbClr val="FF00DF"/>
                </a:solidFill>
                <a:latin typeface="Cambria" panose="02040503050406030204" pitchFamily="18" charset="0"/>
              </a:rPr>
              <a:t>Why</a:t>
            </a:r>
          </a:p>
        </p:txBody>
      </p:sp>
      <p:sp>
        <p:nvSpPr>
          <p:cNvPr id="7" name="Oval 6">
            <a:extLst>
              <a:ext uri="{FF2B5EF4-FFF2-40B4-BE49-F238E27FC236}">
                <a16:creationId xmlns:a16="http://schemas.microsoft.com/office/drawing/2014/main" id="{63B39610-DCC8-824E-A44A-0871A6F4DAB0}"/>
              </a:ext>
            </a:extLst>
          </p:cNvPr>
          <p:cNvSpPr/>
          <p:nvPr/>
        </p:nvSpPr>
        <p:spPr>
          <a:xfrm>
            <a:off x="11066585" y="7080739"/>
            <a:ext cx="6377354" cy="2063262"/>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6E5D8B-65AD-2F42-8694-C6C9D63374FD}"/>
              </a:ext>
            </a:extLst>
          </p:cNvPr>
          <p:cNvSpPr txBox="1"/>
          <p:nvPr/>
        </p:nvSpPr>
        <p:spPr>
          <a:xfrm>
            <a:off x="14255262" y="5764016"/>
            <a:ext cx="3399692" cy="1323439"/>
          </a:xfrm>
          <a:prstGeom prst="rect">
            <a:avLst/>
          </a:prstGeom>
          <a:noFill/>
        </p:spPr>
        <p:txBody>
          <a:bodyPr wrap="square" rtlCol="0">
            <a:spAutoFit/>
          </a:bodyPr>
          <a:lstStyle/>
          <a:p>
            <a:r>
              <a:rPr lang="en-US" sz="8000" b="1" dirty="0">
                <a:solidFill>
                  <a:schemeClr val="accent5">
                    <a:lumMod val="75000"/>
                  </a:schemeClr>
                </a:solidFill>
                <a:latin typeface="Cambria" panose="02040503050406030204" pitchFamily="18" charset="0"/>
              </a:rPr>
              <a:t>How</a:t>
            </a:r>
          </a:p>
        </p:txBody>
      </p:sp>
      <p:sp>
        <p:nvSpPr>
          <p:cNvPr id="2" name="Title 1">
            <a:extLst>
              <a:ext uri="{FF2B5EF4-FFF2-40B4-BE49-F238E27FC236}">
                <a16:creationId xmlns:a16="http://schemas.microsoft.com/office/drawing/2014/main" id="{85FA25BE-25AA-4044-B398-9F4C8C81C684}"/>
              </a:ext>
            </a:extLst>
          </p:cNvPr>
          <p:cNvSpPr txBox="1">
            <a:spLocks/>
          </p:cNvSpPr>
          <p:nvPr/>
        </p:nvSpPr>
        <p:spPr>
          <a:xfrm>
            <a:off x="1313683" y="2037007"/>
            <a:ext cx="25073929" cy="1782534"/>
          </a:xfrm>
          <a:prstGeom prst="rect">
            <a:avLst/>
          </a:prstGeom>
        </p:spPr>
        <p:txBody>
          <a:bodyPr/>
          <a:lstStyle>
            <a:lvl1pPr algn="ctr" defTabSz="889822" rtl="0" eaLnBrk="1" latinLnBrk="0" hangingPunct="1">
              <a:spcBef>
                <a:spcPct val="0"/>
              </a:spcBef>
              <a:buNone/>
              <a:defRPr sz="8600" kern="1200">
                <a:solidFill>
                  <a:schemeClr val="tx1"/>
                </a:solidFill>
                <a:latin typeface="+mj-lt"/>
                <a:ea typeface="+mj-ea"/>
                <a:cs typeface="+mj-cs"/>
              </a:defRPr>
            </a:lvl1pPr>
          </a:lstStyle>
          <a:p>
            <a:r>
              <a:rPr lang="en-US" sz="10000" b="1" dirty="0">
                <a:solidFill>
                  <a:srgbClr val="002060"/>
                </a:solidFill>
                <a:latin typeface="Cambria" panose="02040503050406030204" pitchFamily="18" charset="0"/>
              </a:rPr>
              <a:t>The Four Stepping-Stones (Processes)</a:t>
            </a:r>
          </a:p>
        </p:txBody>
      </p:sp>
    </p:spTree>
    <p:extLst>
      <p:ext uri="{BB962C8B-B14F-4D97-AF65-F5344CB8AC3E}">
        <p14:creationId xmlns:p14="http://schemas.microsoft.com/office/powerpoint/2010/main" val="414576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760857-16F0-28E7-DAA9-3D857BF69748}"/>
              </a:ext>
            </a:extLst>
          </p:cNvPr>
          <p:cNvSpPr/>
          <p:nvPr/>
        </p:nvSpPr>
        <p:spPr>
          <a:xfrm>
            <a:off x="0" y="1792123"/>
            <a:ext cx="9920349" cy="200718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A4B4F7-F846-184D-8549-ED4D7D7E6300}"/>
              </a:ext>
            </a:extLst>
          </p:cNvPr>
          <p:cNvSpPr/>
          <p:nvPr/>
        </p:nvSpPr>
        <p:spPr>
          <a:xfrm>
            <a:off x="0" y="4021135"/>
            <a:ext cx="9920349" cy="11385007"/>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7BB3FD7-1DBB-074C-92B0-90E5C756A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0349" y="1792123"/>
            <a:ext cx="17511651" cy="13629211"/>
          </a:xfrm>
          <a:prstGeom prst="rect">
            <a:avLst/>
          </a:prstGeom>
        </p:spPr>
      </p:pic>
      <p:sp>
        <p:nvSpPr>
          <p:cNvPr id="6" name="Rectangle 5">
            <a:extLst>
              <a:ext uri="{FF2B5EF4-FFF2-40B4-BE49-F238E27FC236}">
                <a16:creationId xmlns:a16="http://schemas.microsoft.com/office/drawing/2014/main" id="{AF6247FF-B503-F545-912B-C9698D976B78}"/>
              </a:ext>
            </a:extLst>
          </p:cNvPr>
          <p:cNvSpPr/>
          <p:nvPr/>
        </p:nvSpPr>
        <p:spPr>
          <a:xfrm>
            <a:off x="0" y="3799303"/>
            <a:ext cx="9920349" cy="2299624"/>
          </a:xfrm>
          <a:prstGeom prst="rect">
            <a:avLst/>
          </a:prstGeom>
          <a:solidFill>
            <a:schemeClr val="tx1">
              <a:lumMod val="65000"/>
              <a:lumOff val="35000"/>
              <a:alpha val="91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B8268F-9135-5541-99CC-E1691114E23D}"/>
              </a:ext>
            </a:extLst>
          </p:cNvPr>
          <p:cNvSpPr txBox="1"/>
          <p:nvPr/>
        </p:nvSpPr>
        <p:spPr>
          <a:xfrm>
            <a:off x="118449" y="4121365"/>
            <a:ext cx="9683449" cy="1323439"/>
          </a:xfrm>
          <a:prstGeom prst="rect">
            <a:avLst/>
          </a:prstGeom>
          <a:noFill/>
        </p:spPr>
        <p:txBody>
          <a:bodyPr wrap="square" rtlCol="0">
            <a:spAutoFit/>
          </a:bodyPr>
          <a:lstStyle/>
          <a:p>
            <a:r>
              <a:rPr lang="en-US" sz="8000" b="1" dirty="0">
                <a:solidFill>
                  <a:schemeClr val="bg1"/>
                </a:solidFill>
                <a:latin typeface="Cambria" panose="02040503050406030204" pitchFamily="18" charset="0"/>
              </a:rPr>
              <a:t>Assess Client Values</a:t>
            </a:r>
          </a:p>
        </p:txBody>
      </p:sp>
      <p:sp>
        <p:nvSpPr>
          <p:cNvPr id="3" name="TextBox 2">
            <a:extLst>
              <a:ext uri="{FF2B5EF4-FFF2-40B4-BE49-F238E27FC236}">
                <a16:creationId xmlns:a16="http://schemas.microsoft.com/office/drawing/2014/main" id="{68247375-4FED-714C-9101-B5F5CD6B0301}"/>
              </a:ext>
            </a:extLst>
          </p:cNvPr>
          <p:cNvSpPr txBox="1"/>
          <p:nvPr/>
        </p:nvSpPr>
        <p:spPr>
          <a:xfrm>
            <a:off x="236900" y="12799313"/>
            <a:ext cx="9901480" cy="2862322"/>
          </a:xfrm>
          <a:prstGeom prst="rect">
            <a:avLst/>
          </a:prstGeom>
          <a:noFill/>
        </p:spPr>
        <p:txBody>
          <a:bodyPr wrap="square" rtlCol="0">
            <a:spAutoFit/>
          </a:bodyPr>
          <a:lstStyle/>
          <a:p>
            <a:r>
              <a:rPr lang="en-US" sz="3600" b="1" dirty="0">
                <a:solidFill>
                  <a:schemeClr val="bg1"/>
                </a:solidFill>
                <a:latin typeface="Cambria" panose="02040503050406030204" pitchFamily="18" charset="0"/>
              </a:rPr>
              <a:t>Institute for Healthcare Improvement (2012)</a:t>
            </a:r>
          </a:p>
          <a:p>
            <a:endParaRPr lang="en-US" sz="3600" dirty="0">
              <a:solidFill>
                <a:srgbClr val="0000FF"/>
              </a:solidFill>
              <a:hlinkClick r:id="rId4">
                <a:extLst>
                  <a:ext uri="{A12FA001-AC4F-418D-AE19-62706E023703}">
                    <ahyp:hlinkClr xmlns:ahyp="http://schemas.microsoft.com/office/drawing/2018/hyperlinkcolor" val="tx"/>
                  </a:ext>
                </a:extLst>
              </a:hlinkClick>
            </a:endParaRPr>
          </a:p>
          <a:p>
            <a:r>
              <a:rPr lang="en-US" sz="3600" dirty="0">
                <a:solidFill>
                  <a:schemeClr val="bg2"/>
                </a:solidFill>
                <a:hlinkClick r:id="rId4">
                  <a:extLst>
                    <a:ext uri="{A12FA001-AC4F-418D-AE19-62706E023703}">
                      <ahyp:hlinkClr xmlns:ahyp="http://schemas.microsoft.com/office/drawing/2018/hyperlinkcolor" val="tx"/>
                    </a:ext>
                  </a:extLst>
                </a:hlinkClick>
              </a:rPr>
              <a:t>https://montefiorehvc.org/what-matters-to-you/</a:t>
            </a:r>
            <a:endParaRPr lang="en-US" sz="3600" dirty="0">
              <a:solidFill>
                <a:schemeClr val="bg2"/>
              </a:solidFill>
              <a:latin typeface="Cambria" panose="02040503050406030204" pitchFamily="18" charset="0"/>
            </a:endParaRPr>
          </a:p>
          <a:p>
            <a:endParaRPr lang="en-US" sz="3600" b="1" dirty="0">
              <a:latin typeface="Cambria" panose="02040503050406030204" pitchFamily="18" charset="0"/>
            </a:endParaRPr>
          </a:p>
          <a:p>
            <a:endParaRPr lang="en-US" sz="3600" b="1" dirty="0"/>
          </a:p>
        </p:txBody>
      </p:sp>
      <p:sp>
        <p:nvSpPr>
          <p:cNvPr id="12" name="TextBox 11">
            <a:extLst>
              <a:ext uri="{FF2B5EF4-FFF2-40B4-BE49-F238E27FC236}">
                <a16:creationId xmlns:a16="http://schemas.microsoft.com/office/drawing/2014/main" id="{A00BE174-8D39-F2BD-8B04-AF7C5825A287}"/>
              </a:ext>
            </a:extLst>
          </p:cNvPr>
          <p:cNvSpPr txBox="1"/>
          <p:nvPr/>
        </p:nvSpPr>
        <p:spPr>
          <a:xfrm>
            <a:off x="2252980" y="1908892"/>
            <a:ext cx="5356134" cy="1569660"/>
          </a:xfrm>
          <a:prstGeom prst="rect">
            <a:avLst/>
          </a:prstGeom>
          <a:noFill/>
        </p:spPr>
        <p:txBody>
          <a:bodyPr wrap="square">
            <a:spAutoFit/>
          </a:bodyPr>
          <a:lstStyle/>
          <a:p>
            <a:r>
              <a:rPr lang="en-US" sz="9600" dirty="0">
                <a:latin typeface="Cambria" panose="02040503050406030204" pitchFamily="18" charset="0"/>
              </a:rPr>
              <a:t>Engaging</a:t>
            </a:r>
          </a:p>
        </p:txBody>
      </p:sp>
    </p:spTree>
    <p:extLst>
      <p:ext uri="{BB962C8B-B14F-4D97-AF65-F5344CB8AC3E}">
        <p14:creationId xmlns:p14="http://schemas.microsoft.com/office/powerpoint/2010/main" val="100026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09547-4084-6906-8D34-3485103EBEEF}"/>
              </a:ext>
            </a:extLst>
          </p:cNvPr>
          <p:cNvPicPr>
            <a:picLocks noChangeAspect="1"/>
          </p:cNvPicPr>
          <p:nvPr/>
        </p:nvPicPr>
        <p:blipFill>
          <a:blip r:embed="rId2"/>
          <a:stretch>
            <a:fillRect/>
          </a:stretch>
        </p:blipFill>
        <p:spPr>
          <a:xfrm>
            <a:off x="5788458" y="4201299"/>
            <a:ext cx="17337895" cy="10814069"/>
          </a:xfrm>
          <a:prstGeom prst="rect">
            <a:avLst/>
          </a:prstGeom>
        </p:spPr>
      </p:pic>
      <p:sp>
        <p:nvSpPr>
          <p:cNvPr id="3" name="Rectangle 2">
            <a:extLst>
              <a:ext uri="{FF2B5EF4-FFF2-40B4-BE49-F238E27FC236}">
                <a16:creationId xmlns:a16="http://schemas.microsoft.com/office/drawing/2014/main" id="{516C28AD-7607-0B86-721D-0C1DDF778973}"/>
              </a:ext>
            </a:extLst>
          </p:cNvPr>
          <p:cNvSpPr/>
          <p:nvPr/>
        </p:nvSpPr>
        <p:spPr>
          <a:xfrm>
            <a:off x="0" y="1705229"/>
            <a:ext cx="27432000" cy="2397213"/>
          </a:xfrm>
          <a:prstGeom prst="rect">
            <a:avLst/>
          </a:prstGeom>
          <a:solidFill>
            <a:schemeClr val="accent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EBC65B-A14D-84DF-23AA-46DBB396856B}"/>
              </a:ext>
            </a:extLst>
          </p:cNvPr>
          <p:cNvSpPr txBox="1"/>
          <p:nvPr/>
        </p:nvSpPr>
        <p:spPr>
          <a:xfrm>
            <a:off x="6919784" y="2137656"/>
            <a:ext cx="15075244" cy="1631216"/>
          </a:xfrm>
          <a:prstGeom prst="rect">
            <a:avLst/>
          </a:prstGeom>
          <a:noFill/>
        </p:spPr>
        <p:txBody>
          <a:bodyPr wrap="square" rtlCol="0">
            <a:spAutoFit/>
          </a:bodyPr>
          <a:lstStyle/>
          <a:p>
            <a:r>
              <a:rPr lang="en-US" sz="10000" dirty="0">
                <a:latin typeface="Cambria" panose="02040503050406030204" pitchFamily="18" charset="0"/>
              </a:rPr>
              <a:t>Focusing the Conversation</a:t>
            </a:r>
          </a:p>
        </p:txBody>
      </p:sp>
      <p:sp>
        <p:nvSpPr>
          <p:cNvPr id="5" name="TextBox 4">
            <a:extLst>
              <a:ext uri="{FF2B5EF4-FFF2-40B4-BE49-F238E27FC236}">
                <a16:creationId xmlns:a16="http://schemas.microsoft.com/office/drawing/2014/main" id="{35B67CFB-009F-074B-31CC-51EE27F9792D}"/>
              </a:ext>
            </a:extLst>
          </p:cNvPr>
          <p:cNvSpPr txBox="1"/>
          <p:nvPr/>
        </p:nvSpPr>
        <p:spPr>
          <a:xfrm>
            <a:off x="685800" y="4637314"/>
            <a:ext cx="8482914" cy="1446550"/>
          </a:xfrm>
          <a:prstGeom prst="rect">
            <a:avLst/>
          </a:prstGeom>
          <a:noFill/>
        </p:spPr>
        <p:txBody>
          <a:bodyPr wrap="square" rtlCol="0">
            <a:spAutoFit/>
          </a:bodyPr>
          <a:lstStyle/>
          <a:p>
            <a:r>
              <a:rPr lang="en-US" sz="8800" dirty="0">
                <a:latin typeface="Cambria" panose="02040503050406030204" pitchFamily="18" charset="0"/>
              </a:rPr>
              <a:t>Agenda Setting</a:t>
            </a:r>
          </a:p>
        </p:txBody>
      </p:sp>
    </p:spTree>
    <p:extLst>
      <p:ext uri="{BB962C8B-B14F-4D97-AF65-F5344CB8AC3E}">
        <p14:creationId xmlns:p14="http://schemas.microsoft.com/office/powerpoint/2010/main" val="242965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7F46B-B393-9C4A-931E-FE913EF009E0}"/>
              </a:ext>
            </a:extLst>
          </p:cNvPr>
          <p:cNvSpPr/>
          <p:nvPr/>
        </p:nvSpPr>
        <p:spPr>
          <a:xfrm>
            <a:off x="0" y="1715301"/>
            <a:ext cx="27432000" cy="2804448"/>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0" dirty="0">
                <a:solidFill>
                  <a:schemeClr val="bg1"/>
                </a:solidFill>
                <a:latin typeface="Cambria" panose="02040503050406030204" pitchFamily="18" charset="0"/>
              </a:rPr>
              <a:t>Evoking</a:t>
            </a:r>
          </a:p>
        </p:txBody>
      </p:sp>
      <p:sp>
        <p:nvSpPr>
          <p:cNvPr id="5" name="Rectangle 4">
            <a:extLst>
              <a:ext uri="{FF2B5EF4-FFF2-40B4-BE49-F238E27FC236}">
                <a16:creationId xmlns:a16="http://schemas.microsoft.com/office/drawing/2014/main" id="{80A91A4C-0663-E844-8518-E44641860F28}"/>
              </a:ext>
            </a:extLst>
          </p:cNvPr>
          <p:cNvSpPr/>
          <p:nvPr/>
        </p:nvSpPr>
        <p:spPr>
          <a:xfrm>
            <a:off x="0" y="4519749"/>
            <a:ext cx="27432000" cy="387785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tx1"/>
                </a:solidFill>
                <a:latin typeface="Cambria" panose="02040503050406030204" pitchFamily="18" charset="0"/>
              </a:rPr>
              <a:t>Belief in the Client’s Capacity for Change </a:t>
            </a:r>
          </a:p>
        </p:txBody>
      </p:sp>
      <p:sp>
        <p:nvSpPr>
          <p:cNvPr id="6" name="Rectangle 5">
            <a:extLst>
              <a:ext uri="{FF2B5EF4-FFF2-40B4-BE49-F238E27FC236}">
                <a16:creationId xmlns:a16="http://schemas.microsoft.com/office/drawing/2014/main" id="{AB730DEC-4A60-DE4B-A1AD-4DCF23996DDD}"/>
              </a:ext>
            </a:extLst>
          </p:cNvPr>
          <p:cNvSpPr/>
          <p:nvPr/>
        </p:nvSpPr>
        <p:spPr>
          <a:xfrm>
            <a:off x="0" y="11926956"/>
            <a:ext cx="27432000" cy="35293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tx1"/>
                </a:solidFill>
                <a:latin typeface="Cambria" panose="02040503050406030204" pitchFamily="18" charset="0"/>
              </a:rPr>
              <a:t>Nurturing the Client’s Internal Motivation</a:t>
            </a:r>
          </a:p>
        </p:txBody>
      </p:sp>
      <p:sp>
        <p:nvSpPr>
          <p:cNvPr id="7" name="Rectangle 6">
            <a:extLst>
              <a:ext uri="{FF2B5EF4-FFF2-40B4-BE49-F238E27FC236}">
                <a16:creationId xmlns:a16="http://schemas.microsoft.com/office/drawing/2014/main" id="{BF70F32B-69A3-5741-8D52-8D51A018CBA6}"/>
              </a:ext>
            </a:extLst>
          </p:cNvPr>
          <p:cNvSpPr/>
          <p:nvPr/>
        </p:nvSpPr>
        <p:spPr>
          <a:xfrm>
            <a:off x="0" y="8269356"/>
            <a:ext cx="27432000" cy="365760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tx1"/>
                </a:solidFill>
                <a:latin typeface="Cambria" panose="02040503050406030204" pitchFamily="18" charset="0"/>
              </a:rPr>
              <a:t>Looking and Listening for Clients’ Strengths </a:t>
            </a:r>
          </a:p>
        </p:txBody>
      </p:sp>
    </p:spTree>
    <p:extLst>
      <p:ext uri="{BB962C8B-B14F-4D97-AF65-F5344CB8AC3E}">
        <p14:creationId xmlns:p14="http://schemas.microsoft.com/office/powerpoint/2010/main" val="208641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9017A-3481-BB5B-E35B-F28FA410C96C}"/>
              </a:ext>
            </a:extLst>
          </p:cNvPr>
          <p:cNvSpPr/>
          <p:nvPr/>
        </p:nvSpPr>
        <p:spPr>
          <a:xfrm>
            <a:off x="0" y="1730830"/>
            <a:ext cx="16165286" cy="2883887"/>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noGrp="1" noChangeArrowheads="1"/>
          </p:cNvSpPr>
          <p:nvPr/>
        </p:nvSpPr>
        <p:spPr>
          <a:xfrm>
            <a:off x="1079645" y="5077436"/>
            <a:ext cx="13716000" cy="2143589"/>
          </a:xfrm>
          <a:prstGeom prst="rect">
            <a:avLst/>
          </a:prstGeom>
        </p:spPr>
        <p:txBody>
          <a:bodyPr>
            <a:noAutofit/>
          </a:bodyPr>
          <a:lstStyle>
            <a:lvl1pPr marL="0" marR="0" indent="0" algn="ctr" defTabSz="914400" rtl="0" eaLnBrk="1" fontAlgn="auto" latinLnBrk="0" hangingPunct="1">
              <a:lnSpc>
                <a:spcPct val="100000"/>
              </a:lnSpc>
              <a:spcBef>
                <a:spcPct val="0"/>
              </a:spcBef>
              <a:spcAft>
                <a:spcPts val="0"/>
              </a:spcAft>
              <a:buClrTx/>
              <a:buSzTx/>
              <a:buFontTx/>
              <a:buNone/>
              <a:tabLst/>
              <a:defRPr kumimoji="0" sz="3300" kern="1200">
                <a:solidFill>
                  <a:schemeClr val="accent3">
                    <a:shade val="75000"/>
                  </a:schemeClr>
                </a:solidFill>
                <a:latin typeface="+mj-lt"/>
                <a:ea typeface="+mj-ea"/>
                <a:cs typeface="+mj-cs"/>
              </a:defRPr>
            </a:lvl1pPr>
          </a:lstStyle>
          <a:p>
            <a:pPr algn="l" eaLnBrk="1" fontAlgn="auto" hangingPunct="1">
              <a:spcAft>
                <a:spcPts val="0"/>
              </a:spcAft>
              <a:defRPr/>
            </a:pPr>
            <a:r>
              <a:rPr lang="en-US" sz="10000" i="1" dirty="0">
                <a:solidFill>
                  <a:srgbClr val="800000"/>
                </a:solidFill>
                <a:latin typeface="Cambria" panose="02040503050406030204" pitchFamily="18" charset="0"/>
              </a:rPr>
              <a:t>Preparatory</a:t>
            </a:r>
            <a:r>
              <a:rPr lang="en-US" sz="10000" dirty="0">
                <a:solidFill>
                  <a:srgbClr val="646B86"/>
                </a:solidFill>
                <a:ea typeface="+mj-ea"/>
                <a:cs typeface="+mj-cs"/>
              </a:rPr>
              <a:t> </a:t>
            </a:r>
            <a:r>
              <a:rPr lang="en-US" sz="10000" dirty="0">
                <a:solidFill>
                  <a:srgbClr val="17375E"/>
                </a:solidFill>
                <a:latin typeface="Cambria" panose="02040503050406030204" pitchFamily="18" charset="0"/>
              </a:rPr>
              <a:t>Change Talk</a:t>
            </a:r>
            <a:br>
              <a:rPr lang="en-US" sz="8000" dirty="0">
                <a:solidFill>
                  <a:srgbClr val="17375E"/>
                </a:solidFill>
                <a:ea typeface="+mj-ea"/>
                <a:cs typeface="+mj-cs"/>
              </a:rPr>
            </a:br>
            <a:endParaRPr lang="en-US" sz="8000" dirty="0">
              <a:solidFill>
                <a:srgbClr val="17375E"/>
              </a:solidFill>
              <a:ea typeface="+mj-ea"/>
              <a:cs typeface="+mj-cs"/>
            </a:endParaRPr>
          </a:p>
        </p:txBody>
      </p:sp>
      <p:sp>
        <p:nvSpPr>
          <p:cNvPr id="15" name="Rectangle 14"/>
          <p:cNvSpPr>
            <a:spLocks noGrp="1" noChangeArrowheads="1"/>
          </p:cNvSpPr>
          <p:nvPr/>
        </p:nvSpPr>
        <p:spPr>
          <a:xfrm>
            <a:off x="918334" y="7221025"/>
            <a:ext cx="15018353" cy="7756178"/>
          </a:xfrm>
          <a:prstGeom prst="rect">
            <a:avLst/>
          </a:prstGeom>
        </p:spPr>
        <p:txBody>
          <a:bodyPr vert="horz">
            <a:noAutofit/>
          </a:bodyPr>
          <a:lstStyle>
            <a:lvl1pPr marL="274320" indent="-274320" algn="l" rtl="0" eaLnBrk="1" latinLnBrk="0" hangingPunct="1">
              <a:spcBef>
                <a:spcPct val="20000"/>
              </a:spcBef>
              <a:buClr>
                <a:schemeClr val="tx1">
                  <a:lumMod val="75000"/>
                  <a:lumOff val="25000"/>
                </a:schemeClr>
              </a:buClr>
              <a:buSzPct val="85000"/>
              <a:buFont typeface="Wingdings" charset="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charset="2"/>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charset="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charset="2"/>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 typeface="Wingdings" charset="2"/>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eaLnBrk="1" hangingPunct="1">
              <a:buClr>
                <a:schemeClr val="bg2">
                  <a:lumMod val="25000"/>
                </a:schemeClr>
              </a:buClr>
              <a:buSzPct val="70000"/>
              <a:buNone/>
            </a:pPr>
            <a:r>
              <a:rPr lang="en-US" sz="10000" b="1" dirty="0">
                <a:solidFill>
                  <a:srgbClr val="800000"/>
                </a:solidFill>
                <a:latin typeface="Cambria" panose="02040503050406030204" pitchFamily="18" charset="0"/>
              </a:rPr>
              <a:t>D</a:t>
            </a:r>
            <a:r>
              <a:rPr lang="en-US" sz="5600" dirty="0">
                <a:latin typeface="Cambria" panose="02040503050406030204" pitchFamily="18" charset="0"/>
              </a:rPr>
              <a:t>ESIRE to change  (I want to, would like, wish)</a:t>
            </a:r>
          </a:p>
          <a:p>
            <a:pPr marL="0" indent="0" eaLnBrk="1" hangingPunct="1">
              <a:buClr>
                <a:schemeClr val="bg2">
                  <a:lumMod val="25000"/>
                </a:schemeClr>
              </a:buClr>
              <a:buSzPct val="70000"/>
              <a:buNone/>
            </a:pPr>
            <a:r>
              <a:rPr lang="en-US" sz="10000" b="1" dirty="0">
                <a:solidFill>
                  <a:srgbClr val="800000"/>
                </a:solidFill>
                <a:latin typeface="Cambria" panose="02040503050406030204" pitchFamily="18" charset="0"/>
              </a:rPr>
              <a:t>A</a:t>
            </a:r>
            <a:r>
              <a:rPr lang="en-US" sz="5600" dirty="0">
                <a:latin typeface="Cambria" panose="02040503050406030204" pitchFamily="18" charset="0"/>
              </a:rPr>
              <a:t>BILITY to change  (I can, could . . )</a:t>
            </a:r>
          </a:p>
          <a:p>
            <a:pPr marL="0" indent="0" eaLnBrk="1" hangingPunct="1">
              <a:buClr>
                <a:schemeClr val="bg2">
                  <a:lumMod val="25000"/>
                </a:schemeClr>
              </a:buClr>
              <a:buSzPct val="70000"/>
              <a:buNone/>
            </a:pPr>
            <a:r>
              <a:rPr lang="en-US" sz="10000" b="1" dirty="0">
                <a:solidFill>
                  <a:srgbClr val="800000"/>
                </a:solidFill>
                <a:latin typeface="Cambria" panose="02040503050406030204" pitchFamily="18" charset="0"/>
              </a:rPr>
              <a:t>R</a:t>
            </a:r>
            <a:r>
              <a:rPr lang="en-US" sz="5600" dirty="0">
                <a:latin typeface="Cambria" panose="02040503050406030204" pitchFamily="18" charset="0"/>
              </a:rPr>
              <a:t>EASONS to change  (it would help me to..)</a:t>
            </a:r>
          </a:p>
          <a:p>
            <a:pPr marL="0" indent="0" eaLnBrk="1" hangingPunct="1">
              <a:buClr>
                <a:schemeClr val="bg2">
                  <a:lumMod val="25000"/>
                </a:schemeClr>
              </a:buClr>
              <a:buSzPct val="70000"/>
              <a:buNone/>
            </a:pPr>
            <a:r>
              <a:rPr lang="en-US" sz="10000" b="1" dirty="0">
                <a:solidFill>
                  <a:srgbClr val="800000"/>
                </a:solidFill>
                <a:latin typeface="Cambria" panose="02040503050406030204" pitchFamily="18" charset="0"/>
              </a:rPr>
              <a:t>N</a:t>
            </a:r>
            <a:r>
              <a:rPr lang="en-US" sz="5600" dirty="0">
                <a:latin typeface="Cambria" panose="02040503050406030204" pitchFamily="18" charset="0"/>
              </a:rPr>
              <a:t>EED to change (I need to, have to, got to . .)</a:t>
            </a:r>
          </a:p>
        </p:txBody>
      </p:sp>
      <p:sp>
        <p:nvSpPr>
          <p:cNvPr id="16" name="Rectangle 15"/>
          <p:cNvSpPr/>
          <p:nvPr/>
        </p:nvSpPr>
        <p:spPr>
          <a:xfrm>
            <a:off x="754276" y="2193549"/>
            <a:ext cx="13914194" cy="1569660"/>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0" dirty="0">
                <a:solidFill>
                  <a:schemeClr val="accent6">
                    <a:lumMod val="20000"/>
                    <a:lumOff val="80000"/>
                  </a:schemeClr>
                </a:solidFill>
                <a:latin typeface="Cambria" panose="02040503050406030204" pitchFamily="18" charset="0"/>
              </a:rPr>
              <a:t>What are we listening for?</a:t>
            </a:r>
          </a:p>
        </p:txBody>
      </p:sp>
      <p:pic>
        <p:nvPicPr>
          <p:cNvPr id="3" name="Picture 2" descr="A close up of a rabbit&#10;&#10;Description automatically generated with medium confidence">
            <a:extLst>
              <a:ext uri="{FF2B5EF4-FFF2-40B4-BE49-F238E27FC236}">
                <a16:creationId xmlns:a16="http://schemas.microsoft.com/office/drawing/2014/main" id="{D56C8E93-9EBD-564C-A403-81E01B9627E8}"/>
              </a:ext>
            </a:extLst>
          </p:cNvPr>
          <p:cNvPicPr>
            <a:picLocks noChangeAspect="1"/>
          </p:cNvPicPr>
          <p:nvPr/>
        </p:nvPicPr>
        <p:blipFill>
          <a:blip r:embed="rId3"/>
          <a:stretch>
            <a:fillRect/>
          </a:stretch>
        </p:blipFill>
        <p:spPr>
          <a:xfrm>
            <a:off x="16165286" y="1730830"/>
            <a:ext cx="11266714" cy="13683342"/>
          </a:xfrm>
          <a:prstGeom prst="rect">
            <a:avLst/>
          </a:prstGeom>
        </p:spPr>
      </p:pic>
    </p:spTree>
    <p:extLst>
      <p:ext uri="{BB962C8B-B14F-4D97-AF65-F5344CB8AC3E}">
        <p14:creationId xmlns:p14="http://schemas.microsoft.com/office/powerpoint/2010/main" val="4215195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a:xfrm>
            <a:off x="1151466" y="2400918"/>
            <a:ext cx="15334865" cy="2031765"/>
          </a:xfrm>
          <a:prstGeom prst="rect">
            <a:avLst/>
          </a:prstGeom>
        </p:spPr>
        <p:txBody>
          <a:bodyPr>
            <a:noAutofit/>
          </a:bodyPr>
          <a:lstStyle>
            <a:lvl1pPr marL="0" marR="0" indent="0" algn="ctr" defTabSz="914400" rtl="0" eaLnBrk="1" fontAlgn="auto" latinLnBrk="0" hangingPunct="1">
              <a:lnSpc>
                <a:spcPct val="100000"/>
              </a:lnSpc>
              <a:spcBef>
                <a:spcPct val="0"/>
              </a:spcBef>
              <a:spcAft>
                <a:spcPts val="0"/>
              </a:spcAft>
              <a:buClrTx/>
              <a:buSzTx/>
              <a:buFontTx/>
              <a:buNone/>
              <a:tabLst/>
              <a:defRPr kumimoji="0" sz="3300" kern="1200">
                <a:solidFill>
                  <a:schemeClr val="accent3">
                    <a:shade val="75000"/>
                  </a:schemeClr>
                </a:solidFill>
                <a:latin typeface="+mj-lt"/>
                <a:ea typeface="+mj-ea"/>
                <a:cs typeface="+mj-cs"/>
              </a:defRPr>
            </a:lvl1pPr>
          </a:lstStyle>
          <a:p>
            <a:pPr eaLnBrk="1" hangingPunct="1"/>
            <a:r>
              <a:rPr lang="en-US" sz="11500" i="1" dirty="0">
                <a:solidFill>
                  <a:srgbClr val="800000"/>
                </a:solidFill>
                <a:latin typeface="Cambria" panose="02040503050406030204" pitchFamily="18" charset="0"/>
              </a:rPr>
              <a:t>Mobilizing</a:t>
            </a:r>
            <a:r>
              <a:rPr lang="en-US" sz="11500" dirty="0">
                <a:solidFill>
                  <a:srgbClr val="646B86"/>
                </a:solidFill>
                <a:latin typeface="Cambria" panose="02040503050406030204" pitchFamily="18" charset="0"/>
              </a:rPr>
              <a:t> </a:t>
            </a:r>
            <a:r>
              <a:rPr lang="en-US" sz="11500" dirty="0">
                <a:solidFill>
                  <a:srgbClr val="17375E"/>
                </a:solidFill>
                <a:latin typeface="Cambria" panose="02040503050406030204" pitchFamily="18" charset="0"/>
              </a:rPr>
              <a:t>Change Talk</a:t>
            </a:r>
          </a:p>
        </p:txBody>
      </p:sp>
      <p:sp>
        <p:nvSpPr>
          <p:cNvPr id="3" name="Rectangle 2"/>
          <p:cNvSpPr>
            <a:spLocks noGrp="1" noChangeArrowheads="1"/>
          </p:cNvSpPr>
          <p:nvPr/>
        </p:nvSpPr>
        <p:spPr>
          <a:xfrm>
            <a:off x="1866711" y="7495467"/>
            <a:ext cx="17289576" cy="7711257"/>
          </a:xfrm>
          <a:prstGeom prst="rect">
            <a:avLst/>
          </a:prstGeom>
        </p:spPr>
        <p:txBody>
          <a:bodyPr vert="horz">
            <a:noAutofit/>
          </a:bodyPr>
          <a:lstStyle>
            <a:lvl1pPr marL="274320" indent="-274320" algn="l" rtl="0" eaLnBrk="1" latinLnBrk="0" hangingPunct="1">
              <a:spcBef>
                <a:spcPct val="20000"/>
              </a:spcBef>
              <a:buClr>
                <a:schemeClr val="tx1">
                  <a:lumMod val="75000"/>
                  <a:lumOff val="25000"/>
                </a:schemeClr>
              </a:buClr>
              <a:buSzPct val="85000"/>
              <a:buFont typeface="Wingdings" charset="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charset="2"/>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charset="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charset="2"/>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 typeface="Wingdings" charset="2"/>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eaLnBrk="1" hangingPunct="1">
              <a:buClr>
                <a:schemeClr val="tx2">
                  <a:lumMod val="75000"/>
                </a:schemeClr>
              </a:buClr>
              <a:buSzPct val="70000"/>
              <a:buNone/>
            </a:pPr>
            <a:r>
              <a:rPr lang="en-US" sz="10000" b="1" dirty="0">
                <a:solidFill>
                  <a:srgbClr val="800000"/>
                </a:solidFill>
                <a:latin typeface="Cambria" panose="02040503050406030204" pitchFamily="18" charset="0"/>
              </a:rPr>
              <a:t>C</a:t>
            </a:r>
            <a:r>
              <a:rPr lang="en-US" sz="6000" dirty="0">
                <a:latin typeface="Cambria" panose="02040503050406030204" pitchFamily="18" charset="0"/>
              </a:rPr>
              <a:t>OMMITMENT</a:t>
            </a:r>
            <a:r>
              <a:rPr lang="en-US" sz="8600" dirty="0">
                <a:latin typeface="Cambria" panose="02040503050406030204" pitchFamily="18" charset="0"/>
              </a:rPr>
              <a:t> </a:t>
            </a:r>
            <a:r>
              <a:rPr lang="en-US" sz="6000" dirty="0">
                <a:latin typeface="Cambria" panose="02040503050406030204" pitchFamily="18" charset="0"/>
              </a:rPr>
              <a:t>(intention, decision, promise) </a:t>
            </a:r>
          </a:p>
          <a:p>
            <a:pPr marL="0" indent="0" eaLnBrk="1" hangingPunct="1">
              <a:buClr>
                <a:schemeClr val="tx2">
                  <a:lumMod val="75000"/>
                </a:schemeClr>
              </a:buClr>
              <a:buSzPct val="70000"/>
              <a:buNone/>
            </a:pPr>
            <a:r>
              <a:rPr lang="en-US" sz="10000" b="1" dirty="0">
                <a:solidFill>
                  <a:srgbClr val="800000"/>
                </a:solidFill>
                <a:latin typeface="Cambria" panose="02040503050406030204" pitchFamily="18" charset="0"/>
              </a:rPr>
              <a:t>A</a:t>
            </a:r>
            <a:r>
              <a:rPr lang="en-US" sz="6000" dirty="0">
                <a:latin typeface="Cambria" panose="02040503050406030204" pitchFamily="18" charset="0"/>
              </a:rPr>
              <a:t>CTIVATION  (willing, ready, preparing)</a:t>
            </a:r>
          </a:p>
          <a:p>
            <a:pPr marL="0" indent="0" eaLnBrk="1" hangingPunct="1">
              <a:buClr>
                <a:schemeClr val="tx2">
                  <a:lumMod val="75000"/>
                </a:schemeClr>
              </a:buClr>
              <a:buSzPct val="70000"/>
              <a:buNone/>
            </a:pPr>
            <a:r>
              <a:rPr lang="en-US" sz="10000" b="1" dirty="0">
                <a:solidFill>
                  <a:srgbClr val="800000"/>
                </a:solidFill>
                <a:latin typeface="Cambria" panose="02040503050406030204" pitchFamily="18" charset="0"/>
              </a:rPr>
              <a:t>T</a:t>
            </a:r>
            <a:r>
              <a:rPr lang="en-US" sz="6000" dirty="0">
                <a:latin typeface="Cambria" panose="02040503050406030204" pitchFamily="18" charset="0"/>
              </a:rPr>
              <a:t>AKING</a:t>
            </a:r>
            <a:r>
              <a:rPr lang="en-US" sz="8600" dirty="0">
                <a:latin typeface="Cambria" panose="02040503050406030204" pitchFamily="18" charset="0"/>
              </a:rPr>
              <a:t> </a:t>
            </a:r>
            <a:r>
              <a:rPr lang="en-US" sz="10000" b="1" dirty="0">
                <a:solidFill>
                  <a:srgbClr val="800000"/>
                </a:solidFill>
                <a:latin typeface="Cambria" panose="02040503050406030204" pitchFamily="18" charset="0"/>
              </a:rPr>
              <a:t>S</a:t>
            </a:r>
            <a:r>
              <a:rPr lang="en-US" sz="6000" dirty="0">
                <a:latin typeface="Cambria" panose="02040503050406030204" pitchFamily="18" charset="0"/>
              </a:rPr>
              <a:t>TEPS</a:t>
            </a:r>
            <a:r>
              <a:rPr lang="en-US" sz="8600" dirty="0">
                <a:latin typeface="Cambria" panose="02040503050406030204" pitchFamily="18" charset="0"/>
              </a:rPr>
              <a:t> </a:t>
            </a:r>
            <a:r>
              <a:rPr lang="en-US" sz="6000" dirty="0">
                <a:latin typeface="Cambria" panose="02040503050406030204" pitchFamily="18" charset="0"/>
              </a:rPr>
              <a:t>(examples of actions taken)</a:t>
            </a:r>
          </a:p>
        </p:txBody>
      </p:sp>
      <p:sp>
        <p:nvSpPr>
          <p:cNvPr id="4" name="Rectangle 3"/>
          <p:cNvSpPr/>
          <p:nvPr/>
        </p:nvSpPr>
        <p:spPr>
          <a:xfrm>
            <a:off x="898869" y="5256189"/>
            <a:ext cx="17123918" cy="141577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600" dirty="0">
                <a:solidFill>
                  <a:srgbClr val="323543"/>
                </a:solidFill>
                <a:latin typeface="Cambria" panose="02040503050406030204" pitchFamily="18" charset="0"/>
              </a:rPr>
              <a:t>Signals moving beyond ambivalence</a:t>
            </a:r>
          </a:p>
        </p:txBody>
      </p:sp>
      <p:pic>
        <p:nvPicPr>
          <p:cNvPr id="5" name="Picture 4" descr="3-Cats.jpg"/>
          <p:cNvPicPr>
            <a:picLocks noChangeAspect="1"/>
          </p:cNvPicPr>
          <p:nvPr/>
        </p:nvPicPr>
        <p:blipFill>
          <a:blip r:embed="rId2"/>
          <a:stretch>
            <a:fillRect/>
          </a:stretch>
        </p:blipFill>
        <p:spPr>
          <a:xfrm>
            <a:off x="18008498" y="1744634"/>
            <a:ext cx="9378141" cy="7033606"/>
          </a:xfrm>
          <a:prstGeom prst="rect">
            <a:avLst/>
          </a:prstGeom>
        </p:spPr>
      </p:pic>
    </p:spTree>
    <p:extLst>
      <p:ext uri="{BB962C8B-B14F-4D97-AF65-F5344CB8AC3E}">
        <p14:creationId xmlns:p14="http://schemas.microsoft.com/office/powerpoint/2010/main" val="144639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64766" y="3917097"/>
            <a:ext cx="2190910" cy="9788623"/>
          </a:xfrm>
        </p:spPr>
        <p:txBody>
          <a:bodyPr>
            <a:normAutofit/>
          </a:bodyPr>
          <a:lstStyle/>
          <a:p>
            <a:pPr marL="0" indent="0" algn="ctr">
              <a:buSzPct val="70000"/>
              <a:buNone/>
            </a:pPr>
            <a:r>
              <a:rPr lang="en-US" sz="13200" b="1" dirty="0">
                <a:solidFill>
                  <a:srgbClr val="6E2619"/>
                </a:solidFill>
                <a:latin typeface="Georgia"/>
                <a:cs typeface="Georgia"/>
              </a:rPr>
              <a:t>O</a:t>
            </a:r>
          </a:p>
          <a:p>
            <a:pPr marL="0" indent="0" algn="ctr">
              <a:buSzPct val="70000"/>
              <a:buNone/>
            </a:pPr>
            <a:r>
              <a:rPr lang="en-US" sz="13200" b="1" dirty="0">
                <a:solidFill>
                  <a:srgbClr val="6E2619"/>
                </a:solidFill>
                <a:latin typeface="Georgia"/>
                <a:cs typeface="Georgia"/>
              </a:rPr>
              <a:t>A</a:t>
            </a:r>
          </a:p>
          <a:p>
            <a:pPr marL="0" indent="0" algn="ctr">
              <a:buSzPct val="70000"/>
              <a:buNone/>
            </a:pPr>
            <a:r>
              <a:rPr lang="en-US" sz="13200" b="1" dirty="0">
                <a:solidFill>
                  <a:srgbClr val="6E2619"/>
                </a:solidFill>
                <a:latin typeface="Georgia"/>
                <a:cs typeface="Georgia"/>
              </a:rPr>
              <a:t>R</a:t>
            </a:r>
          </a:p>
          <a:p>
            <a:pPr marL="0" indent="0" algn="ctr">
              <a:buSzPct val="70000"/>
              <a:buNone/>
            </a:pPr>
            <a:r>
              <a:rPr lang="en-US" sz="13200" b="1" dirty="0">
                <a:solidFill>
                  <a:srgbClr val="6E2619"/>
                </a:solidFill>
                <a:latin typeface="Georgia"/>
                <a:cs typeface="Georgia"/>
              </a:rPr>
              <a:t>S</a:t>
            </a:r>
          </a:p>
        </p:txBody>
      </p:sp>
      <p:pic>
        <p:nvPicPr>
          <p:cNvPr id="4" name="Picture 3"/>
          <p:cNvPicPr>
            <a:picLocks noChangeAspect="1"/>
          </p:cNvPicPr>
          <p:nvPr/>
        </p:nvPicPr>
        <p:blipFill>
          <a:blip r:embed="rId2"/>
          <a:stretch>
            <a:fillRect/>
          </a:stretch>
        </p:blipFill>
        <p:spPr>
          <a:xfrm>
            <a:off x="4400008" y="2902901"/>
            <a:ext cx="23037479" cy="12490634"/>
          </a:xfrm>
          <a:prstGeom prst="rect">
            <a:avLst/>
          </a:prstGeom>
        </p:spPr>
      </p:pic>
    </p:spTree>
    <p:extLst>
      <p:ext uri="{BB962C8B-B14F-4D97-AF65-F5344CB8AC3E}">
        <p14:creationId xmlns:p14="http://schemas.microsoft.com/office/powerpoint/2010/main" val="208281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4D965F-C9BD-4A46-9844-F539DFA8A6EB}"/>
              </a:ext>
            </a:extLst>
          </p:cNvPr>
          <p:cNvSpPr/>
          <p:nvPr/>
        </p:nvSpPr>
        <p:spPr>
          <a:xfrm>
            <a:off x="-7111" y="12701530"/>
            <a:ext cx="27432000" cy="2690870"/>
          </a:xfrm>
          <a:prstGeom prst="rect">
            <a:avLst/>
          </a:prstGeom>
          <a:solidFill>
            <a:schemeClr val="accent4">
              <a:lumMod val="20000"/>
              <a:lumOff val="80000"/>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2D9563-95C0-C64A-A538-1E3260D59848}"/>
              </a:ext>
            </a:extLst>
          </p:cNvPr>
          <p:cNvSpPr/>
          <p:nvPr/>
        </p:nvSpPr>
        <p:spPr>
          <a:xfrm>
            <a:off x="0" y="3970336"/>
            <a:ext cx="27422856" cy="271306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B2DDBE-57F2-4D4A-BD63-E46EBA3E2031}"/>
              </a:ext>
            </a:extLst>
          </p:cNvPr>
          <p:cNvSpPr/>
          <p:nvPr/>
        </p:nvSpPr>
        <p:spPr>
          <a:xfrm>
            <a:off x="-18289" y="6654717"/>
            <a:ext cx="27450289" cy="3049613"/>
          </a:xfrm>
          <a:prstGeom prst="rect">
            <a:avLst/>
          </a:prstGeom>
          <a:solidFill>
            <a:schemeClr val="accent4">
              <a:lumMod val="20000"/>
              <a:lumOff val="80000"/>
              <a:alpha val="38039"/>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E7FEC3-DF66-C14D-9FB9-690A0DD2341F}"/>
              </a:ext>
            </a:extLst>
          </p:cNvPr>
          <p:cNvSpPr/>
          <p:nvPr/>
        </p:nvSpPr>
        <p:spPr>
          <a:xfrm>
            <a:off x="1" y="1766404"/>
            <a:ext cx="27432000" cy="2203932"/>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905256" y="1791804"/>
            <a:ext cx="25603200" cy="1821485"/>
          </a:xfrm>
          <a:prstGeom prst="rect">
            <a:avLst/>
          </a:prstGeom>
        </p:spPr>
        <p:txBody>
          <a:bodyPr lIns="250802" tIns="125401" rIns="250802" bIns="125401"/>
          <a:lstStyle/>
          <a:p>
            <a:r>
              <a:rPr lang="en-US" sz="10000" b="1" dirty="0">
                <a:solidFill>
                  <a:schemeClr val="bg1"/>
                </a:solidFill>
                <a:latin typeface="Cambria" panose="02040503050406030204" pitchFamily="18" charset="0"/>
              </a:rPr>
              <a:t>OARS</a:t>
            </a:r>
          </a:p>
        </p:txBody>
      </p:sp>
      <p:sp>
        <p:nvSpPr>
          <p:cNvPr id="8" name="TextBox 7">
            <a:extLst>
              <a:ext uri="{FF2B5EF4-FFF2-40B4-BE49-F238E27FC236}">
                <a16:creationId xmlns:a16="http://schemas.microsoft.com/office/drawing/2014/main" id="{92435A1E-4EF7-F445-BCC4-529B54971655}"/>
              </a:ext>
            </a:extLst>
          </p:cNvPr>
          <p:cNvSpPr txBox="1"/>
          <p:nvPr/>
        </p:nvSpPr>
        <p:spPr>
          <a:xfrm>
            <a:off x="1117600" y="4272015"/>
            <a:ext cx="25984200" cy="2662267"/>
          </a:xfrm>
          <a:prstGeom prst="rect">
            <a:avLst/>
          </a:prstGeom>
          <a:noFill/>
          <a:ln>
            <a:noFill/>
          </a:ln>
        </p:spPr>
        <p:txBody>
          <a:bodyPr wrap="square" rtlCol="0">
            <a:spAutoFit/>
          </a:bodyPr>
          <a:lstStyle/>
          <a:p>
            <a:r>
              <a:rPr lang="en-US" sz="6600" b="1" dirty="0">
                <a:solidFill>
                  <a:srgbClr val="002060"/>
                </a:solidFill>
                <a:latin typeface="Cambria" panose="02040503050406030204" pitchFamily="18" charset="0"/>
              </a:rPr>
              <a:t>Open Questions</a:t>
            </a:r>
          </a:p>
          <a:p>
            <a:pPr marL="2508016" lvl="4" indent="-940506">
              <a:buClr>
                <a:srgbClr val="C05019"/>
              </a:buClr>
              <a:buFont typeface="Wingdings" charset="2"/>
              <a:buChar char="§"/>
            </a:pPr>
            <a:r>
              <a:rPr lang="en-US" sz="6600" dirty="0">
                <a:solidFill>
                  <a:srgbClr val="002060"/>
                </a:solidFill>
                <a:latin typeface="Cambria" panose="02040503050406030204" pitchFamily="18" charset="0"/>
              </a:rPr>
              <a:t>Seek more information than “yes” or “no”</a:t>
            </a:r>
          </a:p>
          <a:p>
            <a:endParaRPr lang="en-US" dirty="0">
              <a:solidFill>
                <a:srgbClr val="002060"/>
              </a:solidFill>
            </a:endParaRPr>
          </a:p>
        </p:txBody>
      </p:sp>
      <p:sp>
        <p:nvSpPr>
          <p:cNvPr id="9" name="TextBox 8">
            <a:extLst>
              <a:ext uri="{FF2B5EF4-FFF2-40B4-BE49-F238E27FC236}">
                <a16:creationId xmlns:a16="http://schemas.microsoft.com/office/drawing/2014/main" id="{D7F5F532-6F3B-3A43-9C89-46314677FC86}"/>
              </a:ext>
            </a:extLst>
          </p:cNvPr>
          <p:cNvSpPr txBox="1"/>
          <p:nvPr/>
        </p:nvSpPr>
        <p:spPr>
          <a:xfrm>
            <a:off x="1117600" y="7076160"/>
            <a:ext cx="24485600" cy="2662267"/>
          </a:xfrm>
          <a:prstGeom prst="rect">
            <a:avLst/>
          </a:prstGeom>
          <a:noFill/>
        </p:spPr>
        <p:txBody>
          <a:bodyPr wrap="square" rtlCol="0">
            <a:spAutoFit/>
          </a:bodyPr>
          <a:lstStyle/>
          <a:p>
            <a:pPr marL="0" lvl="4" indent="0">
              <a:buClr>
                <a:srgbClr val="C05019"/>
              </a:buClr>
              <a:buNone/>
            </a:pPr>
            <a:r>
              <a:rPr lang="en-US" sz="6600" b="1" dirty="0">
                <a:solidFill>
                  <a:srgbClr val="002060"/>
                </a:solidFill>
                <a:latin typeface="Cambria" panose="02040503050406030204" pitchFamily="18" charset="0"/>
              </a:rPr>
              <a:t>Affirmations</a:t>
            </a:r>
          </a:p>
          <a:p>
            <a:pPr marL="2508016" lvl="6" indent="-940506">
              <a:buClr>
                <a:srgbClr val="C05019"/>
              </a:buClr>
              <a:buSzPct val="100000"/>
              <a:buFont typeface="Wingdings" charset="2"/>
              <a:buChar char="§"/>
            </a:pPr>
            <a:r>
              <a:rPr lang="en-US" sz="6600" dirty="0">
                <a:solidFill>
                  <a:srgbClr val="002060"/>
                </a:solidFill>
                <a:latin typeface="Cambria" panose="02040503050406030204" pitchFamily="18" charset="0"/>
              </a:rPr>
              <a:t>Highlight client’s strengths, determination or values</a:t>
            </a:r>
          </a:p>
          <a:p>
            <a:endParaRPr lang="en-US" dirty="0">
              <a:solidFill>
                <a:srgbClr val="002060"/>
              </a:solidFill>
            </a:endParaRPr>
          </a:p>
        </p:txBody>
      </p:sp>
      <p:sp>
        <p:nvSpPr>
          <p:cNvPr id="11" name="Rectangle 10">
            <a:extLst>
              <a:ext uri="{FF2B5EF4-FFF2-40B4-BE49-F238E27FC236}">
                <a16:creationId xmlns:a16="http://schemas.microsoft.com/office/drawing/2014/main" id="{82AABBA7-F927-634A-9E60-9AFC6F807D7A}"/>
              </a:ext>
            </a:extLst>
          </p:cNvPr>
          <p:cNvSpPr/>
          <p:nvPr/>
        </p:nvSpPr>
        <p:spPr>
          <a:xfrm>
            <a:off x="-9144" y="9599670"/>
            <a:ext cx="27422856" cy="310186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74F912-2DBA-9B4B-AFEA-47B67AD9A48C}"/>
              </a:ext>
            </a:extLst>
          </p:cNvPr>
          <p:cNvSpPr txBox="1"/>
          <p:nvPr/>
        </p:nvSpPr>
        <p:spPr>
          <a:xfrm>
            <a:off x="1117600" y="9888845"/>
            <a:ext cx="25806400" cy="2662267"/>
          </a:xfrm>
          <a:prstGeom prst="rect">
            <a:avLst/>
          </a:prstGeom>
          <a:noFill/>
          <a:ln>
            <a:noFill/>
          </a:ln>
        </p:spPr>
        <p:txBody>
          <a:bodyPr wrap="square" rtlCol="0">
            <a:spAutoFit/>
          </a:bodyPr>
          <a:lstStyle/>
          <a:p>
            <a:pPr marL="0" lvl="4" indent="0">
              <a:buClr>
                <a:srgbClr val="C05019"/>
              </a:buClr>
              <a:buNone/>
            </a:pPr>
            <a:r>
              <a:rPr lang="en-US" sz="6600" b="1" dirty="0">
                <a:solidFill>
                  <a:srgbClr val="002060"/>
                </a:solidFill>
                <a:latin typeface="Cambria" panose="02040503050406030204" pitchFamily="18" charset="0"/>
              </a:rPr>
              <a:t>Reflective Listening</a:t>
            </a:r>
          </a:p>
          <a:p>
            <a:pPr marL="2508016" lvl="6" indent="-940506">
              <a:buClr>
                <a:srgbClr val="C05019"/>
              </a:buClr>
              <a:buSzPct val="100000"/>
              <a:buFont typeface="Wingdings" charset="2"/>
              <a:buChar char="§"/>
            </a:pPr>
            <a:r>
              <a:rPr lang="en-US" sz="6600" dirty="0">
                <a:solidFill>
                  <a:srgbClr val="002060"/>
                </a:solidFill>
                <a:latin typeface="Cambria" panose="02040503050406030204" pitchFamily="18" charset="0"/>
              </a:rPr>
              <a:t>Verbalizing a guess at what the person </a:t>
            </a:r>
            <a:r>
              <a:rPr lang="en-US" sz="6600" i="1" dirty="0">
                <a:solidFill>
                  <a:srgbClr val="002060"/>
                </a:solidFill>
                <a:latin typeface="Cambria" panose="02040503050406030204" pitchFamily="18" charset="0"/>
              </a:rPr>
              <a:t>means</a:t>
            </a:r>
            <a:r>
              <a:rPr lang="en-US" sz="6600" dirty="0">
                <a:solidFill>
                  <a:srgbClr val="002060"/>
                </a:solidFill>
                <a:latin typeface="Cambria" panose="02040503050406030204" pitchFamily="18" charset="0"/>
              </a:rPr>
              <a:t>, with a statement</a:t>
            </a:r>
          </a:p>
          <a:p>
            <a:endParaRPr lang="en-US" dirty="0">
              <a:solidFill>
                <a:srgbClr val="002060"/>
              </a:solidFill>
            </a:endParaRPr>
          </a:p>
        </p:txBody>
      </p:sp>
      <p:sp>
        <p:nvSpPr>
          <p:cNvPr id="16" name="TextBox 15">
            <a:extLst>
              <a:ext uri="{FF2B5EF4-FFF2-40B4-BE49-F238E27FC236}">
                <a16:creationId xmlns:a16="http://schemas.microsoft.com/office/drawing/2014/main" id="{36FED353-07AE-4E44-A155-D74EA3816C85}"/>
              </a:ext>
            </a:extLst>
          </p:cNvPr>
          <p:cNvSpPr txBox="1"/>
          <p:nvPr/>
        </p:nvSpPr>
        <p:spPr>
          <a:xfrm>
            <a:off x="1117600" y="12887575"/>
            <a:ext cx="25577800" cy="2123658"/>
          </a:xfrm>
          <a:prstGeom prst="rect">
            <a:avLst/>
          </a:prstGeom>
          <a:noFill/>
          <a:ln>
            <a:noFill/>
          </a:ln>
        </p:spPr>
        <p:txBody>
          <a:bodyPr wrap="square" rtlCol="0">
            <a:spAutoFit/>
          </a:bodyPr>
          <a:lstStyle/>
          <a:p>
            <a:pPr marL="0" lvl="6" indent="0" defTabSz="174168">
              <a:buClr>
                <a:srgbClr val="C05019"/>
              </a:buClr>
              <a:buSzPct val="100000"/>
              <a:buNone/>
            </a:pPr>
            <a:r>
              <a:rPr lang="en-US" sz="6600" b="1" dirty="0">
                <a:solidFill>
                  <a:srgbClr val="002060"/>
                </a:solidFill>
                <a:latin typeface="Cambria" panose="02040503050406030204" pitchFamily="18" charset="0"/>
              </a:rPr>
              <a:t>Summarizing</a:t>
            </a:r>
          </a:p>
          <a:p>
            <a:pPr marL="2508016" lvl="8" indent="-940506" defTabSz="174168">
              <a:buClr>
                <a:srgbClr val="C05019"/>
              </a:buClr>
              <a:buSzPct val="100000"/>
              <a:buFont typeface="Wingdings" charset="2"/>
              <a:buChar char="§"/>
            </a:pPr>
            <a:r>
              <a:rPr lang="en-US" sz="6600" dirty="0">
                <a:solidFill>
                  <a:srgbClr val="002060"/>
                </a:solidFill>
                <a:latin typeface="Cambria" panose="02040503050406030204" pitchFamily="18" charset="0"/>
              </a:rPr>
              <a:t>Statements link together and reinforce information discussed</a:t>
            </a:r>
            <a:endParaRPr lang="en-US"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224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8C81B2-D38E-A640-AD1E-7B96B7EC141F}"/>
              </a:ext>
            </a:extLst>
          </p:cNvPr>
          <p:cNvSpPr/>
          <p:nvPr/>
        </p:nvSpPr>
        <p:spPr>
          <a:xfrm>
            <a:off x="0" y="6562847"/>
            <a:ext cx="27432000" cy="882955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CD500A-F46D-A945-8F53-BE49CE45300F}"/>
              </a:ext>
            </a:extLst>
          </p:cNvPr>
          <p:cNvSpPr/>
          <p:nvPr/>
        </p:nvSpPr>
        <p:spPr>
          <a:xfrm>
            <a:off x="0" y="3851830"/>
            <a:ext cx="27432000" cy="2711017"/>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42D03D-0758-C543-803E-5B0D9152566C}"/>
              </a:ext>
            </a:extLst>
          </p:cNvPr>
          <p:cNvSpPr/>
          <p:nvPr/>
        </p:nvSpPr>
        <p:spPr>
          <a:xfrm>
            <a:off x="0" y="3851830"/>
            <a:ext cx="27432000" cy="2711017"/>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3C430A-A23A-CB49-A399-ABFF3D7D1BD3}"/>
              </a:ext>
            </a:extLst>
          </p:cNvPr>
          <p:cNvSpPr/>
          <p:nvPr/>
        </p:nvSpPr>
        <p:spPr>
          <a:xfrm>
            <a:off x="0" y="1568956"/>
            <a:ext cx="27432000" cy="2282874"/>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865099" y="1893222"/>
            <a:ext cx="9470862" cy="1631216"/>
          </a:xfrm>
          <a:prstGeom prst="rect">
            <a:avLst/>
          </a:prstGeom>
        </p:spPr>
        <p:txBody>
          <a:bodyPr wrap="none">
            <a:spAutoFit/>
          </a:bodyPr>
          <a:lstStyle/>
          <a:p>
            <a:r>
              <a:rPr lang="en-US" sz="10000" b="1" dirty="0">
                <a:solidFill>
                  <a:srgbClr val="002060"/>
                </a:solidFill>
                <a:latin typeface="Cambria" panose="02040503050406030204" pitchFamily="18" charset="0"/>
              </a:rPr>
              <a:t>Open Questions</a:t>
            </a:r>
          </a:p>
        </p:txBody>
      </p:sp>
      <p:sp>
        <p:nvSpPr>
          <p:cNvPr id="5" name="TextBox 4">
            <a:extLst>
              <a:ext uri="{FF2B5EF4-FFF2-40B4-BE49-F238E27FC236}">
                <a16:creationId xmlns:a16="http://schemas.microsoft.com/office/drawing/2014/main" id="{FD963A74-0B99-0D46-AE05-361B26B1A5C5}"/>
              </a:ext>
            </a:extLst>
          </p:cNvPr>
          <p:cNvSpPr txBox="1"/>
          <p:nvPr/>
        </p:nvSpPr>
        <p:spPr>
          <a:xfrm>
            <a:off x="1121591" y="7799280"/>
            <a:ext cx="11334932" cy="6093976"/>
          </a:xfrm>
          <a:prstGeom prst="rect">
            <a:avLst/>
          </a:prstGeom>
          <a:noFill/>
        </p:spPr>
        <p:txBody>
          <a:bodyPr wrap="square" rtlCol="0">
            <a:spAutoFit/>
          </a:bodyPr>
          <a:lstStyle/>
          <a:p>
            <a:r>
              <a:rPr lang="en-US" sz="4000" b="1" dirty="0">
                <a:solidFill>
                  <a:srgbClr val="002060"/>
                </a:solidFill>
                <a:latin typeface="Cambria" panose="02040503050406030204" pitchFamily="18" charset="0"/>
              </a:rPr>
              <a:t>Don’t you want to get help right now?</a:t>
            </a: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Can’t you just stop smoking?</a:t>
            </a: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Would you like to learn more about asthma management?</a:t>
            </a: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Do you want to eat more healthfully?</a:t>
            </a:r>
          </a:p>
          <a:p>
            <a:endParaRPr lang="en-US" b="1" dirty="0">
              <a:solidFill>
                <a:srgbClr val="002060"/>
              </a:solidFill>
              <a:latin typeface="Cambria" panose="02040503050406030204" pitchFamily="18" charset="0"/>
            </a:endParaRPr>
          </a:p>
          <a:p>
            <a:endParaRPr lang="en-US" b="1" dirty="0">
              <a:solidFill>
                <a:srgbClr val="002060"/>
              </a:solidFill>
              <a:latin typeface="Cambria" panose="02040503050406030204" pitchFamily="18" charset="0"/>
            </a:endParaRPr>
          </a:p>
        </p:txBody>
      </p:sp>
      <p:sp>
        <p:nvSpPr>
          <p:cNvPr id="6" name="TextBox 5">
            <a:extLst>
              <a:ext uri="{FF2B5EF4-FFF2-40B4-BE49-F238E27FC236}">
                <a16:creationId xmlns:a16="http://schemas.microsoft.com/office/drawing/2014/main" id="{AED2B1EF-0760-A84C-B9E1-AC3B00E14757}"/>
              </a:ext>
            </a:extLst>
          </p:cNvPr>
          <p:cNvSpPr txBox="1"/>
          <p:nvPr/>
        </p:nvSpPr>
        <p:spPr>
          <a:xfrm>
            <a:off x="1513614" y="4760871"/>
            <a:ext cx="7351485" cy="1554272"/>
          </a:xfrm>
          <a:prstGeom prst="rect">
            <a:avLst/>
          </a:prstGeom>
          <a:noFill/>
        </p:spPr>
        <p:txBody>
          <a:bodyPr wrap="square" rtlCol="0">
            <a:spAutoFit/>
          </a:bodyPr>
          <a:lstStyle/>
          <a:p>
            <a:r>
              <a:rPr lang="en-US" sz="6000" b="1" dirty="0">
                <a:solidFill>
                  <a:schemeClr val="bg1"/>
                </a:solidFill>
                <a:latin typeface="Cambria" panose="02040503050406030204" pitchFamily="18" charset="0"/>
              </a:rPr>
              <a:t>CLOSED QUESTION</a:t>
            </a:r>
          </a:p>
          <a:p>
            <a:endParaRPr lang="en-US" dirty="0">
              <a:solidFill>
                <a:schemeClr val="bg1"/>
              </a:solidFill>
            </a:endParaRPr>
          </a:p>
        </p:txBody>
      </p:sp>
      <p:sp>
        <p:nvSpPr>
          <p:cNvPr id="7" name="TextBox 6">
            <a:extLst>
              <a:ext uri="{FF2B5EF4-FFF2-40B4-BE49-F238E27FC236}">
                <a16:creationId xmlns:a16="http://schemas.microsoft.com/office/drawing/2014/main" id="{2A487966-841B-3C41-ABB1-C28F035DF147}"/>
              </a:ext>
            </a:extLst>
          </p:cNvPr>
          <p:cNvSpPr txBox="1"/>
          <p:nvPr/>
        </p:nvSpPr>
        <p:spPr>
          <a:xfrm>
            <a:off x="12876349" y="4760871"/>
            <a:ext cx="6875419" cy="1554272"/>
          </a:xfrm>
          <a:prstGeom prst="rect">
            <a:avLst/>
          </a:prstGeom>
          <a:noFill/>
        </p:spPr>
        <p:txBody>
          <a:bodyPr wrap="square" rtlCol="0">
            <a:spAutoFit/>
          </a:bodyPr>
          <a:lstStyle/>
          <a:p>
            <a:r>
              <a:rPr lang="en-US" sz="6000" b="1" dirty="0">
                <a:solidFill>
                  <a:schemeClr val="bg1"/>
                </a:solidFill>
                <a:latin typeface="Cambria" panose="02040503050406030204" pitchFamily="18" charset="0"/>
              </a:rPr>
              <a:t>OPEN QUESTION</a:t>
            </a:r>
          </a:p>
          <a:p>
            <a:endParaRPr lang="en-US" dirty="0">
              <a:solidFill>
                <a:schemeClr val="bg1"/>
              </a:solidFill>
            </a:endParaRPr>
          </a:p>
        </p:txBody>
      </p:sp>
      <p:sp>
        <p:nvSpPr>
          <p:cNvPr id="8" name="TextBox 7">
            <a:extLst>
              <a:ext uri="{FF2B5EF4-FFF2-40B4-BE49-F238E27FC236}">
                <a16:creationId xmlns:a16="http://schemas.microsoft.com/office/drawing/2014/main" id="{1E51780D-A077-1B4E-BFD0-7C401A7A0BC1}"/>
              </a:ext>
            </a:extLst>
          </p:cNvPr>
          <p:cNvSpPr txBox="1"/>
          <p:nvPr/>
        </p:nvSpPr>
        <p:spPr>
          <a:xfrm>
            <a:off x="12876349" y="7799280"/>
            <a:ext cx="14250851" cy="5016758"/>
          </a:xfrm>
          <a:prstGeom prst="rect">
            <a:avLst/>
          </a:prstGeom>
          <a:noFill/>
        </p:spPr>
        <p:txBody>
          <a:bodyPr wrap="square" rtlCol="0">
            <a:spAutoFit/>
          </a:bodyPr>
          <a:lstStyle/>
          <a:p>
            <a:r>
              <a:rPr lang="en-US" sz="4000" b="1" dirty="0">
                <a:solidFill>
                  <a:srgbClr val="002060"/>
                </a:solidFill>
                <a:latin typeface="Cambria" panose="02040503050406030204" pitchFamily="18" charset="0"/>
              </a:rPr>
              <a:t>What would be most helpful to you right now?</a:t>
            </a: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What are your thoughts about stopping smoking?</a:t>
            </a: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What information do you need about asthma management?</a:t>
            </a:r>
          </a:p>
          <a:p>
            <a:endParaRPr lang="en-US" sz="4000" b="1" dirty="0">
              <a:solidFill>
                <a:srgbClr val="002060"/>
              </a:solidFill>
              <a:latin typeface="Cambria" panose="02040503050406030204" pitchFamily="18" charset="0"/>
            </a:endParaRPr>
          </a:p>
          <a:p>
            <a:endParaRPr lang="en-US" sz="4000" b="1" dirty="0">
              <a:solidFill>
                <a:srgbClr val="002060"/>
              </a:solidFill>
              <a:latin typeface="Cambria" panose="02040503050406030204" pitchFamily="18" charset="0"/>
            </a:endParaRPr>
          </a:p>
          <a:p>
            <a:r>
              <a:rPr lang="en-US" sz="4000" b="1" dirty="0">
                <a:solidFill>
                  <a:srgbClr val="002060"/>
                </a:solidFill>
                <a:latin typeface="Cambria" panose="02040503050406030204" pitchFamily="18" charset="0"/>
              </a:rPr>
              <a:t>What might help you to eat more healthfully?</a:t>
            </a:r>
          </a:p>
        </p:txBody>
      </p:sp>
    </p:spTree>
    <p:extLst>
      <p:ext uri="{BB962C8B-B14F-4D97-AF65-F5344CB8AC3E}">
        <p14:creationId xmlns:p14="http://schemas.microsoft.com/office/powerpoint/2010/main" val="25877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F3A5F2-66E1-3D4B-BF0E-B85CC0CF53F1}"/>
              </a:ext>
            </a:extLst>
          </p:cNvPr>
          <p:cNvSpPr/>
          <p:nvPr/>
        </p:nvSpPr>
        <p:spPr>
          <a:xfrm>
            <a:off x="0" y="1722066"/>
            <a:ext cx="27432000" cy="13699166"/>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C42AA36-50EF-244C-B79A-6D32EF70C3B5}"/>
              </a:ext>
            </a:extLst>
          </p:cNvPr>
          <p:cNvPicPr>
            <a:picLocks noChangeAspect="1"/>
          </p:cNvPicPr>
          <p:nvPr/>
        </p:nvPicPr>
        <p:blipFill>
          <a:blip r:embed="rId2"/>
          <a:stretch>
            <a:fillRect/>
          </a:stretch>
        </p:blipFill>
        <p:spPr>
          <a:xfrm>
            <a:off x="1927654" y="1722066"/>
            <a:ext cx="23774400" cy="13699166"/>
          </a:xfrm>
          <a:prstGeom prst="rect">
            <a:avLst/>
          </a:prstGeom>
        </p:spPr>
      </p:pic>
      <p:sp>
        <p:nvSpPr>
          <p:cNvPr id="5" name="Rectangle 4">
            <a:extLst>
              <a:ext uri="{FF2B5EF4-FFF2-40B4-BE49-F238E27FC236}">
                <a16:creationId xmlns:a16="http://schemas.microsoft.com/office/drawing/2014/main" id="{A2D7EA2E-55BA-064C-85DA-E0C289105300}"/>
              </a:ext>
            </a:extLst>
          </p:cNvPr>
          <p:cNvSpPr/>
          <p:nvPr/>
        </p:nvSpPr>
        <p:spPr>
          <a:xfrm>
            <a:off x="0" y="1672283"/>
            <a:ext cx="27432000" cy="2306593"/>
          </a:xfrm>
          <a:prstGeom prst="rect">
            <a:avLst/>
          </a:prstGeom>
          <a:solidFill>
            <a:schemeClr val="tx1">
              <a:lumMod val="65000"/>
              <a:lumOff val="35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3E4A5992-2C69-D848-BF80-54987CF049C8}"/>
              </a:ext>
            </a:extLst>
          </p:cNvPr>
          <p:cNvSpPr txBox="1"/>
          <p:nvPr/>
        </p:nvSpPr>
        <p:spPr>
          <a:xfrm>
            <a:off x="10033000" y="1672283"/>
            <a:ext cx="9419969" cy="2246769"/>
          </a:xfrm>
          <a:prstGeom prst="rect">
            <a:avLst/>
          </a:prstGeom>
          <a:noFill/>
        </p:spPr>
        <p:txBody>
          <a:bodyPr wrap="square" rtlCol="0">
            <a:spAutoFit/>
          </a:bodyPr>
          <a:lstStyle/>
          <a:p>
            <a:r>
              <a:rPr lang="en-US" sz="14000" dirty="0">
                <a:solidFill>
                  <a:schemeClr val="bg1"/>
                </a:solidFill>
                <a:latin typeface="Cambria" panose="02040503050406030204" pitchFamily="18" charset="0"/>
              </a:rPr>
              <a:t>Reflections</a:t>
            </a:r>
          </a:p>
        </p:txBody>
      </p:sp>
    </p:spTree>
    <p:extLst>
      <p:ext uri="{BB962C8B-B14F-4D97-AF65-F5344CB8AC3E}">
        <p14:creationId xmlns:p14="http://schemas.microsoft.com/office/powerpoint/2010/main" val="407330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30E814-57B7-5010-51E6-505C0942A90A}"/>
              </a:ext>
            </a:extLst>
          </p:cNvPr>
          <p:cNvSpPr/>
          <p:nvPr/>
        </p:nvSpPr>
        <p:spPr>
          <a:xfrm>
            <a:off x="0" y="1760365"/>
            <a:ext cx="27432000" cy="1381960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C53080-86A0-7A1A-F701-E06DEC5AAD24}"/>
              </a:ext>
            </a:extLst>
          </p:cNvPr>
          <p:cNvSpPr/>
          <p:nvPr/>
        </p:nvSpPr>
        <p:spPr>
          <a:xfrm>
            <a:off x="11585988" y="4994278"/>
            <a:ext cx="14624727" cy="729525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2D6333-8C62-D34F-9701-5CDB81A4AF93}"/>
              </a:ext>
            </a:extLst>
          </p:cNvPr>
          <p:cNvSpPr txBox="1"/>
          <p:nvPr/>
        </p:nvSpPr>
        <p:spPr>
          <a:xfrm>
            <a:off x="12501794" y="5469289"/>
            <a:ext cx="13708921" cy="6401753"/>
          </a:xfrm>
          <a:prstGeom prst="rect">
            <a:avLst/>
          </a:prstGeom>
          <a:noFill/>
        </p:spPr>
        <p:txBody>
          <a:bodyPr wrap="square" rtlCol="0">
            <a:spAutoFit/>
          </a:bodyPr>
          <a:lstStyle/>
          <a:p>
            <a:r>
              <a:rPr lang="en-US" sz="8000" b="1" dirty="0">
                <a:latin typeface="Cambria"/>
                <a:cs typeface="Cambria"/>
              </a:rPr>
              <a:t>Jacki Hecht, RN, MSN</a:t>
            </a:r>
          </a:p>
          <a:p>
            <a:r>
              <a:rPr lang="en-US" sz="6600" dirty="0">
                <a:latin typeface="Cambria"/>
                <a:cs typeface="Cambria"/>
              </a:rPr>
              <a:t>Project Coordinator</a:t>
            </a:r>
          </a:p>
          <a:p>
            <a:pPr algn="l" rtl="0"/>
            <a:r>
              <a:rPr lang="en-US" sz="6600" b="0" i="0" dirty="0">
                <a:effectLst/>
                <a:latin typeface="Cambria" panose="02040503050406030204" pitchFamily="18" charset="0"/>
              </a:rPr>
              <a:t>Luci Baines Johnson and Ian J. Turpin </a:t>
            </a:r>
          </a:p>
          <a:p>
            <a:pPr algn="l" rtl="0"/>
            <a:r>
              <a:rPr lang="en-US" sz="6600" b="0" i="0" dirty="0">
                <a:effectLst/>
                <a:latin typeface="Cambria" panose="02040503050406030204" pitchFamily="18" charset="0"/>
              </a:rPr>
              <a:t>Center for Gerontological Nursing</a:t>
            </a:r>
            <a:endParaRPr lang="en-US" sz="6600" dirty="0">
              <a:latin typeface="Cambria" panose="02040503050406030204" pitchFamily="18" charset="0"/>
              <a:cs typeface="Cambria"/>
            </a:endParaRPr>
          </a:p>
          <a:p>
            <a:r>
              <a:rPr lang="en-US" sz="6600" dirty="0">
                <a:latin typeface="Cambria"/>
                <a:cs typeface="Cambria"/>
              </a:rPr>
              <a:t>UT Austin School of Nursing</a:t>
            </a:r>
          </a:p>
          <a:p>
            <a:r>
              <a:rPr lang="en-US" sz="6600" dirty="0" err="1">
                <a:latin typeface="Cambria"/>
                <a:cs typeface="Cambria"/>
              </a:rPr>
              <a:t>jhecht@nursing.utexas.edu</a:t>
            </a:r>
            <a:endParaRPr lang="en-US" sz="6600" dirty="0">
              <a:latin typeface="Cambria"/>
              <a:cs typeface="Cambria"/>
            </a:endParaRPr>
          </a:p>
        </p:txBody>
      </p:sp>
      <p:pic>
        <p:nvPicPr>
          <p:cNvPr id="10" name="Picture 9">
            <a:extLst>
              <a:ext uri="{FF2B5EF4-FFF2-40B4-BE49-F238E27FC236}">
                <a16:creationId xmlns:a16="http://schemas.microsoft.com/office/drawing/2014/main" id="{DEF5C91A-B295-842C-8061-0F14FF814BF0}"/>
              </a:ext>
            </a:extLst>
          </p:cNvPr>
          <p:cNvPicPr>
            <a:picLocks noChangeAspect="1"/>
          </p:cNvPicPr>
          <p:nvPr/>
        </p:nvPicPr>
        <p:blipFill>
          <a:blip r:embed="rId3"/>
          <a:stretch>
            <a:fillRect/>
          </a:stretch>
        </p:blipFill>
        <p:spPr>
          <a:xfrm>
            <a:off x="0" y="1760365"/>
            <a:ext cx="10364703" cy="13819603"/>
          </a:xfrm>
          <a:prstGeom prst="rect">
            <a:avLst/>
          </a:prstGeom>
        </p:spPr>
      </p:pic>
    </p:spTree>
    <p:extLst>
      <p:ext uri="{BB962C8B-B14F-4D97-AF65-F5344CB8AC3E}">
        <p14:creationId xmlns:p14="http://schemas.microsoft.com/office/powerpoint/2010/main" val="75581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13E668-F543-7E40-B5EB-0009BD160A30}"/>
              </a:ext>
            </a:extLst>
          </p:cNvPr>
          <p:cNvSpPr/>
          <p:nvPr/>
        </p:nvSpPr>
        <p:spPr>
          <a:xfrm>
            <a:off x="1579447" y="10469008"/>
            <a:ext cx="17054542" cy="1655805"/>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DD0708-BB7D-4644-A836-DE16DEEF1884}"/>
              </a:ext>
            </a:extLst>
          </p:cNvPr>
          <p:cNvSpPr/>
          <p:nvPr/>
        </p:nvSpPr>
        <p:spPr>
          <a:xfrm>
            <a:off x="1579445" y="7440211"/>
            <a:ext cx="14731474" cy="1655805"/>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D37962-D24F-D748-8763-38A7D9DEB6B6}"/>
              </a:ext>
            </a:extLst>
          </p:cNvPr>
          <p:cNvSpPr/>
          <p:nvPr/>
        </p:nvSpPr>
        <p:spPr>
          <a:xfrm>
            <a:off x="1579446" y="4620880"/>
            <a:ext cx="14731474" cy="1655805"/>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F4C58C-76DB-6C41-94B2-C3522CBFF24C}"/>
              </a:ext>
            </a:extLst>
          </p:cNvPr>
          <p:cNvPicPr>
            <a:picLocks noChangeAspect="1"/>
          </p:cNvPicPr>
          <p:nvPr/>
        </p:nvPicPr>
        <p:blipFill rotWithShape="1">
          <a:blip r:embed="rId2">
            <a:alphaModFix amt="35000"/>
          </a:blip>
          <a:srcRect l="5067" t="11200" b="26877"/>
          <a:stretch/>
        </p:blipFill>
        <p:spPr>
          <a:xfrm>
            <a:off x="1355338" y="3597280"/>
            <a:ext cx="24283534" cy="11879862"/>
          </a:xfrm>
          <a:prstGeom prst="rect">
            <a:avLst/>
          </a:prstGeom>
          <a:effectLst>
            <a:softEdge rad="127000"/>
          </a:effectLst>
        </p:spPr>
      </p:pic>
      <p:sp>
        <p:nvSpPr>
          <p:cNvPr id="2" name="Title 1"/>
          <p:cNvSpPr>
            <a:spLocks noGrp="1"/>
          </p:cNvSpPr>
          <p:nvPr>
            <p:ph type="title" idx="4294967295"/>
          </p:nvPr>
        </p:nvSpPr>
        <p:spPr>
          <a:xfrm>
            <a:off x="616126" y="1775795"/>
            <a:ext cx="25603200" cy="1821485"/>
          </a:xfrm>
          <a:prstGeom prst="rect">
            <a:avLst/>
          </a:prstGeom>
        </p:spPr>
        <p:txBody>
          <a:bodyPr lIns="250802" tIns="125401" rIns="250802" bIns="125401"/>
          <a:lstStyle/>
          <a:p>
            <a:r>
              <a:rPr lang="en-US" sz="10000" b="1" dirty="0">
                <a:solidFill>
                  <a:srgbClr val="002060"/>
                </a:solidFill>
                <a:latin typeface="Cambria" panose="02040503050406030204" pitchFamily="18" charset="0"/>
              </a:rPr>
              <a:t>Reflective Listening</a:t>
            </a:r>
          </a:p>
        </p:txBody>
      </p:sp>
      <p:sp>
        <p:nvSpPr>
          <p:cNvPr id="10" name="TextBox 9">
            <a:extLst>
              <a:ext uri="{FF2B5EF4-FFF2-40B4-BE49-F238E27FC236}">
                <a16:creationId xmlns:a16="http://schemas.microsoft.com/office/drawing/2014/main" id="{69C2729F-2FF7-5747-BD6D-E04B0E31EDF1}"/>
              </a:ext>
            </a:extLst>
          </p:cNvPr>
          <p:cNvSpPr txBox="1"/>
          <p:nvPr/>
        </p:nvSpPr>
        <p:spPr>
          <a:xfrm>
            <a:off x="1793128" y="4877760"/>
            <a:ext cx="14762460" cy="1231106"/>
          </a:xfrm>
          <a:prstGeom prst="rect">
            <a:avLst/>
          </a:prstGeom>
          <a:noFill/>
        </p:spPr>
        <p:txBody>
          <a:bodyPr wrap="square" rtlCol="0">
            <a:spAutoFit/>
          </a:bodyPr>
          <a:lstStyle/>
          <a:p>
            <a:r>
              <a:rPr lang="en-US" sz="7400" dirty="0">
                <a:solidFill>
                  <a:schemeClr val="bg1"/>
                </a:solidFill>
                <a:latin typeface="Cambria" panose="02040503050406030204" pitchFamily="18" charset="0"/>
              </a:rPr>
              <a:t>What do I think this person </a:t>
            </a:r>
            <a:r>
              <a:rPr lang="en-US" sz="7400" i="1" dirty="0">
                <a:solidFill>
                  <a:schemeClr val="bg1"/>
                </a:solidFill>
                <a:latin typeface="Cambria" panose="02040503050406030204" pitchFamily="18" charset="0"/>
              </a:rPr>
              <a:t>means</a:t>
            </a:r>
            <a:r>
              <a:rPr lang="en-US" sz="7400" dirty="0">
                <a:solidFill>
                  <a:schemeClr val="bg1"/>
                </a:solidFill>
                <a:latin typeface="Cambria" panose="02040503050406030204" pitchFamily="18" charset="0"/>
              </a:rPr>
              <a:t>?</a:t>
            </a:r>
            <a:endParaRPr lang="en-US" sz="7400" dirty="0">
              <a:latin typeface="Cambria" panose="02040503050406030204" pitchFamily="18" charset="0"/>
            </a:endParaRPr>
          </a:p>
        </p:txBody>
      </p:sp>
      <p:sp>
        <p:nvSpPr>
          <p:cNvPr id="11" name="Rectangle 10">
            <a:extLst>
              <a:ext uri="{FF2B5EF4-FFF2-40B4-BE49-F238E27FC236}">
                <a16:creationId xmlns:a16="http://schemas.microsoft.com/office/drawing/2014/main" id="{AE2FBD61-09EE-4541-A5B2-B8AEB7D891DC}"/>
              </a:ext>
            </a:extLst>
          </p:cNvPr>
          <p:cNvSpPr/>
          <p:nvPr/>
        </p:nvSpPr>
        <p:spPr>
          <a:xfrm>
            <a:off x="1777482" y="10681357"/>
            <a:ext cx="16658471" cy="1231106"/>
          </a:xfrm>
          <a:prstGeom prst="rect">
            <a:avLst/>
          </a:prstGeom>
        </p:spPr>
        <p:txBody>
          <a:bodyPr wrap="none">
            <a:spAutoFit/>
          </a:bodyPr>
          <a:lstStyle/>
          <a:p>
            <a:r>
              <a:rPr lang="en-US" sz="7400" dirty="0">
                <a:solidFill>
                  <a:schemeClr val="bg1"/>
                </a:solidFill>
                <a:latin typeface="Cambria" panose="02040503050406030204" pitchFamily="18" charset="0"/>
              </a:rPr>
              <a:t>Listen carefully to your client’s response.</a:t>
            </a:r>
          </a:p>
        </p:txBody>
      </p:sp>
      <p:sp>
        <p:nvSpPr>
          <p:cNvPr id="13" name="Content Placeholder 12">
            <a:extLst>
              <a:ext uri="{FF2B5EF4-FFF2-40B4-BE49-F238E27FC236}">
                <a16:creationId xmlns:a16="http://schemas.microsoft.com/office/drawing/2014/main" id="{5CFAC7E8-5793-2E45-8928-DFCF7ED3ABF0}"/>
              </a:ext>
            </a:extLst>
          </p:cNvPr>
          <p:cNvSpPr>
            <a:spLocks noGrp="1"/>
          </p:cNvSpPr>
          <p:nvPr>
            <p:ph sz="quarter" idx="1"/>
          </p:nvPr>
        </p:nvSpPr>
        <p:spPr>
          <a:xfrm>
            <a:off x="1687477" y="7599460"/>
            <a:ext cx="14973759" cy="1398926"/>
          </a:xfrm>
        </p:spPr>
        <p:txBody>
          <a:bodyPr/>
          <a:lstStyle/>
          <a:p>
            <a:pPr marL="0" indent="0">
              <a:buNone/>
            </a:pPr>
            <a:r>
              <a:rPr lang="en-US" sz="7400" dirty="0">
                <a:solidFill>
                  <a:schemeClr val="bg1"/>
                </a:solidFill>
                <a:latin typeface="Cambria" panose="02040503050406030204" pitchFamily="18" charset="0"/>
              </a:rPr>
              <a:t>Offer your “hunch” in a </a:t>
            </a:r>
            <a:r>
              <a:rPr lang="en-US" sz="7400" b="1" i="1" dirty="0">
                <a:solidFill>
                  <a:schemeClr val="bg1"/>
                </a:solidFill>
                <a:latin typeface="Cambria" panose="02040503050406030204" pitchFamily="18" charset="0"/>
              </a:rPr>
              <a:t>statement, </a:t>
            </a:r>
            <a:endParaRPr lang="en-US" sz="7400" dirty="0">
              <a:solidFill>
                <a:srgbClr val="800000"/>
              </a:solidFill>
              <a:latin typeface="Cambria" panose="02040503050406030204" pitchFamily="18" charset="0"/>
            </a:endParaRPr>
          </a:p>
          <a:p>
            <a:endParaRPr lang="en-US" dirty="0">
              <a:latin typeface="Cambria" panose="02040503050406030204" pitchFamily="18" charset="0"/>
            </a:endParaRPr>
          </a:p>
        </p:txBody>
      </p:sp>
    </p:spTree>
    <p:extLst>
      <p:ext uri="{BB962C8B-B14F-4D97-AF65-F5344CB8AC3E}">
        <p14:creationId xmlns:p14="http://schemas.microsoft.com/office/powerpoint/2010/main" val="20476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10" grpId="0"/>
      <p:bldP spid="11" grpId="0"/>
      <p:bldP spid="1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2A0045-82C9-C101-710E-F917C1F50A3E}"/>
              </a:ext>
            </a:extLst>
          </p:cNvPr>
          <p:cNvSpPr/>
          <p:nvPr/>
        </p:nvSpPr>
        <p:spPr>
          <a:xfrm>
            <a:off x="0" y="10154580"/>
            <a:ext cx="9971431" cy="285073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902CA4-3D42-99A5-7887-9688E1F7AC68}"/>
              </a:ext>
            </a:extLst>
          </p:cNvPr>
          <p:cNvSpPr/>
          <p:nvPr/>
        </p:nvSpPr>
        <p:spPr>
          <a:xfrm>
            <a:off x="0" y="5378869"/>
            <a:ext cx="9971431" cy="285073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60C754-2A2C-68CC-3085-0D98B71AE4E9}"/>
              </a:ext>
            </a:extLst>
          </p:cNvPr>
          <p:cNvSpPr/>
          <p:nvPr/>
        </p:nvSpPr>
        <p:spPr>
          <a:xfrm>
            <a:off x="0" y="1785373"/>
            <a:ext cx="27432000" cy="192498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Jamestown Bridge Newport Rhode Island ...">
            <a:extLst>
              <a:ext uri="{FF2B5EF4-FFF2-40B4-BE49-F238E27FC236}">
                <a16:creationId xmlns:a16="http://schemas.microsoft.com/office/drawing/2014/main" id="{B1F86E78-89FE-37A8-CD62-9E71E7DB0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877" y="3710353"/>
            <a:ext cx="17672594" cy="11760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C0B796-2571-1EC9-596D-EE10AA1E659E}"/>
              </a:ext>
            </a:extLst>
          </p:cNvPr>
          <p:cNvSpPr txBox="1"/>
          <p:nvPr/>
        </p:nvSpPr>
        <p:spPr>
          <a:xfrm>
            <a:off x="1149178" y="1884229"/>
            <a:ext cx="13716000" cy="1569660"/>
          </a:xfrm>
          <a:prstGeom prst="rect">
            <a:avLst/>
          </a:prstGeom>
          <a:noFill/>
        </p:spPr>
        <p:txBody>
          <a:bodyPr wrap="square">
            <a:spAutoFit/>
          </a:bodyPr>
          <a:lstStyle/>
          <a:p>
            <a:r>
              <a:rPr lang="en-US" sz="9600" b="1" dirty="0">
                <a:solidFill>
                  <a:srgbClr val="002060"/>
                </a:solidFill>
                <a:latin typeface="Cambria" panose="02040503050406030204" pitchFamily="18" charset="0"/>
              </a:rPr>
              <a:t>Reflective Listening</a:t>
            </a:r>
            <a:endParaRPr lang="en-US" dirty="0"/>
          </a:p>
        </p:txBody>
      </p:sp>
      <p:sp>
        <p:nvSpPr>
          <p:cNvPr id="5" name="TextBox 4">
            <a:extLst>
              <a:ext uri="{FF2B5EF4-FFF2-40B4-BE49-F238E27FC236}">
                <a16:creationId xmlns:a16="http://schemas.microsoft.com/office/drawing/2014/main" id="{DF534955-1637-BE34-7E2B-6CA427D4F5E4}"/>
              </a:ext>
            </a:extLst>
          </p:cNvPr>
          <p:cNvSpPr txBox="1"/>
          <p:nvPr/>
        </p:nvSpPr>
        <p:spPr>
          <a:xfrm>
            <a:off x="636138" y="5634681"/>
            <a:ext cx="8699156" cy="2308324"/>
          </a:xfrm>
          <a:prstGeom prst="rect">
            <a:avLst/>
          </a:prstGeom>
          <a:noFill/>
        </p:spPr>
        <p:txBody>
          <a:bodyPr wrap="square" rtlCol="0">
            <a:spAutoFit/>
          </a:bodyPr>
          <a:lstStyle/>
          <a:p>
            <a:r>
              <a:rPr lang="en-US" sz="7200" dirty="0">
                <a:latin typeface="Cambria" panose="02040503050406030204" pitchFamily="18" charset="0"/>
              </a:rPr>
              <a:t>Forms a ”bridge” in the conversation.  </a:t>
            </a:r>
          </a:p>
        </p:txBody>
      </p:sp>
      <p:sp>
        <p:nvSpPr>
          <p:cNvPr id="8" name="TextBox 7">
            <a:extLst>
              <a:ext uri="{FF2B5EF4-FFF2-40B4-BE49-F238E27FC236}">
                <a16:creationId xmlns:a16="http://schemas.microsoft.com/office/drawing/2014/main" id="{F1AD986D-7F4B-D698-9368-6180227FD1DB}"/>
              </a:ext>
            </a:extLst>
          </p:cNvPr>
          <p:cNvSpPr txBox="1"/>
          <p:nvPr/>
        </p:nvSpPr>
        <p:spPr>
          <a:xfrm>
            <a:off x="636138" y="10410392"/>
            <a:ext cx="8507862" cy="2308324"/>
          </a:xfrm>
          <a:prstGeom prst="rect">
            <a:avLst/>
          </a:prstGeom>
          <a:noFill/>
        </p:spPr>
        <p:txBody>
          <a:bodyPr wrap="square">
            <a:spAutoFit/>
          </a:bodyPr>
          <a:lstStyle/>
          <a:p>
            <a:r>
              <a:rPr lang="en-US" sz="7200" dirty="0">
                <a:latin typeface="Cambria" panose="02040503050406030204" pitchFamily="18" charset="0"/>
              </a:rPr>
              <a:t>The hidden message: </a:t>
            </a:r>
            <a:r>
              <a:rPr lang="en-US" sz="7200" i="1" dirty="0">
                <a:latin typeface="Cambria" panose="02040503050406030204" pitchFamily="18" charset="0"/>
              </a:rPr>
              <a:t>“Tell me more</a:t>
            </a:r>
            <a:r>
              <a:rPr lang="en-US" sz="7200" dirty="0">
                <a:latin typeface="Cambria" panose="02040503050406030204" pitchFamily="18" charset="0"/>
              </a:rPr>
              <a:t>.”</a:t>
            </a:r>
          </a:p>
        </p:txBody>
      </p:sp>
    </p:spTree>
    <p:extLst>
      <p:ext uri="{BB962C8B-B14F-4D97-AF65-F5344CB8AC3E}">
        <p14:creationId xmlns:p14="http://schemas.microsoft.com/office/powerpoint/2010/main" val="739891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C57943-FD29-8302-3A4E-49901478E6A7}"/>
              </a:ext>
            </a:extLst>
          </p:cNvPr>
          <p:cNvSpPr/>
          <p:nvPr/>
        </p:nvSpPr>
        <p:spPr>
          <a:xfrm>
            <a:off x="0" y="1802867"/>
            <a:ext cx="27432000" cy="1879447"/>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
          </p:nvPr>
        </p:nvSpPr>
        <p:spPr>
          <a:xfrm>
            <a:off x="960120" y="4472983"/>
            <a:ext cx="25511760" cy="10972800"/>
          </a:xfrm>
        </p:spPr>
        <p:txBody>
          <a:bodyPr/>
          <a:lstStyle/>
          <a:p>
            <a:pPr marL="0" indent="0">
              <a:spcBef>
                <a:spcPts val="1200"/>
              </a:spcBef>
              <a:buNone/>
            </a:pPr>
            <a:r>
              <a:rPr lang="en-US" altLang="en-US" sz="6000" i="1" dirty="0">
                <a:latin typeface="Cambria" panose="02040503050406030204" pitchFamily="18" charset="0"/>
                <a:cs typeface="Times New Roman" panose="02020603050405020304" pitchFamily="18" charset="0"/>
              </a:rPr>
              <a:t>“</a:t>
            </a:r>
            <a:r>
              <a:rPr lang="en-US" sz="6000" i="1" dirty="0">
                <a:latin typeface="Cambria" panose="02040503050406030204" pitchFamily="18" charset="0"/>
              </a:rPr>
              <a:t>I know that smoking is not good for Maria’s asthma, and that I should quit.”</a:t>
            </a:r>
            <a:endParaRPr lang="en-US" altLang="en-US" sz="6000" i="1" dirty="0">
              <a:latin typeface="Cambria" panose="02040503050406030204" pitchFamily="18" charset="0"/>
              <a:cs typeface="Times New Roman" panose="02020603050405020304" pitchFamily="18" charset="0"/>
            </a:endParaRPr>
          </a:p>
          <a:p>
            <a:pPr marL="0" indent="0">
              <a:spcBef>
                <a:spcPts val="1200"/>
              </a:spcBef>
              <a:buNone/>
            </a:pPr>
            <a:endParaRPr lang="en-US" altLang="en-US" sz="4400" i="1" dirty="0">
              <a:latin typeface="Cambria" panose="02040503050406030204" pitchFamily="18" charset="0"/>
              <a:cs typeface="Times New Roman" panose="02020603050405020304" pitchFamily="18" charset="0"/>
            </a:endParaRPr>
          </a:p>
          <a:p>
            <a:pPr>
              <a:spcBef>
                <a:spcPts val="1200"/>
              </a:spcBef>
              <a:buFont typeface="Wingdings" charset="2"/>
              <a:buChar char="§"/>
            </a:pPr>
            <a:r>
              <a:rPr lang="en-US" altLang="en-US" sz="6600" dirty="0">
                <a:latin typeface="Cambria" panose="02040503050406030204" pitchFamily="18" charset="0"/>
                <a:cs typeface="Times New Roman" panose="02020603050405020304" pitchFamily="18" charset="0"/>
              </a:rPr>
              <a:t>Simple reflection (repeating or rephrasing)</a:t>
            </a:r>
          </a:p>
          <a:p>
            <a:pPr lvl="1">
              <a:spcBef>
                <a:spcPts val="1200"/>
              </a:spcBef>
              <a:buFontTx/>
              <a:buChar char="-"/>
            </a:pPr>
            <a:r>
              <a:rPr lang="en-US" altLang="en-US" sz="5800" i="1" dirty="0">
                <a:solidFill>
                  <a:srgbClr val="800000"/>
                </a:solidFill>
                <a:latin typeface="Cambria" panose="02040503050406030204" pitchFamily="18" charset="0"/>
                <a:cs typeface="Times New Roman" panose="02020603050405020304" pitchFamily="18" charset="0"/>
              </a:rPr>
              <a:t>“You’re aware that smoking isn’t good for Maria’s breathing.”</a:t>
            </a:r>
          </a:p>
          <a:p>
            <a:pPr lvl="1">
              <a:spcBef>
                <a:spcPts val="1200"/>
              </a:spcBef>
              <a:buFontTx/>
              <a:buChar char="-"/>
            </a:pPr>
            <a:r>
              <a:rPr lang="en-US" altLang="en-US" sz="5800" i="1" dirty="0">
                <a:solidFill>
                  <a:srgbClr val="800000"/>
                </a:solidFill>
                <a:latin typeface="Cambria" panose="02040503050406030204" pitchFamily="18" charset="0"/>
                <a:cs typeface="Times New Roman" panose="02020603050405020304" pitchFamily="18" charset="0"/>
              </a:rPr>
              <a:t>“You’re feeling like you should quit.”</a:t>
            </a:r>
            <a:endParaRPr lang="en-US" altLang="en-US" sz="6600" dirty="0">
              <a:latin typeface="Cambria" panose="02040503050406030204" pitchFamily="18" charset="0"/>
              <a:cs typeface="Times New Roman" panose="02020603050405020304" pitchFamily="18" charset="0"/>
            </a:endParaRPr>
          </a:p>
          <a:p>
            <a:pPr marL="0" indent="0">
              <a:spcBef>
                <a:spcPts val="1200"/>
              </a:spcBef>
              <a:buNone/>
            </a:pPr>
            <a:endParaRPr lang="en-US" altLang="en-US" sz="4400" dirty="0">
              <a:latin typeface="Cambria" panose="02040503050406030204" pitchFamily="18" charset="0"/>
              <a:cs typeface="Times New Roman" panose="02020603050405020304" pitchFamily="18" charset="0"/>
            </a:endParaRPr>
          </a:p>
          <a:p>
            <a:pPr>
              <a:spcBef>
                <a:spcPts val="1200"/>
              </a:spcBef>
              <a:buFont typeface="Wingdings" charset="2"/>
              <a:buChar char="§"/>
            </a:pPr>
            <a:r>
              <a:rPr lang="en-US" altLang="en-US" sz="6600" dirty="0">
                <a:latin typeface="Cambria" panose="02040503050406030204" pitchFamily="18" charset="0"/>
                <a:cs typeface="Times New Roman" panose="02020603050405020304" pitchFamily="18" charset="0"/>
              </a:rPr>
              <a:t>Complex (adds meaning, metaphors, values, emotions, importance)</a:t>
            </a:r>
            <a:endParaRPr lang="en-US" altLang="en-US" sz="6600" dirty="0">
              <a:solidFill>
                <a:srgbClr val="800000"/>
              </a:solidFill>
              <a:latin typeface="Cambria" panose="02040503050406030204" pitchFamily="18" charset="0"/>
              <a:cs typeface="Times New Roman" panose="02020603050405020304" pitchFamily="18" charset="0"/>
            </a:endParaRPr>
          </a:p>
          <a:p>
            <a:pPr marL="1565275" lvl="1" indent="-719138">
              <a:spcBef>
                <a:spcPts val="1200"/>
              </a:spcBef>
              <a:buNone/>
            </a:pPr>
            <a:r>
              <a:rPr lang="en-US" altLang="en-US" sz="5800" dirty="0">
                <a:solidFill>
                  <a:srgbClr val="800000"/>
                </a:solidFill>
                <a:latin typeface="Cambria" panose="02040503050406030204" pitchFamily="18" charset="0"/>
                <a:cs typeface="Times New Roman" panose="02020603050405020304" pitchFamily="18" charset="0"/>
              </a:rPr>
              <a:t>- </a:t>
            </a:r>
            <a:r>
              <a:rPr lang="en-US" altLang="en-US" sz="5800" i="1" dirty="0">
                <a:solidFill>
                  <a:srgbClr val="800000"/>
                </a:solidFill>
                <a:latin typeface="Cambria" panose="02040503050406030204" pitchFamily="18" charset="0"/>
                <a:cs typeface="Times New Roman" panose="02020603050405020304" pitchFamily="18" charset="0"/>
              </a:rPr>
              <a:t>“You want to do everything you can to protect Maria’s health and feel that if you were to stop smoking now, it could really help her.”</a:t>
            </a:r>
            <a:endParaRPr lang="en-US" altLang="en-US" sz="5800" dirty="0">
              <a:solidFill>
                <a:srgbClr val="800000"/>
              </a:solidFill>
              <a:latin typeface="Cambria" panose="02040503050406030204" pitchFamily="18" charset="0"/>
              <a:cs typeface="Times New Roman" panose="02020603050405020304" pitchFamily="18" charset="0"/>
            </a:endParaRPr>
          </a:p>
        </p:txBody>
      </p:sp>
      <p:sp>
        <p:nvSpPr>
          <p:cNvPr id="3" name="TextBox 2"/>
          <p:cNvSpPr txBox="1"/>
          <p:nvPr/>
        </p:nvSpPr>
        <p:spPr>
          <a:xfrm>
            <a:off x="2596896" y="1802867"/>
            <a:ext cx="21533099" cy="1569660"/>
          </a:xfrm>
          <a:prstGeom prst="rect">
            <a:avLst/>
          </a:prstGeom>
          <a:noFill/>
        </p:spPr>
        <p:txBody>
          <a:bodyPr wrap="square" rtlCol="0">
            <a:spAutoFit/>
          </a:bodyPr>
          <a:lstStyle/>
          <a:p>
            <a:r>
              <a:rPr lang="en-US" sz="9600" b="1" dirty="0">
                <a:solidFill>
                  <a:schemeClr val="tx2">
                    <a:lumMod val="75000"/>
                  </a:schemeClr>
                </a:solidFill>
                <a:latin typeface="Cambria" panose="02040503050406030204" pitchFamily="18" charset="0"/>
              </a:rPr>
              <a:t>Simple vs. Complex Reflections</a:t>
            </a:r>
          </a:p>
        </p:txBody>
      </p:sp>
    </p:spTree>
    <p:extLst>
      <p:ext uri="{BB962C8B-B14F-4D97-AF65-F5344CB8AC3E}">
        <p14:creationId xmlns:p14="http://schemas.microsoft.com/office/powerpoint/2010/main" val="24301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7F46B-B393-9C4A-931E-FE913EF009E0}"/>
              </a:ext>
            </a:extLst>
          </p:cNvPr>
          <p:cNvSpPr/>
          <p:nvPr/>
        </p:nvSpPr>
        <p:spPr>
          <a:xfrm>
            <a:off x="0" y="1680674"/>
            <a:ext cx="27432000" cy="3220278"/>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0000" b="1" dirty="0">
              <a:latin typeface="Cambria"/>
              <a:cs typeface="Cambria"/>
            </a:endParaRPr>
          </a:p>
        </p:txBody>
      </p:sp>
      <p:sp>
        <p:nvSpPr>
          <p:cNvPr id="5" name="Rectangle 4">
            <a:extLst>
              <a:ext uri="{FF2B5EF4-FFF2-40B4-BE49-F238E27FC236}">
                <a16:creationId xmlns:a16="http://schemas.microsoft.com/office/drawing/2014/main" id="{80A91A4C-0663-E844-8518-E44641860F28}"/>
              </a:ext>
            </a:extLst>
          </p:cNvPr>
          <p:cNvSpPr/>
          <p:nvPr/>
        </p:nvSpPr>
        <p:spPr>
          <a:xfrm>
            <a:off x="0" y="4968046"/>
            <a:ext cx="27432000" cy="344727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778416" lvl="1">
              <a:buClr>
                <a:schemeClr val="tx1"/>
              </a:buClr>
            </a:pPr>
            <a:endParaRPr lang="en-US" sz="7680" dirty="0">
              <a:solidFill>
                <a:srgbClr val="002060"/>
              </a:solidFill>
              <a:latin typeface="Cambria"/>
              <a:cs typeface="Cambria"/>
            </a:endParaRPr>
          </a:p>
        </p:txBody>
      </p:sp>
      <p:sp>
        <p:nvSpPr>
          <p:cNvPr id="6" name="Rectangle 5">
            <a:extLst>
              <a:ext uri="{FF2B5EF4-FFF2-40B4-BE49-F238E27FC236}">
                <a16:creationId xmlns:a16="http://schemas.microsoft.com/office/drawing/2014/main" id="{AB730DEC-4A60-DE4B-A1AD-4DCF23996DDD}"/>
              </a:ext>
            </a:extLst>
          </p:cNvPr>
          <p:cNvSpPr/>
          <p:nvPr/>
        </p:nvSpPr>
        <p:spPr>
          <a:xfrm>
            <a:off x="0" y="11926956"/>
            <a:ext cx="27432000" cy="35293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800" b="1" dirty="0">
              <a:solidFill>
                <a:schemeClr val="tx1"/>
              </a:solidFill>
            </a:endParaRPr>
          </a:p>
        </p:txBody>
      </p:sp>
      <p:sp>
        <p:nvSpPr>
          <p:cNvPr id="7" name="Rectangle 6">
            <a:extLst>
              <a:ext uri="{FF2B5EF4-FFF2-40B4-BE49-F238E27FC236}">
                <a16:creationId xmlns:a16="http://schemas.microsoft.com/office/drawing/2014/main" id="{BF70F32B-69A3-5741-8D52-8D51A018CBA6}"/>
              </a:ext>
            </a:extLst>
          </p:cNvPr>
          <p:cNvSpPr/>
          <p:nvPr/>
        </p:nvSpPr>
        <p:spPr>
          <a:xfrm>
            <a:off x="0" y="8269356"/>
            <a:ext cx="27432000" cy="36576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800" b="1" dirty="0">
              <a:solidFill>
                <a:schemeClr val="tx1"/>
              </a:solidFill>
            </a:endParaRPr>
          </a:p>
        </p:txBody>
      </p:sp>
      <p:sp>
        <p:nvSpPr>
          <p:cNvPr id="2" name="TextBox 1">
            <a:extLst>
              <a:ext uri="{FF2B5EF4-FFF2-40B4-BE49-F238E27FC236}">
                <a16:creationId xmlns:a16="http://schemas.microsoft.com/office/drawing/2014/main" id="{D48CF9EA-B40A-C743-9DFD-022BB628954A}"/>
              </a:ext>
            </a:extLst>
          </p:cNvPr>
          <p:cNvSpPr txBox="1"/>
          <p:nvPr/>
        </p:nvSpPr>
        <p:spPr>
          <a:xfrm>
            <a:off x="6030097" y="2205900"/>
            <a:ext cx="14951676" cy="3170099"/>
          </a:xfrm>
          <a:prstGeom prst="rect">
            <a:avLst/>
          </a:prstGeom>
          <a:noFill/>
        </p:spPr>
        <p:txBody>
          <a:bodyPr wrap="square" rtlCol="0">
            <a:spAutoFit/>
          </a:bodyPr>
          <a:lstStyle/>
          <a:p>
            <a:r>
              <a:rPr lang="en-US" sz="10000" b="1" dirty="0">
                <a:solidFill>
                  <a:schemeClr val="bg1"/>
                </a:solidFill>
                <a:latin typeface="Cambria"/>
                <a:cs typeface="Cambria"/>
              </a:rPr>
              <a:t>Questions </a:t>
            </a:r>
            <a:r>
              <a:rPr lang="en-US" sz="10000" b="1" i="1" dirty="0">
                <a:solidFill>
                  <a:schemeClr val="bg1"/>
                </a:solidFill>
                <a:latin typeface="Cambria"/>
                <a:cs typeface="Cambria"/>
              </a:rPr>
              <a:t>vs.</a:t>
            </a:r>
            <a:r>
              <a:rPr lang="en-US" sz="10000" b="1" dirty="0">
                <a:solidFill>
                  <a:schemeClr val="bg1"/>
                </a:solidFill>
                <a:latin typeface="Cambria"/>
                <a:cs typeface="Cambria"/>
              </a:rPr>
              <a:t> Reflections</a:t>
            </a:r>
          </a:p>
          <a:p>
            <a:endParaRPr lang="en-US" sz="10000" dirty="0">
              <a:solidFill>
                <a:schemeClr val="bg1"/>
              </a:solidFill>
            </a:endParaRPr>
          </a:p>
        </p:txBody>
      </p:sp>
      <p:sp>
        <p:nvSpPr>
          <p:cNvPr id="4" name="TextBox 3">
            <a:extLst>
              <a:ext uri="{FF2B5EF4-FFF2-40B4-BE49-F238E27FC236}">
                <a16:creationId xmlns:a16="http://schemas.microsoft.com/office/drawing/2014/main" id="{FC2EEF32-3D84-1A4F-B4F5-E305EADA895E}"/>
              </a:ext>
            </a:extLst>
          </p:cNvPr>
          <p:cNvSpPr txBox="1"/>
          <p:nvPr/>
        </p:nvSpPr>
        <p:spPr>
          <a:xfrm>
            <a:off x="5597610" y="5638698"/>
            <a:ext cx="17083215" cy="2800767"/>
          </a:xfrm>
          <a:prstGeom prst="rect">
            <a:avLst/>
          </a:prstGeom>
          <a:noFill/>
        </p:spPr>
        <p:txBody>
          <a:bodyPr wrap="square" rtlCol="0">
            <a:spAutoFit/>
          </a:bodyPr>
          <a:lstStyle/>
          <a:p>
            <a:r>
              <a:rPr lang="en-US" sz="8800" b="1" dirty="0">
                <a:solidFill>
                  <a:srgbClr val="002060"/>
                </a:solidFill>
                <a:latin typeface="Cambria"/>
                <a:cs typeface="Cambria"/>
              </a:rPr>
              <a:t>You don’t have time for self-care</a:t>
            </a:r>
          </a:p>
          <a:p>
            <a:endParaRPr lang="en-US" sz="8800" b="1" dirty="0">
              <a:solidFill>
                <a:srgbClr val="002060"/>
              </a:solidFill>
            </a:endParaRPr>
          </a:p>
        </p:txBody>
      </p:sp>
      <p:sp>
        <p:nvSpPr>
          <p:cNvPr id="8" name="TextBox 7">
            <a:extLst>
              <a:ext uri="{FF2B5EF4-FFF2-40B4-BE49-F238E27FC236}">
                <a16:creationId xmlns:a16="http://schemas.microsoft.com/office/drawing/2014/main" id="{9BF20AC2-AD93-9549-82DD-10937451247F}"/>
              </a:ext>
            </a:extLst>
          </p:cNvPr>
          <p:cNvSpPr txBox="1"/>
          <p:nvPr/>
        </p:nvSpPr>
        <p:spPr>
          <a:xfrm>
            <a:off x="5171302" y="9126232"/>
            <a:ext cx="17509524" cy="2800767"/>
          </a:xfrm>
          <a:prstGeom prst="rect">
            <a:avLst/>
          </a:prstGeom>
          <a:noFill/>
        </p:spPr>
        <p:txBody>
          <a:bodyPr wrap="square" rtlCol="0">
            <a:spAutoFit/>
          </a:bodyPr>
          <a:lstStyle/>
          <a:p>
            <a:pPr marL="778416" lvl="1">
              <a:buClr>
                <a:schemeClr val="tx1"/>
              </a:buClr>
            </a:pPr>
            <a:r>
              <a:rPr lang="en-US" sz="8800" b="1" dirty="0">
                <a:solidFill>
                  <a:srgbClr val="002060"/>
                </a:solidFill>
                <a:latin typeface="Cambria"/>
                <a:cs typeface="Cambria"/>
              </a:rPr>
              <a:t>You think ketchup is a vegetable</a:t>
            </a:r>
          </a:p>
          <a:p>
            <a:endParaRPr lang="en-US" sz="8800" b="1" dirty="0">
              <a:solidFill>
                <a:srgbClr val="002060"/>
              </a:solidFill>
            </a:endParaRPr>
          </a:p>
        </p:txBody>
      </p:sp>
      <p:sp>
        <p:nvSpPr>
          <p:cNvPr id="9" name="TextBox 8">
            <a:extLst>
              <a:ext uri="{FF2B5EF4-FFF2-40B4-BE49-F238E27FC236}">
                <a16:creationId xmlns:a16="http://schemas.microsoft.com/office/drawing/2014/main" id="{D0B77363-77C0-D049-B25D-175C04AA006B}"/>
              </a:ext>
            </a:extLst>
          </p:cNvPr>
          <p:cNvSpPr txBox="1"/>
          <p:nvPr/>
        </p:nvSpPr>
        <p:spPr>
          <a:xfrm>
            <a:off x="1779373" y="12699053"/>
            <a:ext cx="24861795" cy="1985159"/>
          </a:xfrm>
          <a:prstGeom prst="rect">
            <a:avLst/>
          </a:prstGeom>
          <a:noFill/>
        </p:spPr>
        <p:txBody>
          <a:bodyPr wrap="square" rtlCol="0">
            <a:spAutoFit/>
          </a:bodyPr>
          <a:lstStyle/>
          <a:p>
            <a:r>
              <a:rPr lang="en-US" sz="8800" b="1" dirty="0">
                <a:solidFill>
                  <a:srgbClr val="002060"/>
                </a:solidFill>
                <a:latin typeface="Cambria"/>
                <a:cs typeface="Cambria"/>
              </a:rPr>
              <a:t>You feel you deserve an extra vacation this year</a:t>
            </a:r>
          </a:p>
          <a:p>
            <a:endParaRPr lang="en-US" b="1" dirty="0">
              <a:solidFill>
                <a:srgbClr val="002060"/>
              </a:solidFill>
            </a:endParaRPr>
          </a:p>
        </p:txBody>
      </p:sp>
    </p:spTree>
    <p:extLst>
      <p:ext uri="{BB962C8B-B14F-4D97-AF65-F5344CB8AC3E}">
        <p14:creationId xmlns:p14="http://schemas.microsoft.com/office/powerpoint/2010/main" val="1559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844760-BCE0-C174-DDF4-C698F40B903E}"/>
              </a:ext>
            </a:extLst>
          </p:cNvPr>
          <p:cNvSpPr/>
          <p:nvPr/>
        </p:nvSpPr>
        <p:spPr>
          <a:xfrm>
            <a:off x="0" y="3733662"/>
            <a:ext cx="27432000" cy="1809746"/>
          </a:xfrm>
          <a:prstGeom prst="rect">
            <a:avLst/>
          </a:prstGeom>
          <a:solidFill>
            <a:srgbClr val="FBFAC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2409CC-3960-9E11-4FE4-D5299B041C93}"/>
              </a:ext>
            </a:extLst>
          </p:cNvPr>
          <p:cNvSpPr/>
          <p:nvPr/>
        </p:nvSpPr>
        <p:spPr>
          <a:xfrm>
            <a:off x="0" y="1682495"/>
            <a:ext cx="27432000" cy="205116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98AAC1-D114-4255-B834-2F74DF94B045}"/>
              </a:ext>
            </a:extLst>
          </p:cNvPr>
          <p:cNvSpPr txBox="1"/>
          <p:nvPr/>
        </p:nvSpPr>
        <p:spPr>
          <a:xfrm>
            <a:off x="932688" y="5912071"/>
            <a:ext cx="25731216" cy="9233297"/>
          </a:xfrm>
          <a:prstGeom prst="rect">
            <a:avLst/>
          </a:prstGeom>
          <a:noFill/>
        </p:spPr>
        <p:txBody>
          <a:bodyPr wrap="square">
            <a:spAutoFit/>
          </a:bodyPr>
          <a:lstStyle/>
          <a:p>
            <a:pPr marL="0" marR="0">
              <a:buNone/>
            </a:pPr>
            <a:r>
              <a:rPr lang="en-US" sz="5400" b="1" dirty="0">
                <a:solidFill>
                  <a:schemeClr val="accent6">
                    <a:lumMod val="75000"/>
                  </a:schemeClr>
                </a:solidFill>
                <a:latin typeface="Cambria" panose="02040503050406030204" pitchFamily="18" charset="0"/>
                <a:ea typeface="Calibri" panose="020F0502020204030204" pitchFamily="34" charset="0"/>
                <a:cs typeface="Times New Roman" panose="02020603050405020304" pitchFamily="18" charset="0"/>
              </a:rPr>
              <a:t>I</a:t>
            </a:r>
            <a:r>
              <a:rPr lang="en-US" sz="5400" b="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n Small Groups: </a:t>
            </a:r>
            <a:r>
              <a:rPr lang="en-US" sz="5400" b="1" dirty="0">
                <a:effectLst/>
                <a:latin typeface="Cambria" panose="02040503050406030204" pitchFamily="18" charset="0"/>
                <a:ea typeface="Calibri" panose="020F0502020204030204" pitchFamily="34" charset="0"/>
                <a:cs typeface="Times New Roman" panose="02020603050405020304" pitchFamily="18" charset="0"/>
              </a:rPr>
              <a:t>1 speaker</a:t>
            </a:r>
            <a:r>
              <a:rPr lang="en-US" sz="5400" b="1" dirty="0">
                <a:latin typeface="Cambria" panose="02040503050406030204" pitchFamily="18" charset="0"/>
                <a:ea typeface="Calibri" panose="020F0502020204030204" pitchFamily="34" charset="0"/>
                <a:cs typeface="Times New Roman" panose="02020603050405020304" pitchFamily="18" charset="0"/>
              </a:rPr>
              <a:t> with </a:t>
            </a:r>
            <a:r>
              <a:rPr lang="en-US" sz="5400" b="1" dirty="0">
                <a:effectLst/>
                <a:latin typeface="Cambria" panose="02040503050406030204" pitchFamily="18" charset="0"/>
                <a:ea typeface="Calibri" panose="020F0502020204030204" pitchFamily="34" charset="0"/>
                <a:cs typeface="Times New Roman" panose="02020603050405020304" pitchFamily="18" charset="0"/>
              </a:rPr>
              <a:t>several listeners</a:t>
            </a:r>
            <a:endParaRPr lang="en-US" sz="5400"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b="1" dirty="0">
                <a:effectLst/>
                <a:latin typeface="Cambria" panose="02040503050406030204" pitchFamily="18" charset="0"/>
                <a:ea typeface="Calibri" panose="020F0502020204030204" pitchFamily="34" charset="0"/>
                <a:cs typeface="Times New Roman" panose="02020603050405020304" pitchFamily="18" charset="0"/>
              </a:rPr>
              <a:t> </a:t>
            </a:r>
            <a:endParaRPr lang="en-US" sz="5400"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b="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Speaker</a:t>
            </a:r>
            <a:r>
              <a:rPr lang="en-US" sz="5400" b="1" i="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a:t>
            </a:r>
            <a:r>
              <a:rPr lang="en-US" sz="5400" i="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en-US" sz="5400" b="1" i="1" dirty="0">
                <a:effectLst/>
                <a:latin typeface="Cambria" panose="02040503050406030204" pitchFamily="18" charset="0"/>
                <a:ea typeface="Calibri" panose="020F0502020204030204" pitchFamily="34" charset="0"/>
                <a:cs typeface="Times New Roman" panose="02020603050405020304" pitchFamily="18" charset="0"/>
              </a:rPr>
              <a:t>“One think I like about myself_____.” </a:t>
            </a:r>
            <a:endParaRPr lang="en-US" sz="5400" i="1"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dirty="0">
                <a:effectLst/>
                <a:latin typeface="Cambria" panose="02040503050406030204" pitchFamily="18" charset="0"/>
                <a:ea typeface="Calibri" panose="020F0502020204030204" pitchFamily="34" charset="0"/>
                <a:cs typeface="Times New Roman" panose="02020603050405020304" pitchFamily="18" charset="0"/>
              </a:rPr>
              <a:t>				(Choose something that has a depth of meaning)</a:t>
            </a:r>
          </a:p>
          <a:p>
            <a:pPr marL="0" marR="0">
              <a:buNone/>
            </a:pPr>
            <a:r>
              <a:rPr lang="en-US" sz="5400" b="1" dirty="0">
                <a:effectLst/>
                <a:latin typeface="Cambria" panose="02040503050406030204" pitchFamily="18" charset="0"/>
                <a:ea typeface="Calibri" panose="020F0502020204030204" pitchFamily="34" charset="0"/>
                <a:cs typeface="Times New Roman" panose="02020603050405020304" pitchFamily="18" charset="0"/>
              </a:rPr>
              <a:t> </a:t>
            </a:r>
            <a:endParaRPr lang="en-US" sz="5400"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b="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Listeners:</a:t>
            </a:r>
            <a:r>
              <a:rPr lang="en-US" sz="5400"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en-US" sz="5400" dirty="0">
                <a:effectLst/>
                <a:latin typeface="Cambria" panose="02040503050406030204" pitchFamily="18" charset="0"/>
                <a:ea typeface="Calibri" panose="020F0502020204030204" pitchFamily="34" charset="0"/>
                <a:cs typeface="Times New Roman" panose="02020603050405020304" pitchFamily="18" charset="0"/>
              </a:rPr>
              <a:t>Take a guess at what you think the speaker might mean. </a:t>
            </a:r>
          </a:p>
          <a:p>
            <a:pPr marL="0" marR="0">
              <a:buNone/>
            </a:pPr>
            <a:r>
              <a:rPr lang="en-US" sz="5400" dirty="0">
                <a:latin typeface="Cambria" panose="02040503050406030204" pitchFamily="18" charset="0"/>
                <a:ea typeface="Calibri" panose="020F0502020204030204" pitchFamily="34" charset="0"/>
                <a:cs typeface="Times New Roman" panose="02020603050405020304" pitchFamily="18" charset="0"/>
              </a:rPr>
              <a:t>				</a:t>
            </a:r>
            <a:r>
              <a:rPr lang="en-US" sz="5400" dirty="0">
                <a:effectLst/>
                <a:latin typeface="Cambria" panose="02040503050406030204" pitchFamily="18" charset="0"/>
                <a:ea typeface="Calibri" panose="020F0502020204030204" pitchFamily="34" charset="0"/>
                <a:cs typeface="Times New Roman" panose="02020603050405020304" pitchFamily="18" charset="0"/>
              </a:rPr>
              <a:t>Respond to the speaker with </a:t>
            </a:r>
            <a:r>
              <a:rPr lang="en-US" sz="5400" b="1" dirty="0">
                <a:effectLst/>
                <a:latin typeface="Cambria" panose="02040503050406030204" pitchFamily="18" charset="0"/>
                <a:ea typeface="Calibri" panose="020F0502020204030204" pitchFamily="34" charset="0"/>
                <a:cs typeface="Times New Roman" panose="02020603050405020304" pitchFamily="18" charset="0"/>
              </a:rPr>
              <a:t>“So you mean that _______”</a:t>
            </a:r>
            <a:endParaRPr lang="en-US" sz="5400"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b="1" dirty="0">
                <a:effectLst/>
                <a:latin typeface="Cambria" panose="02040503050406030204" pitchFamily="18" charset="0"/>
                <a:ea typeface="Calibri" panose="020F0502020204030204" pitchFamily="34" charset="0"/>
                <a:cs typeface="Times New Roman" panose="02020603050405020304" pitchFamily="18" charset="0"/>
              </a:rPr>
              <a:t> </a:t>
            </a:r>
            <a:endParaRPr lang="en-US" sz="5400" dirty="0">
              <a:effectLst/>
              <a:latin typeface="Cambria" panose="02040503050406030204" pitchFamily="18" charset="0"/>
              <a:ea typeface="Calibri" panose="020F0502020204030204" pitchFamily="34" charset="0"/>
              <a:cs typeface="Times New Roman" panose="02020603050405020304" pitchFamily="18" charset="0"/>
            </a:endParaRPr>
          </a:p>
          <a:p>
            <a:pPr marL="0" marR="0">
              <a:buNone/>
            </a:pPr>
            <a:r>
              <a:rPr lang="en-US" sz="5400" b="1"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Speaker:</a:t>
            </a:r>
            <a:r>
              <a:rPr lang="en-US" sz="5400" dirty="0">
                <a:solidFill>
                  <a:schemeClr val="accent6">
                    <a:lumMod val="7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en-US" sz="5400" b="1" dirty="0">
                <a:effectLst/>
                <a:latin typeface="Cambria" panose="02040503050406030204" pitchFamily="18" charset="0"/>
                <a:ea typeface="Calibri" panose="020F0502020204030204" pitchFamily="34" charset="0"/>
                <a:cs typeface="Times New Roman" panose="02020603050405020304" pitchFamily="18" charset="0"/>
              </a:rPr>
              <a:t>Responds with ONLY “YES” or “NO”</a:t>
            </a:r>
          </a:p>
          <a:p>
            <a:pPr marL="0" marR="0">
              <a:buNone/>
            </a:pPr>
            <a:r>
              <a:rPr lang="en-US" sz="5400" dirty="0">
                <a:effectLst/>
                <a:latin typeface="Cambria" panose="02040503050406030204" pitchFamily="18" charset="0"/>
                <a:ea typeface="Calibri" panose="020F0502020204030204" pitchFamily="34" charset="0"/>
                <a:cs typeface="Times New Roman" panose="02020603050405020304" pitchFamily="18" charset="0"/>
              </a:rPr>
              <a:t> </a:t>
            </a:r>
          </a:p>
          <a:p>
            <a:pPr marL="0" marR="0"/>
            <a:r>
              <a:rPr lang="en-US" sz="5400" dirty="0">
                <a:effectLst/>
                <a:latin typeface="Cambria" panose="02040503050406030204" pitchFamily="18" charset="0"/>
                <a:ea typeface="Calibri" panose="020F0502020204030204" pitchFamily="34" charset="0"/>
                <a:cs typeface="Times New Roman" panose="02020603050405020304" pitchFamily="18" charset="0"/>
              </a:rPr>
              <a:t>Each speaker will hear 2 rounds of reflections and then switch. Be curious!</a:t>
            </a:r>
          </a:p>
        </p:txBody>
      </p:sp>
      <p:sp>
        <p:nvSpPr>
          <p:cNvPr id="5" name="TextBox 4">
            <a:extLst>
              <a:ext uri="{FF2B5EF4-FFF2-40B4-BE49-F238E27FC236}">
                <a16:creationId xmlns:a16="http://schemas.microsoft.com/office/drawing/2014/main" id="{658BD654-D8F1-3A8A-4827-E72B77726080}"/>
              </a:ext>
            </a:extLst>
          </p:cNvPr>
          <p:cNvSpPr txBox="1"/>
          <p:nvPr/>
        </p:nvSpPr>
        <p:spPr>
          <a:xfrm>
            <a:off x="932688" y="1923248"/>
            <a:ext cx="21561552" cy="1569660"/>
          </a:xfrm>
          <a:prstGeom prst="rect">
            <a:avLst/>
          </a:prstGeom>
          <a:noFill/>
        </p:spPr>
        <p:txBody>
          <a:bodyPr wrap="square">
            <a:spAutoFit/>
          </a:bodyPr>
          <a:lstStyle/>
          <a:p>
            <a:pPr marL="0" marR="0">
              <a:buNone/>
            </a:pPr>
            <a:r>
              <a:rPr lang="en-US" sz="9600" b="1" dirty="0">
                <a:solidFill>
                  <a:schemeClr val="tx1">
                    <a:lumMod val="95000"/>
                    <a:lumOff val="5000"/>
                  </a:schemeClr>
                </a:solidFill>
                <a:effectLst/>
                <a:latin typeface="Cambria" panose="02040503050406030204" pitchFamily="18" charset="0"/>
                <a:ea typeface="Calibri" panose="020F0502020204030204" pitchFamily="34" charset="0"/>
                <a:cs typeface="Times New Roman" panose="02020603050405020304" pitchFamily="18" charset="0"/>
              </a:rPr>
              <a:t>Exercise: </a:t>
            </a:r>
            <a:r>
              <a:rPr lang="en-US" sz="9600" b="1" i="1" dirty="0">
                <a:solidFill>
                  <a:schemeClr val="tx1">
                    <a:lumMod val="95000"/>
                    <a:lumOff val="5000"/>
                  </a:schemeClr>
                </a:solidFill>
                <a:effectLst/>
                <a:latin typeface="Cambria" panose="02040503050406030204" pitchFamily="18" charset="0"/>
                <a:ea typeface="Calibri" panose="020F0502020204030204" pitchFamily="34" charset="0"/>
                <a:cs typeface="Times New Roman" panose="02020603050405020304" pitchFamily="18" charset="0"/>
              </a:rPr>
              <a:t>Thinking</a:t>
            </a:r>
            <a:r>
              <a:rPr lang="en-US" sz="9600" b="1" dirty="0">
                <a:solidFill>
                  <a:schemeClr val="tx1">
                    <a:lumMod val="95000"/>
                    <a:lumOff val="5000"/>
                  </a:schemeClr>
                </a:solidFill>
                <a:effectLst/>
                <a:latin typeface="Cambria" panose="02040503050406030204" pitchFamily="18" charset="0"/>
                <a:ea typeface="Calibri" panose="020F0502020204030204" pitchFamily="34" charset="0"/>
                <a:cs typeface="Times New Roman" panose="02020603050405020304" pitchFamily="18" charset="0"/>
              </a:rPr>
              <a:t> Reflectively</a:t>
            </a:r>
            <a:endParaRPr lang="en-US" sz="9600" dirty="0">
              <a:solidFill>
                <a:schemeClr val="tx1">
                  <a:lumMod val="95000"/>
                  <a:lumOff val="5000"/>
                </a:schemeClr>
              </a:solidFill>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1EDCB9-2E37-C84F-A63F-9F14D33CE0CB}"/>
              </a:ext>
            </a:extLst>
          </p:cNvPr>
          <p:cNvSpPr txBox="1"/>
          <p:nvPr/>
        </p:nvSpPr>
        <p:spPr>
          <a:xfrm>
            <a:off x="932688" y="4102325"/>
            <a:ext cx="26096976" cy="923330"/>
          </a:xfrm>
          <a:prstGeom prst="rect">
            <a:avLst/>
          </a:prstGeom>
          <a:noFill/>
        </p:spPr>
        <p:txBody>
          <a:bodyPr wrap="square">
            <a:spAutoFit/>
          </a:bodyPr>
          <a:lstStyle/>
          <a:p>
            <a:pPr marL="0" marR="0">
              <a:buNone/>
            </a:pPr>
            <a:r>
              <a:rPr lang="en-US" sz="5400" b="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Goal: </a:t>
            </a:r>
            <a:r>
              <a:rPr lang="en-US" sz="5400"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To figure out </a:t>
            </a:r>
            <a:r>
              <a:rPr lang="en-US" sz="5400" i="1" dirty="0">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“What is this person trying to tell me? What do they mean?”</a:t>
            </a:r>
          </a:p>
        </p:txBody>
      </p:sp>
    </p:spTree>
    <p:extLst>
      <p:ext uri="{BB962C8B-B14F-4D97-AF65-F5344CB8AC3E}">
        <p14:creationId xmlns:p14="http://schemas.microsoft.com/office/powerpoint/2010/main" val="788324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6E5158-2054-464C-862C-6FD4566C8D55}"/>
              </a:ext>
            </a:extLst>
          </p:cNvPr>
          <p:cNvSpPr/>
          <p:nvPr/>
        </p:nvSpPr>
        <p:spPr>
          <a:xfrm>
            <a:off x="0" y="1680674"/>
            <a:ext cx="27432000" cy="2311309"/>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0000" b="1" dirty="0">
              <a:latin typeface="Cambria"/>
              <a:cs typeface="Cambria"/>
            </a:endParaRPr>
          </a:p>
        </p:txBody>
      </p:sp>
      <p:sp>
        <p:nvSpPr>
          <p:cNvPr id="2" name="Rectangle 1">
            <a:extLst>
              <a:ext uri="{FF2B5EF4-FFF2-40B4-BE49-F238E27FC236}">
                <a16:creationId xmlns:a16="http://schemas.microsoft.com/office/drawing/2014/main" id="{56B33E6A-4340-DE4D-AA98-9D8DEDBE717D}"/>
              </a:ext>
            </a:extLst>
          </p:cNvPr>
          <p:cNvSpPr/>
          <p:nvPr/>
        </p:nvSpPr>
        <p:spPr>
          <a:xfrm>
            <a:off x="0" y="3991983"/>
            <a:ext cx="27432000" cy="1138656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467405" y="1808480"/>
            <a:ext cx="20482560" cy="1148081"/>
          </a:xfrm>
          <a:prstGeom prst="rect">
            <a:avLst/>
          </a:prstGeom>
        </p:spPr>
        <p:txBody>
          <a:bodyPr/>
          <a:lstStyle>
            <a:lvl1pPr algn="ctr" defTabSz="324340" rtl="0" eaLnBrk="1" latinLnBrk="0" hangingPunct="1">
              <a:spcBef>
                <a:spcPct val="0"/>
              </a:spcBef>
              <a:buNone/>
              <a:defRPr sz="3100" kern="1200">
                <a:solidFill>
                  <a:schemeClr val="tx1"/>
                </a:solidFill>
                <a:latin typeface="+mj-lt"/>
                <a:ea typeface="+mj-ea"/>
                <a:cs typeface="+mj-cs"/>
              </a:defRPr>
            </a:lvl1pPr>
          </a:lstStyle>
          <a:p>
            <a:r>
              <a:rPr lang="en-US" sz="10000" b="1" dirty="0">
                <a:solidFill>
                  <a:schemeClr val="bg1"/>
                </a:solidFill>
                <a:latin typeface="Cambria"/>
                <a:cs typeface="Cambria"/>
              </a:rPr>
              <a:t>Affirmations</a:t>
            </a:r>
          </a:p>
        </p:txBody>
      </p:sp>
      <p:sp>
        <p:nvSpPr>
          <p:cNvPr id="6" name="Rectangle 5"/>
          <p:cNvSpPr/>
          <p:nvPr/>
        </p:nvSpPr>
        <p:spPr>
          <a:xfrm>
            <a:off x="2735885" y="4457496"/>
            <a:ext cx="21214080" cy="9842694"/>
          </a:xfrm>
          <a:prstGeom prst="rect">
            <a:avLst/>
          </a:prstGeom>
        </p:spPr>
        <p:txBody>
          <a:bodyPr wrap="square">
            <a:spAutoFit/>
          </a:bodyPr>
          <a:lstStyle/>
          <a:p>
            <a:pPr lvl="1"/>
            <a:endParaRPr lang="en-US" sz="4800" dirty="0">
              <a:solidFill>
                <a:srgbClr val="002060"/>
              </a:solidFill>
              <a:latin typeface="Cambria"/>
              <a:cs typeface="Cambria"/>
            </a:endParaRPr>
          </a:p>
          <a:p>
            <a:pPr marL="1875696" lvl="1" indent="-1097280">
              <a:buClr>
                <a:schemeClr val="tx1"/>
              </a:buClr>
              <a:buFont typeface="Wingdings" charset="2"/>
              <a:buChar char="§"/>
            </a:pPr>
            <a:r>
              <a:rPr lang="en-US" sz="7680" dirty="0">
                <a:solidFill>
                  <a:srgbClr val="002060"/>
                </a:solidFill>
                <a:latin typeface="Cambria"/>
                <a:cs typeface="Cambria"/>
              </a:rPr>
              <a:t>Instill hope and belief that client can change or make improvements</a:t>
            </a:r>
          </a:p>
          <a:p>
            <a:pPr lvl="1">
              <a:buClr>
                <a:schemeClr val="tx1"/>
              </a:buClr>
            </a:pPr>
            <a:endParaRPr lang="en-US" sz="6720" dirty="0">
              <a:solidFill>
                <a:srgbClr val="002060"/>
              </a:solidFill>
              <a:latin typeface="Cambria"/>
              <a:cs typeface="Cambria"/>
            </a:endParaRPr>
          </a:p>
          <a:p>
            <a:pPr marL="1875696" lvl="1" indent="-1097280">
              <a:buClr>
                <a:schemeClr val="tx1"/>
              </a:buClr>
              <a:buFont typeface="Wingdings" charset="2"/>
              <a:buChar char="§"/>
            </a:pPr>
            <a:r>
              <a:rPr lang="en-US" sz="7680" dirty="0">
                <a:solidFill>
                  <a:srgbClr val="002060"/>
                </a:solidFill>
                <a:latin typeface="Cambria"/>
                <a:cs typeface="Cambria"/>
              </a:rPr>
              <a:t>Reframe “failures” into successes</a:t>
            </a:r>
          </a:p>
          <a:p>
            <a:pPr marL="1875696" lvl="1" indent="-1097280">
              <a:buClr>
                <a:schemeClr val="tx1"/>
              </a:buClr>
              <a:buFont typeface="Wingdings" charset="2"/>
              <a:buChar char="§"/>
            </a:pPr>
            <a:endParaRPr lang="en-US" sz="6720" dirty="0">
              <a:solidFill>
                <a:srgbClr val="002060"/>
              </a:solidFill>
              <a:latin typeface="Cambria"/>
              <a:cs typeface="Cambria"/>
            </a:endParaRPr>
          </a:p>
          <a:p>
            <a:pPr marL="1875696" lvl="1" indent="-1097280">
              <a:buClr>
                <a:schemeClr val="tx1"/>
              </a:buClr>
              <a:buFont typeface="Wingdings" charset="2"/>
              <a:buChar char="§"/>
            </a:pPr>
            <a:r>
              <a:rPr lang="en-US" sz="7680" dirty="0">
                <a:solidFill>
                  <a:srgbClr val="002060"/>
                </a:solidFill>
                <a:latin typeface="Cambria"/>
                <a:cs typeface="Cambria"/>
              </a:rPr>
              <a:t>Reconnect clients with their strengths</a:t>
            </a:r>
          </a:p>
          <a:p>
            <a:pPr marL="778416" lvl="1">
              <a:buClr>
                <a:schemeClr val="tx1"/>
              </a:buClr>
            </a:pPr>
            <a:endParaRPr lang="en-US" sz="6720" dirty="0">
              <a:solidFill>
                <a:srgbClr val="002060"/>
              </a:solidFill>
              <a:latin typeface="Cambria"/>
              <a:cs typeface="Cambria"/>
            </a:endParaRPr>
          </a:p>
          <a:p>
            <a:pPr marL="1875696" lvl="1" indent="-1097280">
              <a:buClr>
                <a:schemeClr val="tx1"/>
              </a:buClr>
              <a:buFont typeface="Wingdings" charset="2"/>
              <a:buChar char="§"/>
            </a:pPr>
            <a:r>
              <a:rPr lang="en-US" sz="7680" dirty="0">
                <a:solidFill>
                  <a:srgbClr val="002060"/>
                </a:solidFill>
                <a:latin typeface="Cambria"/>
                <a:cs typeface="Cambria"/>
              </a:rPr>
              <a:t>Focus on client characteristics or behaviors </a:t>
            </a:r>
          </a:p>
        </p:txBody>
      </p:sp>
    </p:spTree>
    <p:extLst>
      <p:ext uri="{BB962C8B-B14F-4D97-AF65-F5344CB8AC3E}">
        <p14:creationId xmlns:p14="http://schemas.microsoft.com/office/powerpoint/2010/main" val="171961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53496-2CF6-4346-9469-E4008B725456}"/>
              </a:ext>
            </a:extLst>
          </p:cNvPr>
          <p:cNvSpPr/>
          <p:nvPr/>
        </p:nvSpPr>
        <p:spPr>
          <a:xfrm>
            <a:off x="0" y="1680674"/>
            <a:ext cx="27432000" cy="2311309"/>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0000" b="1" dirty="0">
              <a:latin typeface="Cambria"/>
              <a:cs typeface="Cambria"/>
            </a:endParaRPr>
          </a:p>
        </p:txBody>
      </p:sp>
      <p:sp>
        <p:nvSpPr>
          <p:cNvPr id="5" name="Rectangle 4">
            <a:extLst>
              <a:ext uri="{FF2B5EF4-FFF2-40B4-BE49-F238E27FC236}">
                <a16:creationId xmlns:a16="http://schemas.microsoft.com/office/drawing/2014/main" id="{BBCD64EA-485B-9B41-868B-288B720211FB}"/>
              </a:ext>
            </a:extLst>
          </p:cNvPr>
          <p:cNvSpPr/>
          <p:nvPr/>
        </p:nvSpPr>
        <p:spPr>
          <a:xfrm>
            <a:off x="0" y="3779198"/>
            <a:ext cx="27432000" cy="1161732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101049" y="3779198"/>
            <a:ext cx="25688400" cy="11449288"/>
          </a:xfrm>
          <a:prstGeom prst="rect">
            <a:avLst/>
          </a:prstGeom>
          <a:noFill/>
        </p:spPr>
        <p:txBody>
          <a:bodyPr wrap="square" rtlCol="0">
            <a:spAutoFit/>
          </a:bodyPr>
          <a:lstStyle/>
          <a:p>
            <a:pPr marL="463550" lvl="1">
              <a:buClr>
                <a:schemeClr val="tx1"/>
              </a:buClr>
              <a:buSzPct val="90000"/>
            </a:pPr>
            <a:r>
              <a:rPr lang="en-US" sz="6000" b="1" dirty="0">
                <a:solidFill>
                  <a:schemeClr val="accent2">
                    <a:lumMod val="75000"/>
                  </a:schemeClr>
                </a:solidFill>
                <a:latin typeface="Cambria"/>
                <a:cs typeface="Cambria"/>
              </a:rPr>
              <a:t>Examples: </a:t>
            </a:r>
            <a:endParaRPr lang="en-US" sz="6000" dirty="0">
              <a:latin typeface="Cambria"/>
              <a:cs typeface="Cambria"/>
            </a:endParaRPr>
          </a:p>
          <a:p>
            <a:pPr marL="1875696" lvl="1" indent="-1097280">
              <a:buClr>
                <a:schemeClr val="tx1"/>
              </a:buClr>
              <a:buSzPct val="100000"/>
              <a:buFont typeface="Wingdings" charset="2"/>
              <a:buChar char="§"/>
            </a:pPr>
            <a:r>
              <a:rPr lang="en-US" sz="6720" b="1" i="1" dirty="0">
                <a:solidFill>
                  <a:schemeClr val="accent6">
                    <a:lumMod val="75000"/>
                  </a:schemeClr>
                </a:solidFill>
                <a:latin typeface="Cambria"/>
                <a:cs typeface="Cambria"/>
              </a:rPr>
              <a:t>You</a:t>
            </a:r>
            <a:r>
              <a:rPr lang="en-US" sz="6720" dirty="0">
                <a:solidFill>
                  <a:schemeClr val="accent6">
                    <a:lumMod val="75000"/>
                  </a:schemeClr>
                </a:solidFill>
                <a:latin typeface="Cambria"/>
                <a:cs typeface="Cambria"/>
              </a:rPr>
              <a:t> </a:t>
            </a:r>
            <a:r>
              <a:rPr lang="en-US" sz="6720" dirty="0">
                <a:solidFill>
                  <a:srgbClr val="002060"/>
                </a:solidFill>
                <a:latin typeface="Cambria"/>
                <a:cs typeface="Cambria"/>
              </a:rPr>
              <a:t>seem really </a:t>
            </a:r>
            <a:r>
              <a:rPr lang="en-US" sz="6720" i="1" dirty="0">
                <a:solidFill>
                  <a:srgbClr val="002060"/>
                </a:solidFill>
                <a:latin typeface="Cambria"/>
                <a:cs typeface="Cambria"/>
              </a:rPr>
              <a:t>determined</a:t>
            </a:r>
            <a:r>
              <a:rPr lang="en-US" sz="6720" dirty="0">
                <a:solidFill>
                  <a:srgbClr val="002060"/>
                </a:solidFill>
                <a:latin typeface="Cambria"/>
                <a:cs typeface="Cambria"/>
              </a:rPr>
              <a:t> to learn everything you can about asthma management.</a:t>
            </a:r>
          </a:p>
          <a:p>
            <a:pPr lvl="1">
              <a:buClr>
                <a:schemeClr val="tx1"/>
              </a:buClr>
              <a:buSzPct val="100000"/>
            </a:pPr>
            <a:endParaRPr lang="en-US" sz="6720" dirty="0">
              <a:solidFill>
                <a:srgbClr val="B55505"/>
              </a:solidFill>
              <a:latin typeface="Cambria"/>
              <a:cs typeface="Cambria"/>
            </a:endParaRPr>
          </a:p>
          <a:p>
            <a:pPr marL="1875696" lvl="1" indent="-1097280">
              <a:buClr>
                <a:schemeClr val="tx1"/>
              </a:buClr>
              <a:buSzPct val="100000"/>
              <a:buFont typeface="Wingdings" charset="2"/>
              <a:buChar char="§"/>
            </a:pPr>
            <a:r>
              <a:rPr lang="en-US" sz="6720" b="1" i="1" dirty="0">
                <a:solidFill>
                  <a:schemeClr val="accent6">
                    <a:lumMod val="75000"/>
                  </a:schemeClr>
                </a:solidFill>
                <a:latin typeface="Cambria"/>
                <a:cs typeface="Cambria"/>
              </a:rPr>
              <a:t>You’ve</a:t>
            </a:r>
            <a:r>
              <a:rPr lang="en-US" sz="6720" dirty="0">
                <a:solidFill>
                  <a:srgbClr val="B55505"/>
                </a:solidFill>
                <a:latin typeface="Cambria"/>
                <a:cs typeface="Cambria"/>
              </a:rPr>
              <a:t> </a:t>
            </a:r>
            <a:r>
              <a:rPr lang="en-US" sz="6720" dirty="0">
                <a:solidFill>
                  <a:srgbClr val="002060"/>
                </a:solidFill>
                <a:latin typeface="Cambria"/>
                <a:cs typeface="Cambria"/>
              </a:rPr>
              <a:t>been working hard to reduce asthma triggers.</a:t>
            </a:r>
          </a:p>
          <a:p>
            <a:pPr lvl="1">
              <a:buClr>
                <a:schemeClr val="tx1"/>
              </a:buClr>
              <a:buSzPct val="100000"/>
            </a:pPr>
            <a:endParaRPr lang="en-US" sz="6720" dirty="0">
              <a:latin typeface="Cambria"/>
              <a:cs typeface="Cambria"/>
            </a:endParaRPr>
          </a:p>
          <a:p>
            <a:pPr marL="1875696" lvl="1" indent="-1097280">
              <a:buClr>
                <a:schemeClr val="tx1"/>
              </a:buClr>
              <a:buSzPct val="100000"/>
              <a:buFont typeface="Wingdings" charset="2"/>
              <a:buChar char="§"/>
            </a:pPr>
            <a:r>
              <a:rPr lang="en-US" sz="6720" dirty="0">
                <a:solidFill>
                  <a:srgbClr val="002060"/>
                </a:solidFill>
                <a:latin typeface="Cambria"/>
                <a:cs typeface="Cambria"/>
              </a:rPr>
              <a:t>Being a good role model and support to your family is </a:t>
            </a:r>
            <a:r>
              <a:rPr lang="en-US" sz="6720" i="1" dirty="0">
                <a:solidFill>
                  <a:srgbClr val="002060"/>
                </a:solidFill>
                <a:latin typeface="Cambria"/>
                <a:cs typeface="Cambria"/>
              </a:rPr>
              <a:t>really important</a:t>
            </a:r>
            <a:r>
              <a:rPr lang="en-US" sz="6720" dirty="0">
                <a:solidFill>
                  <a:srgbClr val="002060"/>
                </a:solidFill>
                <a:latin typeface="Cambria"/>
                <a:cs typeface="Cambria"/>
              </a:rPr>
              <a:t> to</a:t>
            </a:r>
            <a:r>
              <a:rPr lang="en-US" sz="6720" dirty="0">
                <a:latin typeface="Cambria"/>
                <a:cs typeface="Cambria"/>
              </a:rPr>
              <a:t> </a:t>
            </a:r>
            <a:r>
              <a:rPr lang="en-US" sz="6720" b="1" i="1" dirty="0">
                <a:solidFill>
                  <a:schemeClr val="accent6">
                    <a:lumMod val="75000"/>
                  </a:schemeClr>
                </a:solidFill>
                <a:latin typeface="Cambria"/>
                <a:cs typeface="Cambria"/>
              </a:rPr>
              <a:t>you</a:t>
            </a:r>
            <a:r>
              <a:rPr lang="en-US" sz="6720" i="1" dirty="0">
                <a:solidFill>
                  <a:srgbClr val="002060"/>
                </a:solidFill>
                <a:latin typeface="Cambria"/>
                <a:cs typeface="Cambria"/>
              </a:rPr>
              <a:t>. </a:t>
            </a:r>
          </a:p>
          <a:p>
            <a:pPr marL="1875696" lvl="1" indent="-1097280">
              <a:buClr>
                <a:schemeClr val="tx1"/>
              </a:buClr>
              <a:buSzPct val="100000"/>
              <a:buFont typeface="Wingdings" charset="2"/>
              <a:buChar char="§"/>
            </a:pPr>
            <a:endParaRPr lang="en-US" sz="6720" dirty="0">
              <a:latin typeface="Cambria"/>
              <a:cs typeface="Cambria"/>
            </a:endParaRPr>
          </a:p>
          <a:p>
            <a:pPr marL="1875696" lvl="1" indent="-1097280">
              <a:buClr>
                <a:schemeClr val="tx1"/>
              </a:buClr>
              <a:buSzPct val="100000"/>
              <a:buFont typeface="Wingdings" charset="2"/>
              <a:buChar char="§"/>
            </a:pPr>
            <a:r>
              <a:rPr lang="en-US" sz="6720" b="1" i="1" dirty="0">
                <a:solidFill>
                  <a:schemeClr val="accent6">
                    <a:lumMod val="75000"/>
                  </a:schemeClr>
                </a:solidFill>
                <a:latin typeface="Cambria"/>
                <a:cs typeface="Cambria"/>
              </a:rPr>
              <a:t>You’re</a:t>
            </a:r>
            <a:r>
              <a:rPr lang="en-US" sz="6720" dirty="0">
                <a:latin typeface="Cambria"/>
                <a:cs typeface="Cambria"/>
              </a:rPr>
              <a:t> </a:t>
            </a:r>
            <a:r>
              <a:rPr lang="en-US" sz="6720" dirty="0">
                <a:solidFill>
                  <a:srgbClr val="002060"/>
                </a:solidFill>
                <a:latin typeface="Cambria"/>
                <a:cs typeface="Cambria"/>
              </a:rPr>
              <a:t>proud of the progress that you’re making, even though there’s more you want to do.</a:t>
            </a:r>
            <a:endParaRPr lang="en-US" sz="8400" dirty="0"/>
          </a:p>
        </p:txBody>
      </p:sp>
      <p:sp>
        <p:nvSpPr>
          <p:cNvPr id="4" name="Title 1"/>
          <p:cNvSpPr txBox="1">
            <a:spLocks/>
          </p:cNvSpPr>
          <p:nvPr/>
        </p:nvSpPr>
        <p:spPr>
          <a:xfrm>
            <a:off x="3467405" y="1808480"/>
            <a:ext cx="20482560" cy="1627447"/>
          </a:xfrm>
          <a:prstGeom prst="rect">
            <a:avLst/>
          </a:prstGeom>
        </p:spPr>
        <p:txBody>
          <a:bodyPr/>
          <a:lstStyle>
            <a:lvl1pPr algn="ctr" defTabSz="324340" rtl="0" eaLnBrk="1" latinLnBrk="0" hangingPunct="1">
              <a:spcBef>
                <a:spcPct val="0"/>
              </a:spcBef>
              <a:buNone/>
              <a:defRPr sz="3100" kern="1200">
                <a:solidFill>
                  <a:schemeClr val="tx1"/>
                </a:solidFill>
                <a:latin typeface="+mj-lt"/>
                <a:ea typeface="+mj-ea"/>
                <a:cs typeface="+mj-cs"/>
              </a:defRPr>
            </a:lvl1pPr>
          </a:lstStyle>
          <a:p>
            <a:r>
              <a:rPr lang="en-US" sz="10000" b="1" dirty="0">
                <a:solidFill>
                  <a:schemeClr val="bg1"/>
                </a:solidFill>
                <a:latin typeface="Cambria"/>
                <a:cs typeface="Cambria"/>
              </a:rPr>
              <a:t>Affirmations</a:t>
            </a:r>
          </a:p>
        </p:txBody>
      </p:sp>
    </p:spTree>
    <p:extLst>
      <p:ext uri="{BB962C8B-B14F-4D97-AF65-F5344CB8AC3E}">
        <p14:creationId xmlns:p14="http://schemas.microsoft.com/office/powerpoint/2010/main" val="13966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CA80E9-A346-E84C-8E91-892A80EC7D7D}"/>
              </a:ext>
            </a:extLst>
          </p:cNvPr>
          <p:cNvSpPr/>
          <p:nvPr/>
        </p:nvSpPr>
        <p:spPr>
          <a:xfrm>
            <a:off x="1" y="1766404"/>
            <a:ext cx="27432000" cy="2744636"/>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37E9A1-6907-694A-A4FD-AFB31C6AEE6A}"/>
              </a:ext>
            </a:extLst>
          </p:cNvPr>
          <p:cNvSpPr/>
          <p:nvPr/>
        </p:nvSpPr>
        <p:spPr>
          <a:xfrm>
            <a:off x="0" y="4511040"/>
            <a:ext cx="27432000" cy="10864427"/>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7ABC5A-A2DC-FB47-920B-5BDDBE49448E}"/>
              </a:ext>
            </a:extLst>
          </p:cNvPr>
          <p:cNvSpPr txBox="1"/>
          <p:nvPr/>
        </p:nvSpPr>
        <p:spPr>
          <a:xfrm>
            <a:off x="815546" y="5106607"/>
            <a:ext cx="25702054" cy="8956298"/>
          </a:xfrm>
          <a:prstGeom prst="rect">
            <a:avLst/>
          </a:prstGeom>
          <a:noFill/>
        </p:spPr>
        <p:txBody>
          <a:bodyPr wrap="square" rtlCol="0">
            <a:spAutoFit/>
          </a:bodyPr>
          <a:lstStyle/>
          <a:p>
            <a:r>
              <a:rPr lang="en-US" sz="7200" i="1" dirty="0">
                <a:latin typeface="Cambria" panose="02040503050406030204" pitchFamily="18" charset="0"/>
              </a:rPr>
              <a:t>Nancy, a 6-yr old with newly diagnosed asthma lives with her grandmother, Alice, in federally funded housing that needs many repairs. Alice is visibly upset when she tells you that a neighbor recently died from asthma and she is worried that Nancy will die, too. As a CHW working with them, you taught them about 4 main asthma symptoms, which they now understand. Nancy asks if there is a way for her to know that an asthma episode is coming, before symptoms appear. She also wants to reduce triggers in the home.</a:t>
            </a:r>
          </a:p>
        </p:txBody>
      </p:sp>
      <p:sp>
        <p:nvSpPr>
          <p:cNvPr id="4" name="TextBox 3">
            <a:extLst>
              <a:ext uri="{FF2B5EF4-FFF2-40B4-BE49-F238E27FC236}">
                <a16:creationId xmlns:a16="http://schemas.microsoft.com/office/drawing/2014/main" id="{4D979FAA-0AFC-634F-8A57-B85824454A30}"/>
              </a:ext>
            </a:extLst>
          </p:cNvPr>
          <p:cNvSpPr txBox="1"/>
          <p:nvPr/>
        </p:nvSpPr>
        <p:spPr>
          <a:xfrm>
            <a:off x="1083733" y="2099733"/>
            <a:ext cx="23147867" cy="1631216"/>
          </a:xfrm>
          <a:prstGeom prst="rect">
            <a:avLst/>
          </a:prstGeom>
          <a:noFill/>
        </p:spPr>
        <p:txBody>
          <a:bodyPr wrap="square" rtlCol="0">
            <a:spAutoFit/>
          </a:bodyPr>
          <a:lstStyle/>
          <a:p>
            <a:r>
              <a:rPr lang="en-US" sz="10000" dirty="0">
                <a:solidFill>
                  <a:schemeClr val="bg1"/>
                </a:solidFill>
                <a:latin typeface="Cambria" panose="02040503050406030204" pitchFamily="18" charset="0"/>
              </a:rPr>
              <a:t>Practicing Reflections</a:t>
            </a:r>
          </a:p>
        </p:txBody>
      </p:sp>
    </p:spTree>
    <p:extLst>
      <p:ext uri="{BB962C8B-B14F-4D97-AF65-F5344CB8AC3E}">
        <p14:creationId xmlns:p14="http://schemas.microsoft.com/office/powerpoint/2010/main" val="3321441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952A0B-D944-D146-9662-97B9121869DF}"/>
              </a:ext>
            </a:extLst>
          </p:cNvPr>
          <p:cNvSpPr/>
          <p:nvPr/>
        </p:nvSpPr>
        <p:spPr>
          <a:xfrm>
            <a:off x="0" y="1779373"/>
            <a:ext cx="27432000" cy="1361714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739E9A-E0B0-9F4F-935A-DC8C63203640}"/>
              </a:ext>
            </a:extLst>
          </p:cNvPr>
          <p:cNvPicPr>
            <a:picLocks noChangeAspect="1"/>
          </p:cNvPicPr>
          <p:nvPr/>
        </p:nvPicPr>
        <p:blipFill>
          <a:blip r:embed="rId2"/>
          <a:stretch>
            <a:fillRect/>
          </a:stretch>
        </p:blipFill>
        <p:spPr>
          <a:xfrm>
            <a:off x="0" y="2249932"/>
            <a:ext cx="27432000" cy="12721011"/>
          </a:xfrm>
          <a:prstGeom prst="rect">
            <a:avLst/>
          </a:prstGeom>
        </p:spPr>
      </p:pic>
    </p:spTree>
    <p:extLst>
      <p:ext uri="{BB962C8B-B14F-4D97-AF65-F5344CB8AC3E}">
        <p14:creationId xmlns:p14="http://schemas.microsoft.com/office/powerpoint/2010/main" val="1102425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271FB-98DB-9042-A1F0-05A64C769EFD}"/>
              </a:ext>
            </a:extLst>
          </p:cNvPr>
          <p:cNvSpPr/>
          <p:nvPr/>
        </p:nvSpPr>
        <p:spPr>
          <a:xfrm>
            <a:off x="20423972" y="1800141"/>
            <a:ext cx="7008028" cy="1359639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90FC31-B741-AA40-9C09-EE9E284C2EB8}"/>
              </a:ext>
            </a:extLst>
          </p:cNvPr>
          <p:cNvPicPr>
            <a:picLocks noChangeAspect="1"/>
          </p:cNvPicPr>
          <p:nvPr/>
        </p:nvPicPr>
        <p:blipFill>
          <a:blip r:embed="rId2"/>
          <a:stretch>
            <a:fillRect/>
          </a:stretch>
        </p:blipFill>
        <p:spPr>
          <a:xfrm rot="440184">
            <a:off x="20051320" y="4278390"/>
            <a:ext cx="7008028" cy="8603916"/>
          </a:xfrm>
          <a:prstGeom prst="rect">
            <a:avLst/>
          </a:prstGeom>
          <a:solidFill>
            <a:schemeClr val="bg1">
              <a:lumMod val="95000"/>
            </a:schemeClr>
          </a:solidFill>
        </p:spPr>
      </p:pic>
      <p:pic>
        <p:nvPicPr>
          <p:cNvPr id="10" name="Picture 9">
            <a:extLst>
              <a:ext uri="{FF2B5EF4-FFF2-40B4-BE49-F238E27FC236}">
                <a16:creationId xmlns:a16="http://schemas.microsoft.com/office/drawing/2014/main" id="{7F8F61D3-386C-544B-8B39-6EE9E1CF40FB}"/>
              </a:ext>
            </a:extLst>
          </p:cNvPr>
          <p:cNvPicPr>
            <a:picLocks noChangeAspect="1"/>
          </p:cNvPicPr>
          <p:nvPr/>
        </p:nvPicPr>
        <p:blipFill>
          <a:blip r:embed="rId3"/>
          <a:stretch>
            <a:fillRect/>
          </a:stretch>
        </p:blipFill>
        <p:spPr>
          <a:xfrm>
            <a:off x="29804" y="1800141"/>
            <a:ext cx="20542168" cy="13596391"/>
          </a:xfrm>
          <a:prstGeom prst="rect">
            <a:avLst/>
          </a:prstGeom>
          <a:ln>
            <a:noFill/>
          </a:ln>
        </p:spPr>
      </p:pic>
      <p:sp>
        <p:nvSpPr>
          <p:cNvPr id="6" name="Rectangle 5">
            <a:extLst>
              <a:ext uri="{FF2B5EF4-FFF2-40B4-BE49-F238E27FC236}">
                <a16:creationId xmlns:a16="http://schemas.microsoft.com/office/drawing/2014/main" id="{18A6F332-9DF8-D74F-9796-AD3A820F6BA3}"/>
              </a:ext>
            </a:extLst>
          </p:cNvPr>
          <p:cNvSpPr/>
          <p:nvPr/>
        </p:nvSpPr>
        <p:spPr>
          <a:xfrm>
            <a:off x="29804" y="1779258"/>
            <a:ext cx="20542168" cy="2311309"/>
          </a:xfrm>
          <a:prstGeom prst="rect">
            <a:avLst/>
          </a:prstGeom>
          <a:solidFill>
            <a:schemeClr val="tx1">
              <a:lumMod val="65000"/>
              <a:lumOff val="3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000" b="1" dirty="0">
              <a:latin typeface="Cambria"/>
              <a:cs typeface="Cambria"/>
            </a:endParaRPr>
          </a:p>
        </p:txBody>
      </p:sp>
      <p:sp>
        <p:nvSpPr>
          <p:cNvPr id="8" name="Title 1">
            <a:extLst>
              <a:ext uri="{FF2B5EF4-FFF2-40B4-BE49-F238E27FC236}">
                <a16:creationId xmlns:a16="http://schemas.microsoft.com/office/drawing/2014/main" id="{D682F38C-DC2B-9C46-A006-EAF42BC8B465}"/>
              </a:ext>
            </a:extLst>
          </p:cNvPr>
          <p:cNvSpPr txBox="1">
            <a:spLocks/>
          </p:cNvSpPr>
          <p:nvPr/>
        </p:nvSpPr>
        <p:spPr>
          <a:xfrm>
            <a:off x="29804" y="2003662"/>
            <a:ext cx="20482560" cy="1960721"/>
          </a:xfrm>
          <a:prstGeom prst="rect">
            <a:avLst/>
          </a:prstGeom>
        </p:spPr>
        <p:txBody>
          <a:bodyPr/>
          <a:lstStyle>
            <a:lvl1pPr algn="ctr" defTabSz="324340" rtl="0" eaLnBrk="1" latinLnBrk="0" hangingPunct="1">
              <a:spcBef>
                <a:spcPct val="0"/>
              </a:spcBef>
              <a:buNone/>
              <a:defRPr sz="3100" kern="1200">
                <a:solidFill>
                  <a:schemeClr val="tx1"/>
                </a:solidFill>
                <a:latin typeface="+mj-lt"/>
                <a:ea typeface="+mj-ea"/>
                <a:cs typeface="+mj-cs"/>
              </a:defRPr>
            </a:lvl1pPr>
          </a:lstStyle>
          <a:p>
            <a:r>
              <a:rPr lang="en-US" sz="10000" b="1" dirty="0">
                <a:solidFill>
                  <a:schemeClr val="bg1"/>
                </a:solidFill>
                <a:latin typeface="Cambria"/>
                <a:cs typeface="Cambria"/>
              </a:rPr>
              <a:t>Summaries</a:t>
            </a:r>
          </a:p>
        </p:txBody>
      </p:sp>
    </p:spTree>
    <p:extLst>
      <p:ext uri="{BB962C8B-B14F-4D97-AF65-F5344CB8AC3E}">
        <p14:creationId xmlns:p14="http://schemas.microsoft.com/office/powerpoint/2010/main" val="2823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438DC-3100-C24F-A8B0-3DBDD3EBAE05}"/>
              </a:ext>
            </a:extLst>
          </p:cNvPr>
          <p:cNvSpPr/>
          <p:nvPr/>
        </p:nvSpPr>
        <p:spPr>
          <a:xfrm>
            <a:off x="0" y="1870715"/>
            <a:ext cx="27432000" cy="1349848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D9AA1E1-8D3F-C947-91BB-27DBD1FC7946}"/>
              </a:ext>
            </a:extLst>
          </p:cNvPr>
          <p:cNvPicPr>
            <a:picLocks noChangeAspect="1"/>
          </p:cNvPicPr>
          <p:nvPr/>
        </p:nvPicPr>
        <p:blipFill>
          <a:blip r:embed="rId3"/>
          <a:stretch>
            <a:fillRect/>
          </a:stretch>
        </p:blipFill>
        <p:spPr>
          <a:xfrm>
            <a:off x="7086603" y="1870715"/>
            <a:ext cx="13258798" cy="12816837"/>
          </a:xfrm>
          <a:prstGeom prst="rect">
            <a:avLst/>
          </a:prstGeom>
        </p:spPr>
      </p:pic>
      <p:sp>
        <p:nvSpPr>
          <p:cNvPr id="4" name="Rectangle 3">
            <a:extLst>
              <a:ext uri="{FF2B5EF4-FFF2-40B4-BE49-F238E27FC236}">
                <a16:creationId xmlns:a16="http://schemas.microsoft.com/office/drawing/2014/main" id="{7224E5F5-4D64-064C-A937-71183E0E6419}"/>
              </a:ext>
            </a:extLst>
          </p:cNvPr>
          <p:cNvSpPr/>
          <p:nvPr/>
        </p:nvSpPr>
        <p:spPr>
          <a:xfrm>
            <a:off x="3200400" y="14630403"/>
            <a:ext cx="23014859" cy="738792"/>
          </a:xfrm>
          <a:prstGeom prst="rect">
            <a:avLst/>
          </a:prstGeom>
        </p:spPr>
        <p:txBody>
          <a:bodyPr wrap="square">
            <a:spAutoFit/>
          </a:bodyPr>
          <a:lstStyle/>
          <a:p>
            <a:r>
              <a:rPr lang="en-US" sz="4201" dirty="0">
                <a:solidFill>
                  <a:schemeClr val="bg1"/>
                </a:solidFill>
                <a:hlinkClick r:id="rId4">
                  <a:extLst>
                    <a:ext uri="{A12FA001-AC4F-418D-AE19-62706E023703}">
                      <ahyp:hlinkClr xmlns:ahyp="http://schemas.microsoft.com/office/drawing/2018/hyperlinkcolor" val="tx"/>
                    </a:ext>
                  </a:extLst>
                </a:hlinkClick>
              </a:rPr>
              <a:t>https://cherylschirillo.com/2017/01/09/</a:t>
            </a:r>
            <a:r>
              <a:rPr lang="en-US" sz="4201" b="1" dirty="0">
                <a:solidFill>
                  <a:schemeClr val="bg1"/>
                </a:solidFill>
                <a:hlinkClick r:id="rId4">
                  <a:extLst>
                    <a:ext uri="{A12FA001-AC4F-418D-AE19-62706E023703}">
                      <ahyp:hlinkClr xmlns:ahyp="http://schemas.microsoft.com/office/drawing/2018/hyperlinkcolor" val="tx"/>
                    </a:ext>
                  </a:extLst>
                </a:hlinkClick>
              </a:rPr>
              <a:t>how-to-do-the-4-part-breathsquare-breathing</a:t>
            </a:r>
            <a:r>
              <a:rPr lang="en-US" sz="4201" dirty="0">
                <a:solidFill>
                  <a:schemeClr val="bg1"/>
                </a:solidFill>
                <a:hlinkClick r:id="rId4">
                  <a:extLst>
                    <a:ext uri="{A12FA001-AC4F-418D-AE19-62706E023703}">
                      <ahyp:hlinkClr xmlns:ahyp="http://schemas.microsoft.com/office/drawing/2018/hyperlinkcolor" val="tx"/>
                    </a:ext>
                  </a:extLst>
                </a:hlinkClick>
              </a:rPr>
              <a:t>/</a:t>
            </a:r>
            <a:endParaRPr lang="en-US" sz="4201" dirty="0">
              <a:solidFill>
                <a:schemeClr val="bg1"/>
              </a:solidFill>
            </a:endParaRPr>
          </a:p>
        </p:txBody>
      </p:sp>
    </p:spTree>
    <p:extLst>
      <p:ext uri="{BB962C8B-B14F-4D97-AF65-F5344CB8AC3E}">
        <p14:creationId xmlns:p14="http://schemas.microsoft.com/office/powerpoint/2010/main" val="940130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7BC1B4-1E17-0427-C26F-D87E8A758F3D}"/>
              </a:ext>
            </a:extLst>
          </p:cNvPr>
          <p:cNvSpPr/>
          <p:nvPr/>
        </p:nvSpPr>
        <p:spPr>
          <a:xfrm>
            <a:off x="0" y="4133088"/>
            <a:ext cx="27432000" cy="11338560"/>
          </a:xfrm>
          <a:prstGeom prst="rect">
            <a:avLst/>
          </a:prstGeom>
          <a:solidFill>
            <a:srgbClr val="FCF7E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1DBD1B-D501-03E0-AC77-EE2C98A73C43}"/>
              </a:ext>
            </a:extLst>
          </p:cNvPr>
          <p:cNvSpPr/>
          <p:nvPr/>
        </p:nvSpPr>
        <p:spPr>
          <a:xfrm>
            <a:off x="0" y="1628990"/>
            <a:ext cx="27432000" cy="2504098"/>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B5A22B-5E34-EF68-02FC-2A3257E8C50A}"/>
              </a:ext>
            </a:extLst>
          </p:cNvPr>
          <p:cNvSpPr txBox="1"/>
          <p:nvPr/>
        </p:nvSpPr>
        <p:spPr>
          <a:xfrm>
            <a:off x="1865376" y="9056489"/>
            <a:ext cx="24359616" cy="5632311"/>
          </a:xfrm>
          <a:prstGeom prst="rect">
            <a:avLst/>
          </a:prstGeom>
          <a:noFill/>
        </p:spPr>
        <p:txBody>
          <a:bodyPr wrap="square">
            <a:spAutoFit/>
          </a:bodyPr>
          <a:lstStyle/>
          <a:p>
            <a:pPr marL="0" marR="0">
              <a:buNone/>
            </a:pPr>
            <a:r>
              <a:rPr lang="en-US" sz="7200" b="1" dirty="0">
                <a:effectLst/>
                <a:latin typeface="Cambria" panose="02040503050406030204" pitchFamily="18" charset="0"/>
                <a:ea typeface="MS Mincho" panose="02020609040205080304" pitchFamily="49" charset="-128"/>
                <a:cs typeface="Times New Roman" panose="02020603050405020304" pitchFamily="18" charset="0"/>
              </a:rPr>
              <a:t>Nurse role:</a:t>
            </a:r>
            <a:r>
              <a:rPr lang="en-US" sz="7200" dirty="0">
                <a:effectLst/>
                <a:latin typeface="Cambria" panose="02040503050406030204" pitchFamily="18" charset="0"/>
                <a:ea typeface="MS Mincho" panose="02020609040205080304" pitchFamily="49" charset="-128"/>
                <a:cs typeface="Times New Roman" panose="02020603050405020304" pitchFamily="18" charset="0"/>
              </a:rPr>
              <a:t> </a:t>
            </a:r>
          </a:p>
          <a:p>
            <a:pPr marL="2257425" marR="0" lvl="0" indent="-1058863">
              <a:buFont typeface="Wingdings" pitchFamily="2" charset="2"/>
              <a:buChar char="§"/>
            </a:pPr>
            <a:r>
              <a:rPr lang="en-US" sz="7200" dirty="0">
                <a:effectLst/>
                <a:latin typeface="Cambria" panose="02040503050406030204" pitchFamily="18" charset="0"/>
                <a:ea typeface="MS Mincho" panose="02020609040205080304" pitchFamily="49" charset="-128"/>
                <a:cs typeface="Times New Roman" panose="02020603050405020304" pitchFamily="18" charset="0"/>
              </a:rPr>
              <a:t>Don’t try to persuade or fix anything. </a:t>
            </a:r>
          </a:p>
          <a:p>
            <a:pPr marL="2257425" marR="0" lvl="0" indent="-1058863">
              <a:buFont typeface="Wingdings" pitchFamily="2" charset="2"/>
              <a:buChar char="§"/>
            </a:pPr>
            <a:r>
              <a:rPr lang="en-US" sz="7200" dirty="0">
                <a:effectLst/>
                <a:latin typeface="Cambria" panose="02040503050406030204" pitchFamily="18" charset="0"/>
                <a:ea typeface="MS Mincho" panose="02020609040205080304" pitchFamily="49" charset="-128"/>
                <a:cs typeface="Times New Roman" panose="02020603050405020304" pitchFamily="18" charset="0"/>
              </a:rPr>
              <a:t>Don’t offer advice.</a:t>
            </a:r>
          </a:p>
          <a:p>
            <a:pPr marL="2257425" marR="0" lvl="0" indent="-1058863">
              <a:buFont typeface="Wingdings" pitchFamily="2" charset="2"/>
              <a:buChar char="§"/>
            </a:pPr>
            <a:r>
              <a:rPr lang="en-US" sz="7200" dirty="0">
                <a:effectLst/>
                <a:latin typeface="Cambria" panose="02040503050406030204" pitchFamily="18" charset="0"/>
                <a:ea typeface="MS Mincho" panose="02020609040205080304" pitchFamily="49" charset="-128"/>
                <a:cs typeface="Times New Roman" panose="02020603050405020304" pitchFamily="18" charset="0"/>
              </a:rPr>
              <a:t>Ask the next 6 questions one at a time.</a:t>
            </a:r>
          </a:p>
          <a:p>
            <a:pPr marL="2257425" marR="0" lvl="0" indent="-1058863">
              <a:buFont typeface="Wingdings" pitchFamily="2" charset="2"/>
              <a:buChar char="§"/>
            </a:pPr>
            <a:r>
              <a:rPr lang="en-US" sz="7200" dirty="0">
                <a:latin typeface="Cambria" panose="02040503050406030204" pitchFamily="18" charset="0"/>
                <a:ea typeface="MS Mincho" panose="02020609040205080304" pitchFamily="49" charset="-128"/>
                <a:cs typeface="Times New Roman" panose="02020603050405020304" pitchFamily="18" charset="0"/>
              </a:rPr>
              <a:t>Be curious, </a:t>
            </a:r>
            <a:r>
              <a:rPr lang="en-US" sz="7200" dirty="0">
                <a:effectLst/>
                <a:latin typeface="Cambria" panose="02040503050406030204" pitchFamily="18" charset="0"/>
                <a:ea typeface="MS Mincho" panose="02020609040205080304" pitchFamily="49" charset="-128"/>
                <a:cs typeface="Times New Roman" panose="02020603050405020304" pitchFamily="18" charset="0"/>
              </a:rPr>
              <a:t>listen, and reflect back what the person says.</a:t>
            </a:r>
          </a:p>
        </p:txBody>
      </p:sp>
      <p:sp>
        <p:nvSpPr>
          <p:cNvPr id="6" name="TextBox 5">
            <a:extLst>
              <a:ext uri="{FF2B5EF4-FFF2-40B4-BE49-F238E27FC236}">
                <a16:creationId xmlns:a16="http://schemas.microsoft.com/office/drawing/2014/main" id="{34AFD569-3A34-31DE-2605-5C657951F985}"/>
              </a:ext>
            </a:extLst>
          </p:cNvPr>
          <p:cNvSpPr txBox="1"/>
          <p:nvPr/>
        </p:nvSpPr>
        <p:spPr>
          <a:xfrm>
            <a:off x="1353312" y="2096209"/>
            <a:ext cx="21104352" cy="1569660"/>
          </a:xfrm>
          <a:prstGeom prst="rect">
            <a:avLst/>
          </a:prstGeom>
          <a:noFill/>
        </p:spPr>
        <p:txBody>
          <a:bodyPr wrap="square" rtlCol="0">
            <a:spAutoFit/>
          </a:bodyPr>
          <a:lstStyle/>
          <a:p>
            <a:r>
              <a:rPr lang="en-US" sz="9600" b="1" dirty="0">
                <a:solidFill>
                  <a:schemeClr val="bg1"/>
                </a:solidFill>
                <a:latin typeface="Cambria" panose="02040503050406030204" pitchFamily="18" charset="0"/>
              </a:rPr>
              <a:t>Practicing MI – Pulling It All Together</a:t>
            </a:r>
          </a:p>
        </p:txBody>
      </p:sp>
      <p:sp>
        <p:nvSpPr>
          <p:cNvPr id="7" name="TextBox 6">
            <a:extLst>
              <a:ext uri="{FF2B5EF4-FFF2-40B4-BE49-F238E27FC236}">
                <a16:creationId xmlns:a16="http://schemas.microsoft.com/office/drawing/2014/main" id="{A2AF9748-64E4-4864-E55C-9F5A34C77706}"/>
              </a:ext>
            </a:extLst>
          </p:cNvPr>
          <p:cNvSpPr txBox="1"/>
          <p:nvPr/>
        </p:nvSpPr>
        <p:spPr>
          <a:xfrm>
            <a:off x="1755648" y="4813280"/>
            <a:ext cx="22055328" cy="3416320"/>
          </a:xfrm>
          <a:prstGeom prst="rect">
            <a:avLst/>
          </a:prstGeom>
          <a:noFill/>
        </p:spPr>
        <p:txBody>
          <a:bodyPr wrap="square" rtlCol="0">
            <a:spAutoFit/>
          </a:bodyPr>
          <a:lstStyle/>
          <a:p>
            <a:r>
              <a:rPr lang="en-US" sz="7200" b="1" dirty="0">
                <a:latin typeface="Cambria" panose="02040503050406030204" pitchFamily="18" charset="0"/>
              </a:rPr>
              <a:t>Working in Pairs: </a:t>
            </a:r>
            <a:r>
              <a:rPr lang="en-US" sz="7200" dirty="0">
                <a:latin typeface="Cambria" panose="02040503050406030204" pitchFamily="18" charset="0"/>
              </a:rPr>
              <a:t>	</a:t>
            </a:r>
          </a:p>
          <a:p>
            <a:pPr marL="2292350" indent="-987425">
              <a:buFont typeface="Wingdings" pitchFamily="2" charset="2"/>
              <a:buChar char="§"/>
            </a:pPr>
            <a:r>
              <a:rPr lang="en-US" sz="7200" dirty="0">
                <a:latin typeface="Cambria" panose="02040503050406030204" pitchFamily="18" charset="0"/>
              </a:rPr>
              <a:t>One person is the nurse/helper</a:t>
            </a:r>
          </a:p>
          <a:p>
            <a:pPr marL="2292350" indent="-987425">
              <a:buFont typeface="Wingdings" pitchFamily="2" charset="2"/>
              <a:buChar char="§"/>
            </a:pPr>
            <a:r>
              <a:rPr lang="en-US" sz="7200" dirty="0">
                <a:latin typeface="Cambria" panose="02040503050406030204" pitchFamily="18" charset="0"/>
              </a:rPr>
              <a:t>The other person is the “speaker” </a:t>
            </a:r>
          </a:p>
        </p:txBody>
      </p:sp>
    </p:spTree>
    <p:extLst>
      <p:ext uri="{BB962C8B-B14F-4D97-AF65-F5344CB8AC3E}">
        <p14:creationId xmlns:p14="http://schemas.microsoft.com/office/powerpoint/2010/main" val="333486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E06D8F-13D1-8F83-18F6-52A8E91D536C}"/>
              </a:ext>
            </a:extLst>
          </p:cNvPr>
          <p:cNvSpPr/>
          <p:nvPr/>
        </p:nvSpPr>
        <p:spPr>
          <a:xfrm>
            <a:off x="0" y="1845730"/>
            <a:ext cx="27432000" cy="13589342"/>
          </a:xfrm>
          <a:prstGeom prst="rect">
            <a:avLst/>
          </a:prstGeom>
          <a:solidFill>
            <a:srgbClr val="FCF7E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63114E-1E01-976D-0E01-E6CE8F619B41}"/>
              </a:ext>
            </a:extLst>
          </p:cNvPr>
          <p:cNvSpPr txBox="1"/>
          <p:nvPr/>
        </p:nvSpPr>
        <p:spPr>
          <a:xfrm>
            <a:off x="822960" y="2312949"/>
            <a:ext cx="24981408" cy="12280285"/>
          </a:xfrm>
          <a:prstGeom prst="rect">
            <a:avLst/>
          </a:prstGeom>
          <a:noFill/>
        </p:spPr>
        <p:txBody>
          <a:bodyPr wrap="square">
            <a:spAutoFit/>
          </a:bodyPr>
          <a:lstStyle/>
          <a:p>
            <a:pPr marR="0" lvl="0"/>
            <a:r>
              <a:rPr lang="en-US" sz="4400" dirty="0">
                <a:effectLst/>
                <a:latin typeface="Cambria" panose="02040503050406030204" pitchFamily="18" charset="0"/>
                <a:ea typeface="MS Mincho" panose="02020609040205080304" pitchFamily="49" charset="-128"/>
                <a:cs typeface="Times New Roman" panose="02020603050405020304" pitchFamily="18" charset="0"/>
              </a:rPr>
              <a:t>1. “</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What matters most to you right now?" </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Probe for at least 2 things that are important</a:t>
            </a:r>
            <a:r>
              <a:rPr lang="en-US" sz="4400" dirty="0">
                <a:latin typeface="Cambria" panose="02040503050406030204" pitchFamily="18" charset="0"/>
                <a:ea typeface="MS Mincho" panose="02020609040205080304" pitchFamily="49" charset="-128"/>
                <a:cs typeface="Times New Roman" panose="02020603050405020304" pitchFamily="18" charset="0"/>
              </a:rPr>
              <a:t>.</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r>
              <a:rPr lang="en-US" sz="4400" dirty="0">
                <a:latin typeface="Cambria" panose="02040503050406030204" pitchFamily="18" charset="0"/>
                <a:ea typeface="MS Mincho" panose="02020609040205080304" pitchFamily="49" charset="-128"/>
                <a:cs typeface="Times New Roman" panose="02020603050405020304" pitchFamily="18" charset="0"/>
              </a:rPr>
              <a:t>R</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eflect back.</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4400" dirty="0">
              <a:effectLst/>
              <a:latin typeface="Cambria" panose="02040503050406030204" pitchFamily="18" charset="0"/>
              <a:ea typeface="MS Mincho" panose="02020609040205080304" pitchFamily="49" charset="-128"/>
              <a:cs typeface="Times New Roman" panose="02020603050405020304" pitchFamily="18" charset="0"/>
            </a:endParaRP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p>
          <a:p>
            <a:pPr marL="846138" marR="0" lvl="0" indent="-846138"/>
            <a:r>
              <a:rPr lang="en-US" sz="4400" i="1" dirty="0">
                <a:effectLst/>
                <a:latin typeface="Cambria" panose="02040503050406030204" pitchFamily="18" charset="0"/>
                <a:ea typeface="MS Mincho" panose="02020609040205080304" pitchFamily="49" charset="-128"/>
                <a:cs typeface="Times New Roman" panose="02020603050405020304" pitchFamily="18" charset="0"/>
              </a:rPr>
              <a:t>2. "If you were to focus on changing </a:t>
            </a:r>
            <a:r>
              <a:rPr lang="en-US" sz="4400" b="1" i="1" dirty="0">
                <a:effectLst/>
                <a:latin typeface="Cambria" panose="02040503050406030204" pitchFamily="18" charset="0"/>
                <a:ea typeface="MS Mincho" panose="02020609040205080304" pitchFamily="49" charset="-128"/>
                <a:cs typeface="Times New Roman" panose="02020603050405020304" pitchFamily="18" charset="0"/>
              </a:rPr>
              <a:t>one behavior</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 that you think could make the biggest difference, what might that be?</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 Listen</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p>
          <a:p>
            <a:pPr marR="0" lvl="0"/>
            <a:r>
              <a:rPr lang="en-US" sz="4400" dirty="0">
                <a:effectLst/>
                <a:latin typeface="Cambria" panose="02040503050406030204" pitchFamily="18" charset="0"/>
                <a:ea typeface="MS Mincho" panose="02020609040205080304" pitchFamily="49" charset="-128"/>
                <a:cs typeface="Times New Roman" panose="02020603050405020304" pitchFamily="18" charset="0"/>
              </a:rPr>
              <a:t>3. “</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What are your </a:t>
            </a:r>
            <a:r>
              <a:rPr lang="en-US" sz="4400" b="1" i="1" dirty="0">
                <a:effectLst/>
                <a:latin typeface="Cambria" panose="02040503050406030204" pitchFamily="18" charset="0"/>
                <a:ea typeface="MS Mincho" panose="02020609040205080304" pitchFamily="49" charset="-128"/>
                <a:cs typeface="Times New Roman" panose="02020603050405020304" pitchFamily="18" charset="0"/>
              </a:rPr>
              <a:t>3 best reasons</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 for wanting to make this change?”</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 Listen and Reflect back</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p>
          <a:p>
            <a:pPr marR="0" lvl="0"/>
            <a:r>
              <a:rPr lang="en-US" sz="4400" dirty="0">
                <a:effectLst/>
                <a:latin typeface="Cambria" panose="02040503050406030204" pitchFamily="18" charset="0"/>
                <a:ea typeface="MS Mincho" panose="02020609040205080304" pitchFamily="49" charset="-128"/>
                <a:cs typeface="Times New Roman" panose="02020603050405020304" pitchFamily="18" charset="0"/>
              </a:rPr>
              <a:t>4. “</a:t>
            </a:r>
            <a:r>
              <a:rPr lang="en-US" sz="4400" b="1" i="1" dirty="0">
                <a:effectLst/>
                <a:latin typeface="Cambria" panose="02040503050406030204" pitchFamily="18" charset="0"/>
                <a:ea typeface="MS Mincho" panose="02020609040205080304" pitchFamily="49" charset="-128"/>
                <a:cs typeface="Times New Roman" panose="02020603050405020304" pitchFamily="18" charset="0"/>
              </a:rPr>
              <a:t>How important is it</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 for you to make this change? - </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Listen and Reflect back</a:t>
            </a:r>
          </a:p>
          <a:p>
            <a:pPr marR="0"/>
            <a:r>
              <a:rPr lang="en-US" sz="4400" i="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4400" dirty="0">
              <a:effectLst/>
              <a:latin typeface="Cambria" panose="02040503050406030204" pitchFamily="18" charset="0"/>
              <a:ea typeface="MS Mincho" panose="02020609040205080304" pitchFamily="49" charset="-128"/>
              <a:cs typeface="Times New Roman" panose="02020603050405020304" pitchFamily="18" charset="0"/>
            </a:endParaRP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5. “</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If you decided to make this change, </a:t>
            </a:r>
            <a:r>
              <a:rPr lang="en-US" sz="4400" b="1" i="1" dirty="0">
                <a:effectLst/>
                <a:latin typeface="Cambria" panose="02040503050406030204" pitchFamily="18" charset="0"/>
                <a:ea typeface="MS Mincho" panose="02020609040205080304" pitchFamily="49" charset="-128"/>
                <a:cs typeface="Times New Roman" panose="02020603050405020304" pitchFamily="18" charset="0"/>
              </a:rPr>
              <a:t>how would you go about it</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 </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 Listen and Reflect back</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Give a short summary, including the person’s motivations for change:</a:t>
            </a:r>
          </a:p>
          <a:p>
            <a:pPr marL="3698166" lvl="4" indent="-571500">
              <a:buFont typeface="Arial" panose="020B0604020202020204" pitchFamily="34" charset="0"/>
              <a:buChar char="•"/>
              <a:tabLst>
                <a:tab pos="914400" algn="l"/>
              </a:tabLst>
            </a:pPr>
            <a:r>
              <a:rPr lang="en-US" sz="4400" dirty="0">
                <a:effectLst/>
                <a:latin typeface="Cambria" panose="02040503050406030204" pitchFamily="18" charset="0"/>
                <a:ea typeface="MS Mincho" panose="02020609040205080304" pitchFamily="49" charset="-128"/>
                <a:cs typeface="Times New Roman" panose="02020603050405020304" pitchFamily="18" charset="0"/>
              </a:rPr>
              <a:t>Desire for change</a:t>
            </a:r>
          </a:p>
          <a:p>
            <a:pPr marL="3698166" lvl="4" indent="-571500">
              <a:buFont typeface="Arial" panose="020B0604020202020204" pitchFamily="34" charset="0"/>
              <a:buChar char="•"/>
              <a:tabLst>
                <a:tab pos="914400" algn="l"/>
              </a:tabLst>
            </a:pPr>
            <a:r>
              <a:rPr lang="en-US" sz="4400" dirty="0">
                <a:effectLst/>
                <a:latin typeface="Cambria" panose="02040503050406030204" pitchFamily="18" charset="0"/>
                <a:ea typeface="MS Mincho" panose="02020609040205080304" pitchFamily="49" charset="-128"/>
                <a:cs typeface="Times New Roman" panose="02020603050405020304" pitchFamily="18" charset="0"/>
              </a:rPr>
              <a:t>Ability to change</a:t>
            </a:r>
          </a:p>
          <a:p>
            <a:pPr marL="3698166" lvl="4" indent="-571500">
              <a:buFont typeface="Arial" panose="020B0604020202020204" pitchFamily="34" charset="0"/>
              <a:buChar char="•"/>
              <a:tabLst>
                <a:tab pos="914400" algn="l"/>
              </a:tabLst>
            </a:pPr>
            <a:r>
              <a:rPr lang="en-US" sz="4400" dirty="0">
                <a:effectLst/>
                <a:latin typeface="Cambria" panose="02040503050406030204" pitchFamily="18" charset="0"/>
                <a:ea typeface="MS Mincho" panose="02020609040205080304" pitchFamily="49" charset="-128"/>
                <a:cs typeface="Times New Roman" panose="02020603050405020304" pitchFamily="18" charset="0"/>
              </a:rPr>
              <a:t>Reasons for change</a:t>
            </a:r>
          </a:p>
          <a:p>
            <a:pPr marL="3698166" lvl="4" indent="-571500">
              <a:buFont typeface="Arial" panose="020B0604020202020204" pitchFamily="34" charset="0"/>
              <a:buChar char="•"/>
              <a:tabLst>
                <a:tab pos="914400" algn="l"/>
              </a:tabLst>
            </a:pPr>
            <a:r>
              <a:rPr lang="en-US" sz="4400" dirty="0">
                <a:effectLst/>
                <a:latin typeface="Cambria" panose="02040503050406030204" pitchFamily="18" charset="0"/>
                <a:ea typeface="MS Mincho" panose="02020609040205080304" pitchFamily="49" charset="-128"/>
                <a:cs typeface="Times New Roman" panose="02020603050405020304" pitchFamily="18" charset="0"/>
              </a:rPr>
              <a:t>Need for change</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  </a:t>
            </a:r>
          </a:p>
          <a:p>
            <a:pPr marR="0"/>
            <a:r>
              <a:rPr lang="en-US" sz="4400" dirty="0">
                <a:effectLst/>
                <a:latin typeface="Cambria" panose="02040503050406030204" pitchFamily="18" charset="0"/>
                <a:ea typeface="MS Mincho" panose="02020609040205080304" pitchFamily="49" charset="-128"/>
                <a:cs typeface="Times New Roman" panose="02020603050405020304" pitchFamily="18" charset="0"/>
              </a:rPr>
              <a:t>6. 	</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“So, what’s your next step?”</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 or </a:t>
            </a:r>
            <a:r>
              <a:rPr lang="en-US" sz="4400" i="1" dirty="0">
                <a:effectLst/>
                <a:latin typeface="Cambria" panose="02040503050406030204" pitchFamily="18" charset="0"/>
                <a:ea typeface="MS Mincho" panose="02020609040205080304" pitchFamily="49" charset="-128"/>
                <a:cs typeface="Times New Roman" panose="02020603050405020304" pitchFamily="18" charset="0"/>
              </a:rPr>
              <a:t>“Where do you go from here?” - </a:t>
            </a:r>
            <a:r>
              <a:rPr lang="en-US" sz="4400" dirty="0">
                <a:effectLst/>
                <a:latin typeface="Cambria" panose="02040503050406030204" pitchFamily="18" charset="0"/>
                <a:ea typeface="MS Mincho" panose="02020609040205080304" pitchFamily="49" charset="-128"/>
                <a:cs typeface="Times New Roman" panose="02020603050405020304" pitchFamily="18" charset="0"/>
              </a:rPr>
              <a:t>Listen with interest to the answer.</a:t>
            </a:r>
          </a:p>
        </p:txBody>
      </p:sp>
      <p:sp>
        <p:nvSpPr>
          <p:cNvPr id="8" name="Rectangle 7">
            <a:extLst>
              <a:ext uri="{FF2B5EF4-FFF2-40B4-BE49-F238E27FC236}">
                <a16:creationId xmlns:a16="http://schemas.microsoft.com/office/drawing/2014/main" id="{BA498202-796C-FF74-E699-A83C7C57BB21}"/>
              </a:ext>
            </a:extLst>
          </p:cNvPr>
          <p:cNvSpPr/>
          <p:nvPr/>
        </p:nvSpPr>
        <p:spPr>
          <a:xfrm>
            <a:off x="0" y="0"/>
            <a:ext cx="27432000" cy="184573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874818-52FD-5A41-FCA8-DD4D99AD36E4}"/>
              </a:ext>
            </a:extLst>
          </p:cNvPr>
          <p:cNvSpPr txBox="1"/>
          <p:nvPr/>
        </p:nvSpPr>
        <p:spPr>
          <a:xfrm>
            <a:off x="1353312" y="467219"/>
            <a:ext cx="21104352" cy="1107996"/>
          </a:xfrm>
          <a:prstGeom prst="rect">
            <a:avLst/>
          </a:prstGeom>
          <a:noFill/>
        </p:spPr>
        <p:txBody>
          <a:bodyPr wrap="square" rtlCol="0">
            <a:spAutoFit/>
          </a:bodyPr>
          <a:lstStyle/>
          <a:p>
            <a:r>
              <a:rPr lang="en-US" sz="6600" b="1" dirty="0">
                <a:solidFill>
                  <a:schemeClr val="bg1"/>
                </a:solidFill>
                <a:latin typeface="Cambria" panose="02040503050406030204" pitchFamily="18" charset="0"/>
              </a:rPr>
              <a:t>Practice Questions</a:t>
            </a:r>
          </a:p>
        </p:txBody>
      </p:sp>
    </p:spTree>
    <p:extLst>
      <p:ext uri="{BB962C8B-B14F-4D97-AF65-F5344CB8AC3E}">
        <p14:creationId xmlns:p14="http://schemas.microsoft.com/office/powerpoint/2010/main" val="2251486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0539CC-342B-5FC6-C0BF-2B49F779AA22}"/>
              </a:ext>
            </a:extLst>
          </p:cNvPr>
          <p:cNvSpPr/>
          <p:nvPr/>
        </p:nvSpPr>
        <p:spPr>
          <a:xfrm>
            <a:off x="0" y="3892731"/>
            <a:ext cx="21527589" cy="1171152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45CC9F-87A9-C340-A533-DD415973D509}"/>
              </a:ext>
            </a:extLst>
          </p:cNvPr>
          <p:cNvSpPr/>
          <p:nvPr/>
        </p:nvSpPr>
        <p:spPr>
          <a:xfrm>
            <a:off x="0" y="1750423"/>
            <a:ext cx="21527589" cy="2142308"/>
          </a:xfrm>
          <a:prstGeom prst="rect">
            <a:avLst/>
          </a:prstGeom>
          <a:solidFill>
            <a:schemeClr val="accent1">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1228B5-A2BA-C642-ACC0-5EAAFBD71317}"/>
              </a:ext>
            </a:extLst>
          </p:cNvPr>
          <p:cNvSpPr/>
          <p:nvPr/>
        </p:nvSpPr>
        <p:spPr>
          <a:xfrm>
            <a:off x="21527589" y="1738656"/>
            <a:ext cx="5904411" cy="1470877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5758DF57-6D1F-5F47-94DE-14236AE0D6B1}"/>
              </a:ext>
            </a:extLst>
          </p:cNvPr>
          <p:cNvSpPr>
            <a:spLocks noGrp="1" noChangeArrowheads="1"/>
          </p:cNvSpPr>
          <p:nvPr>
            <p:ph idx="1"/>
          </p:nvPr>
        </p:nvSpPr>
        <p:spPr>
          <a:xfrm>
            <a:off x="771672" y="4046356"/>
            <a:ext cx="20306015" cy="11557898"/>
          </a:xfrm>
        </p:spPr>
        <p:txBody>
          <a:bodyPr/>
          <a:lstStyle/>
          <a:p>
            <a:pPr marL="914400" indent="-914400">
              <a:buFont typeface="+mj-lt"/>
              <a:buAutoNum type="arabicPeriod"/>
            </a:pPr>
            <a:r>
              <a:rPr lang="en-US" altLang="x-none" sz="4000" dirty="0">
                <a:latin typeface="Cambria" panose="02040503050406030204" pitchFamily="18" charset="0"/>
                <a:ea typeface="ＭＳ Ｐゴシック" charset="-128"/>
              </a:rPr>
              <a:t>Miller, W.R. &amp; Rollnick, S. (2023).  Motivational interviewing, 4</a:t>
            </a:r>
            <a:r>
              <a:rPr lang="en-US" altLang="x-none" sz="4000" baseline="30000" dirty="0">
                <a:latin typeface="Cambria" panose="02040503050406030204" pitchFamily="18" charset="0"/>
                <a:ea typeface="ＭＳ Ｐゴシック" charset="-128"/>
              </a:rPr>
              <a:t>th</a:t>
            </a:r>
            <a:r>
              <a:rPr lang="en-US" altLang="x-none" sz="4000" dirty="0">
                <a:latin typeface="Cambria" panose="02040503050406030204" pitchFamily="18" charset="0"/>
                <a:ea typeface="ＭＳ Ｐゴシック" charset="-128"/>
              </a:rPr>
              <a:t> edition: Helping people change and grow. New York, NY. The Guilford Press.</a:t>
            </a:r>
            <a:br>
              <a:rPr lang="en-US" altLang="x-none" sz="4000" dirty="0">
                <a:latin typeface="Cambria" panose="02040503050406030204" pitchFamily="18" charset="0"/>
                <a:ea typeface="ＭＳ Ｐゴシック" charset="-128"/>
              </a:rPr>
            </a:br>
            <a:endParaRPr lang="en-US" altLang="x-none" sz="4000" dirty="0">
              <a:latin typeface="Cambria" panose="02040503050406030204" pitchFamily="18" charset="0"/>
              <a:ea typeface="ＭＳ Ｐゴシック" charset="-128"/>
            </a:endParaRPr>
          </a:p>
          <a:p>
            <a:pPr marL="914400" indent="-914400" eaLnBrk="1" hangingPunct="1">
              <a:buFont typeface="+mj-lt"/>
              <a:buAutoNum type="arabicPeriod"/>
            </a:pPr>
            <a:r>
              <a:rPr lang="en-US" altLang="x-none" sz="4000" dirty="0">
                <a:latin typeface="Cambria" panose="02040503050406030204" pitchFamily="18" charset="0"/>
                <a:ea typeface="ＭＳ Ｐゴシック" charset="-128"/>
              </a:rPr>
              <a:t>Rosengren, David. (2017). Building motivational interviewing skills, 2</a:t>
            </a:r>
            <a:r>
              <a:rPr lang="en-US" altLang="x-none" sz="4000" baseline="30000" dirty="0">
                <a:latin typeface="Cambria" panose="02040503050406030204" pitchFamily="18" charset="0"/>
                <a:ea typeface="ＭＳ Ｐゴシック" charset="-128"/>
              </a:rPr>
              <a:t>nd</a:t>
            </a:r>
            <a:r>
              <a:rPr lang="en-US" altLang="x-none" sz="4000" dirty="0">
                <a:latin typeface="Cambria" panose="02040503050406030204" pitchFamily="18" charset="0"/>
                <a:ea typeface="ＭＳ Ｐゴシック" charset="-128"/>
              </a:rPr>
              <a:t> edition. New York, The Guilford Press.</a:t>
            </a:r>
            <a:br>
              <a:rPr lang="en-US" altLang="x-none" sz="4000" dirty="0">
                <a:latin typeface="Cambria" panose="02040503050406030204" pitchFamily="18" charset="0"/>
                <a:ea typeface="ＭＳ Ｐゴシック" charset="-128"/>
              </a:rPr>
            </a:br>
            <a:endParaRPr lang="en-US" altLang="x-none" sz="4000" dirty="0">
              <a:latin typeface="Cambria" panose="02040503050406030204" pitchFamily="18" charset="0"/>
              <a:ea typeface="ＭＳ Ｐゴシック" charset="-128"/>
            </a:endParaRPr>
          </a:p>
          <a:p>
            <a:pPr marL="914400" indent="-914400" eaLnBrk="1" hangingPunct="1">
              <a:buFont typeface="+mj-lt"/>
              <a:buAutoNum type="arabicPeriod"/>
            </a:pPr>
            <a:r>
              <a:rPr lang="en-US" altLang="x-none" sz="4000" dirty="0">
                <a:latin typeface="Cambria" panose="02040503050406030204" pitchFamily="18" charset="0"/>
                <a:ea typeface="ＭＳ Ｐゴシック" charset="-128"/>
              </a:rPr>
              <a:t>Rollnick, S. Miller, WR, &amp; Butler, CC. (2022). Motivational interviewing in health care: Helping patients change behavior, 2</a:t>
            </a:r>
            <a:r>
              <a:rPr lang="en-US" altLang="x-none" sz="4000" baseline="30000" dirty="0">
                <a:latin typeface="Cambria" panose="02040503050406030204" pitchFamily="18" charset="0"/>
                <a:ea typeface="ＭＳ Ｐゴシック" charset="-128"/>
              </a:rPr>
              <a:t>nd</a:t>
            </a:r>
            <a:r>
              <a:rPr lang="en-US" altLang="x-none" sz="4000" dirty="0">
                <a:latin typeface="Cambria" panose="02040503050406030204" pitchFamily="18" charset="0"/>
                <a:ea typeface="ＭＳ Ｐゴシック" charset="-128"/>
              </a:rPr>
              <a:t> edition. New York, NY, The Guilford Press.</a:t>
            </a:r>
            <a:br>
              <a:rPr lang="en-US" altLang="x-none" sz="4000" dirty="0">
                <a:latin typeface="Cambria" panose="02040503050406030204" pitchFamily="18" charset="0"/>
                <a:ea typeface="ＭＳ Ｐゴシック" charset="-128"/>
              </a:rPr>
            </a:br>
            <a:endParaRPr lang="en-US" altLang="x-none" sz="4000" dirty="0">
              <a:latin typeface="Cambria" panose="02040503050406030204" pitchFamily="18" charset="0"/>
              <a:ea typeface="ＭＳ Ｐゴシック" charset="-128"/>
            </a:endParaRPr>
          </a:p>
          <a:p>
            <a:pPr marL="914400" indent="-914400">
              <a:buFont typeface="+mj-lt"/>
              <a:buAutoNum type="arabicPeriod"/>
            </a:pPr>
            <a:r>
              <a:rPr lang="en-US" altLang="x-none" sz="4000" dirty="0">
                <a:latin typeface="Cambria" panose="02040503050406030204" pitchFamily="18" charset="0"/>
                <a:ea typeface="ＭＳ Ｐゴシック" charset="-128"/>
              </a:rPr>
              <a:t>Miller, W.R. (2022). On second thought: How ambivalence shapes your life. New York, The Guilford Press. </a:t>
            </a:r>
            <a:br>
              <a:rPr lang="en-US" altLang="x-none" sz="4000" dirty="0">
                <a:latin typeface="Cambria" panose="02040503050406030204" pitchFamily="18" charset="0"/>
                <a:ea typeface="ＭＳ Ｐゴシック" charset="-128"/>
              </a:rPr>
            </a:br>
            <a:endParaRPr lang="en-US" altLang="x-none" sz="4000" dirty="0">
              <a:latin typeface="Cambria" panose="02040503050406030204" pitchFamily="18" charset="0"/>
              <a:ea typeface="ＭＳ Ｐゴシック" charset="-128"/>
            </a:endParaRPr>
          </a:p>
          <a:p>
            <a:pPr marL="914400" indent="-914400">
              <a:buFont typeface="+mj-lt"/>
              <a:buAutoNum type="arabicPeriod"/>
            </a:pPr>
            <a:r>
              <a:rPr lang="en-US" altLang="x-none" sz="4000" dirty="0">
                <a:latin typeface="Cambria" panose="02040503050406030204" pitchFamily="18" charset="0"/>
                <a:ea typeface="ＭＳ Ｐゴシック" charset="-128"/>
              </a:rPr>
              <a:t>Miller, W.R. (2021). Effective psychotherapists: Clinical skills that improve client outcomes. New York, The Guilford Press.</a:t>
            </a:r>
            <a:br>
              <a:rPr lang="en-US" altLang="x-none" sz="4000" dirty="0">
                <a:latin typeface="Cambria" panose="02040503050406030204" pitchFamily="18" charset="0"/>
                <a:ea typeface="ＭＳ Ｐゴシック" charset="-128"/>
              </a:rPr>
            </a:br>
            <a:endParaRPr lang="en-US" altLang="x-none" sz="4000" dirty="0">
              <a:latin typeface="Cambria" panose="02040503050406030204" pitchFamily="18" charset="0"/>
              <a:ea typeface="ＭＳ Ｐゴシック" charset="-128"/>
            </a:endParaRPr>
          </a:p>
          <a:p>
            <a:pPr marL="914400" indent="-914400" eaLnBrk="1" hangingPunct="1">
              <a:buFont typeface="+mj-lt"/>
              <a:buAutoNum type="arabicPeriod"/>
            </a:pPr>
            <a:r>
              <a:rPr lang="en-US" altLang="x-none" sz="4000" dirty="0">
                <a:latin typeface="Cambria" panose="02040503050406030204" pitchFamily="18" charset="0"/>
                <a:ea typeface="ＭＳ Ｐゴシック" charset="-128"/>
              </a:rPr>
              <a:t>Miller, W.R. &amp; </a:t>
            </a:r>
            <a:r>
              <a:rPr lang="en-US" altLang="x-none" sz="4000" dirty="0" err="1">
                <a:latin typeface="Cambria" panose="02040503050406030204" pitchFamily="18" charset="0"/>
                <a:ea typeface="ＭＳ Ｐゴシック" charset="-128"/>
              </a:rPr>
              <a:t>Rollnick</a:t>
            </a:r>
            <a:r>
              <a:rPr lang="en-US" altLang="x-none" sz="4000" dirty="0">
                <a:latin typeface="Cambria" panose="02040503050406030204" pitchFamily="18" charset="0"/>
                <a:ea typeface="ＭＳ Ｐゴシック" charset="-128"/>
              </a:rPr>
              <a:t>, S. (2009).  Ten things that motivational interviewing is not.  </a:t>
            </a:r>
            <a:r>
              <a:rPr lang="en-US" altLang="x-none" sz="4000" dirty="0" err="1">
                <a:latin typeface="Cambria" panose="02040503050406030204" pitchFamily="18" charset="0"/>
                <a:ea typeface="ＭＳ Ｐゴシック" charset="-128"/>
              </a:rPr>
              <a:t>Behavioural</a:t>
            </a:r>
            <a:r>
              <a:rPr lang="en-US" altLang="x-none" sz="4000" dirty="0">
                <a:latin typeface="Cambria" panose="02040503050406030204" pitchFamily="18" charset="0"/>
                <a:ea typeface="ＭＳ Ｐゴシック" charset="-128"/>
              </a:rPr>
              <a:t> and Cognitive Psychotherapy</a:t>
            </a:r>
            <a:r>
              <a:rPr lang="en-US" altLang="x-none" sz="4000" i="1" dirty="0">
                <a:latin typeface="Cambria" panose="02040503050406030204" pitchFamily="18" charset="0"/>
                <a:ea typeface="ＭＳ Ｐゴシック" charset="-128"/>
              </a:rPr>
              <a:t>, </a:t>
            </a:r>
            <a:r>
              <a:rPr lang="en-US" altLang="x-none" sz="4000" dirty="0">
                <a:latin typeface="Cambria" panose="02040503050406030204" pitchFamily="18" charset="0"/>
                <a:ea typeface="ＭＳ Ｐゴシック" charset="-128"/>
              </a:rPr>
              <a:t>37, 129–140.</a:t>
            </a:r>
          </a:p>
        </p:txBody>
      </p:sp>
      <p:sp>
        <p:nvSpPr>
          <p:cNvPr id="4" name="Rectangle 4">
            <a:extLst>
              <a:ext uri="{FF2B5EF4-FFF2-40B4-BE49-F238E27FC236}">
                <a16:creationId xmlns:a16="http://schemas.microsoft.com/office/drawing/2014/main" id="{C7785501-2A1C-9442-AD31-828727EE65F0}"/>
              </a:ext>
            </a:extLst>
          </p:cNvPr>
          <p:cNvSpPr txBox="1">
            <a:spLocks noChangeArrowheads="1"/>
          </p:cNvSpPr>
          <p:nvPr/>
        </p:nvSpPr>
        <p:spPr>
          <a:xfrm>
            <a:off x="6942909" y="1973439"/>
            <a:ext cx="7641771" cy="1919292"/>
          </a:xfrm>
          <a:prstGeom prst="rect">
            <a:avLst/>
          </a:prstGeom>
        </p:spPr>
        <p:txBody>
          <a:bodyPr/>
          <a:lstStyle>
            <a:lvl1pPr algn="ctr" defTabSz="889822" rtl="0" eaLnBrk="1" latinLnBrk="0" hangingPunct="1">
              <a:spcBef>
                <a:spcPct val="0"/>
              </a:spcBef>
              <a:buNone/>
              <a:defRPr sz="8600" kern="1200">
                <a:solidFill>
                  <a:schemeClr val="tx1"/>
                </a:solidFill>
                <a:latin typeface="+mj-lt"/>
                <a:ea typeface="+mj-ea"/>
                <a:cs typeface="+mj-cs"/>
              </a:defRPr>
            </a:lvl1pPr>
          </a:lstStyle>
          <a:p>
            <a:pPr>
              <a:defRPr/>
            </a:pPr>
            <a:r>
              <a:rPr lang="en-US" sz="11500" dirty="0">
                <a:solidFill>
                  <a:srgbClr val="002060"/>
                </a:solidFill>
                <a:latin typeface="Cambria" panose="02040503050406030204" pitchFamily="18" charset="0"/>
              </a:rPr>
              <a:t>References</a:t>
            </a:r>
          </a:p>
        </p:txBody>
      </p:sp>
      <p:pic>
        <p:nvPicPr>
          <p:cNvPr id="1028" name="Picture 4">
            <a:extLst>
              <a:ext uri="{FF2B5EF4-FFF2-40B4-BE49-F238E27FC236}">
                <a16:creationId xmlns:a16="http://schemas.microsoft.com/office/drawing/2014/main" id="{93753004-F2F8-154F-95C8-52610BAC2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3951" y="7044369"/>
            <a:ext cx="3128440" cy="40973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7A5B4AD-C478-114B-AED0-AF0FF9D2F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3951" y="11487570"/>
            <a:ext cx="3128440" cy="49716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A4EF443-F7BB-375D-9C7A-E7C1B3275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1906" y="1851930"/>
            <a:ext cx="3166552" cy="484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63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85D74-9736-0DE0-0439-A990C9F4E6E3}"/>
              </a:ext>
            </a:extLst>
          </p:cNvPr>
          <p:cNvSpPr/>
          <p:nvPr/>
        </p:nvSpPr>
        <p:spPr>
          <a:xfrm>
            <a:off x="0" y="1682032"/>
            <a:ext cx="27432000" cy="1382619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Thank You Hands Stock Illustrations ...">
            <a:extLst>
              <a:ext uri="{FF2B5EF4-FFF2-40B4-BE49-F238E27FC236}">
                <a16:creationId xmlns:a16="http://schemas.microsoft.com/office/drawing/2014/main" id="{71E72B8C-40A4-DE44-D50F-349DE56C5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479" y="2949195"/>
            <a:ext cx="15879041" cy="11097620"/>
          </a:xfrm>
          <a:prstGeom prst="rect">
            <a:avLst/>
          </a:prstGeom>
          <a:solidFill>
            <a:schemeClr val="bg2"/>
          </a:solidFill>
        </p:spPr>
      </p:pic>
    </p:spTree>
    <p:extLst>
      <p:ext uri="{BB962C8B-B14F-4D97-AF65-F5344CB8AC3E}">
        <p14:creationId xmlns:p14="http://schemas.microsoft.com/office/powerpoint/2010/main" val="277189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56E2BC-6A50-6349-98BE-9C7B9F671485}"/>
              </a:ext>
            </a:extLst>
          </p:cNvPr>
          <p:cNvSpPr/>
          <p:nvPr/>
        </p:nvSpPr>
        <p:spPr>
          <a:xfrm>
            <a:off x="0" y="6566153"/>
            <a:ext cx="27432000" cy="287323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75C517-817E-9246-8DD9-F2BDDCB21123}"/>
              </a:ext>
            </a:extLst>
          </p:cNvPr>
          <p:cNvSpPr/>
          <p:nvPr/>
        </p:nvSpPr>
        <p:spPr>
          <a:xfrm>
            <a:off x="0" y="9439391"/>
            <a:ext cx="27432000" cy="2873238"/>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1BD701-17CA-B743-9674-8920F93B5D5E}"/>
              </a:ext>
            </a:extLst>
          </p:cNvPr>
          <p:cNvSpPr/>
          <p:nvPr/>
        </p:nvSpPr>
        <p:spPr>
          <a:xfrm>
            <a:off x="0" y="12366770"/>
            <a:ext cx="27432000" cy="31127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F324DC-36BE-CD4E-B508-BF359D51C393}"/>
              </a:ext>
            </a:extLst>
          </p:cNvPr>
          <p:cNvSpPr/>
          <p:nvPr/>
        </p:nvSpPr>
        <p:spPr>
          <a:xfrm>
            <a:off x="0" y="3692915"/>
            <a:ext cx="27432000" cy="287323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C921FE-3272-0943-B432-74012D4995C7}"/>
              </a:ext>
            </a:extLst>
          </p:cNvPr>
          <p:cNvSpPr txBox="1"/>
          <p:nvPr/>
        </p:nvSpPr>
        <p:spPr>
          <a:xfrm>
            <a:off x="914400" y="1830867"/>
            <a:ext cx="11103429" cy="1862048"/>
          </a:xfrm>
          <a:prstGeom prst="rect">
            <a:avLst/>
          </a:prstGeom>
          <a:noFill/>
        </p:spPr>
        <p:txBody>
          <a:bodyPr wrap="square" rtlCol="0">
            <a:spAutoFit/>
          </a:bodyPr>
          <a:lstStyle/>
          <a:p>
            <a:r>
              <a:rPr lang="en-US" sz="11500" dirty="0">
                <a:latin typeface="Cambria" panose="02040503050406030204" pitchFamily="18" charset="0"/>
              </a:rPr>
              <a:t>Main Goals </a:t>
            </a:r>
            <a:r>
              <a:rPr lang="en-US" sz="10000" dirty="0">
                <a:latin typeface="Cambria" panose="02040503050406030204" pitchFamily="18" charset="0"/>
              </a:rPr>
              <a:t>of</a:t>
            </a:r>
            <a:r>
              <a:rPr lang="en-US" sz="11500" dirty="0">
                <a:latin typeface="Cambria" panose="02040503050406030204" pitchFamily="18" charset="0"/>
              </a:rPr>
              <a:t> MI</a:t>
            </a:r>
          </a:p>
        </p:txBody>
      </p:sp>
      <p:sp>
        <p:nvSpPr>
          <p:cNvPr id="4" name="TextBox 3">
            <a:extLst>
              <a:ext uri="{FF2B5EF4-FFF2-40B4-BE49-F238E27FC236}">
                <a16:creationId xmlns:a16="http://schemas.microsoft.com/office/drawing/2014/main" id="{42D14F38-200A-DD41-A35B-3DBBA4C6A350}"/>
              </a:ext>
            </a:extLst>
          </p:cNvPr>
          <p:cNvSpPr txBox="1"/>
          <p:nvPr/>
        </p:nvSpPr>
        <p:spPr>
          <a:xfrm>
            <a:off x="914400" y="4543073"/>
            <a:ext cx="26191029" cy="954107"/>
          </a:xfrm>
          <a:prstGeom prst="rect">
            <a:avLst/>
          </a:prstGeom>
          <a:noFill/>
        </p:spPr>
        <p:txBody>
          <a:bodyPr wrap="square" rtlCol="0">
            <a:spAutoFit/>
          </a:bodyPr>
          <a:lstStyle/>
          <a:p>
            <a:pPr marL="914400" indent="-914400">
              <a:buAutoNum type="arabicPeriod"/>
            </a:pPr>
            <a:r>
              <a:rPr lang="en-US" sz="5600" dirty="0">
                <a:latin typeface="Cambria" panose="02040503050406030204" pitchFamily="18" charset="0"/>
              </a:rPr>
              <a:t>Create a safe and trusting relationship/environment for patients to share openly,</a:t>
            </a:r>
          </a:p>
        </p:txBody>
      </p:sp>
      <p:sp>
        <p:nvSpPr>
          <p:cNvPr id="9" name="TextBox 8">
            <a:extLst>
              <a:ext uri="{FF2B5EF4-FFF2-40B4-BE49-F238E27FC236}">
                <a16:creationId xmlns:a16="http://schemas.microsoft.com/office/drawing/2014/main" id="{0E0BEB7E-BCF4-4F45-BAA0-0CE584E6C240}"/>
              </a:ext>
            </a:extLst>
          </p:cNvPr>
          <p:cNvSpPr txBox="1"/>
          <p:nvPr/>
        </p:nvSpPr>
        <p:spPr>
          <a:xfrm>
            <a:off x="914400" y="13246875"/>
            <a:ext cx="26517599" cy="1815882"/>
          </a:xfrm>
          <a:prstGeom prst="rect">
            <a:avLst/>
          </a:prstGeom>
          <a:noFill/>
        </p:spPr>
        <p:txBody>
          <a:bodyPr wrap="square" rtlCol="0">
            <a:spAutoFit/>
          </a:bodyPr>
          <a:lstStyle/>
          <a:p>
            <a:r>
              <a:rPr lang="en-US" sz="5600" dirty="0">
                <a:solidFill>
                  <a:schemeClr val="bg1"/>
                </a:solidFill>
                <a:latin typeface="Cambria" panose="02040503050406030204" pitchFamily="18" charset="0"/>
              </a:rPr>
              <a:t>4. To elicit “change talk” that promotes action towards patient goals and aspirations.</a:t>
            </a:r>
          </a:p>
          <a:p>
            <a:endParaRPr lang="en-US" sz="5600" dirty="0">
              <a:solidFill>
                <a:schemeClr val="bg1"/>
              </a:solidFill>
              <a:latin typeface="Cambria" panose="02040503050406030204" pitchFamily="18" charset="0"/>
            </a:endParaRPr>
          </a:p>
        </p:txBody>
      </p:sp>
      <p:sp>
        <p:nvSpPr>
          <p:cNvPr id="10" name="TextBox 9">
            <a:extLst>
              <a:ext uri="{FF2B5EF4-FFF2-40B4-BE49-F238E27FC236}">
                <a16:creationId xmlns:a16="http://schemas.microsoft.com/office/drawing/2014/main" id="{3670AAB4-7B1B-5E47-B149-511387994FDD}"/>
              </a:ext>
            </a:extLst>
          </p:cNvPr>
          <p:cNvSpPr txBox="1"/>
          <p:nvPr/>
        </p:nvSpPr>
        <p:spPr>
          <a:xfrm>
            <a:off x="914400" y="10319496"/>
            <a:ext cx="26795896" cy="1815882"/>
          </a:xfrm>
          <a:prstGeom prst="rect">
            <a:avLst/>
          </a:prstGeom>
          <a:noFill/>
        </p:spPr>
        <p:txBody>
          <a:bodyPr wrap="square" rtlCol="0">
            <a:spAutoFit/>
          </a:bodyPr>
          <a:lstStyle/>
          <a:p>
            <a:r>
              <a:rPr lang="en-US" sz="5600" dirty="0">
                <a:solidFill>
                  <a:schemeClr val="bg1"/>
                </a:solidFill>
                <a:latin typeface="Cambria" panose="02040503050406030204" pitchFamily="18" charset="0"/>
              </a:rPr>
              <a:t>3. To help patients make more informed decisions about their choices,</a:t>
            </a:r>
          </a:p>
          <a:p>
            <a:endParaRPr lang="en-US" sz="5600" dirty="0">
              <a:solidFill>
                <a:schemeClr val="bg1"/>
              </a:solidFill>
              <a:latin typeface="Cambria" panose="02040503050406030204" pitchFamily="18" charset="0"/>
            </a:endParaRPr>
          </a:p>
        </p:txBody>
      </p:sp>
      <p:sp>
        <p:nvSpPr>
          <p:cNvPr id="11" name="TextBox 10">
            <a:extLst>
              <a:ext uri="{FF2B5EF4-FFF2-40B4-BE49-F238E27FC236}">
                <a16:creationId xmlns:a16="http://schemas.microsoft.com/office/drawing/2014/main" id="{66DD015E-EF46-F449-BC9D-D92CB65DA8E8}"/>
              </a:ext>
            </a:extLst>
          </p:cNvPr>
          <p:cNvSpPr txBox="1"/>
          <p:nvPr/>
        </p:nvSpPr>
        <p:spPr>
          <a:xfrm>
            <a:off x="914401" y="7416311"/>
            <a:ext cx="22860000" cy="1815882"/>
          </a:xfrm>
          <a:prstGeom prst="rect">
            <a:avLst/>
          </a:prstGeom>
          <a:noFill/>
        </p:spPr>
        <p:txBody>
          <a:bodyPr wrap="square" rtlCol="0">
            <a:spAutoFit/>
          </a:bodyPr>
          <a:lstStyle/>
          <a:p>
            <a:r>
              <a:rPr lang="en-US" sz="5600" dirty="0">
                <a:latin typeface="Cambria" panose="02040503050406030204" pitchFamily="18" charset="0"/>
              </a:rPr>
              <a:t>2. To help patients explore their goals and ambivalence about change,</a:t>
            </a:r>
          </a:p>
          <a:p>
            <a:endParaRPr lang="en-US" sz="5600" dirty="0">
              <a:latin typeface="Cambria" panose="02040503050406030204" pitchFamily="18" charset="0"/>
            </a:endParaRPr>
          </a:p>
        </p:txBody>
      </p:sp>
    </p:spTree>
    <p:extLst>
      <p:ext uri="{BB962C8B-B14F-4D97-AF65-F5344CB8AC3E}">
        <p14:creationId xmlns:p14="http://schemas.microsoft.com/office/powerpoint/2010/main" val="15672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 grpId="0" animBg="1"/>
      <p:bldP spid="4"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B5A1C9-A455-4043-8DD6-03730CB6395F}"/>
              </a:ext>
            </a:extLst>
          </p:cNvPr>
          <p:cNvSpPr/>
          <p:nvPr/>
        </p:nvSpPr>
        <p:spPr>
          <a:xfrm>
            <a:off x="0" y="1698171"/>
            <a:ext cx="27432000" cy="230588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C6F1BD-7C7B-9F4B-824B-69235BBB705F}"/>
              </a:ext>
            </a:extLst>
          </p:cNvPr>
          <p:cNvSpPr/>
          <p:nvPr/>
        </p:nvSpPr>
        <p:spPr>
          <a:xfrm>
            <a:off x="0" y="12368567"/>
            <a:ext cx="27432000" cy="304545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0D448B-9F2C-9F4B-9D55-72881C1EB57B}"/>
              </a:ext>
            </a:extLst>
          </p:cNvPr>
          <p:cNvSpPr/>
          <p:nvPr/>
        </p:nvSpPr>
        <p:spPr>
          <a:xfrm>
            <a:off x="0" y="9409697"/>
            <a:ext cx="27432000" cy="3045452"/>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03A4E1-8A87-994A-9434-A9975E030D3F}"/>
              </a:ext>
            </a:extLst>
          </p:cNvPr>
          <p:cNvSpPr/>
          <p:nvPr/>
        </p:nvSpPr>
        <p:spPr>
          <a:xfrm>
            <a:off x="0" y="6824917"/>
            <a:ext cx="27432000" cy="270066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14AF4A-BE6D-B14C-8FB4-A0CEFE05E0CB}"/>
              </a:ext>
            </a:extLst>
          </p:cNvPr>
          <p:cNvSpPr/>
          <p:nvPr/>
        </p:nvSpPr>
        <p:spPr>
          <a:xfrm>
            <a:off x="0" y="3939150"/>
            <a:ext cx="27432000" cy="2885767"/>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634D7D3-14C4-1B48-97AE-CAF4A5E1DF9E}"/>
              </a:ext>
            </a:extLst>
          </p:cNvPr>
          <p:cNvSpPr/>
          <p:nvPr/>
        </p:nvSpPr>
        <p:spPr>
          <a:xfrm>
            <a:off x="1992086" y="4323370"/>
            <a:ext cx="22892657" cy="1754326"/>
          </a:xfrm>
          <a:prstGeom prst="rect">
            <a:avLst/>
          </a:prstGeom>
        </p:spPr>
        <p:txBody>
          <a:bodyPr wrap="square">
            <a:spAutoFit/>
          </a:bodyPr>
          <a:lstStyle/>
          <a:p>
            <a:pPr marL="914400" indent="-914400">
              <a:buFont typeface="+mj-lt"/>
              <a:buAutoNum type="arabicPeriod"/>
            </a:pPr>
            <a:r>
              <a:rPr lang="en-US" sz="5400" dirty="0">
                <a:latin typeface="Calibri" panose="020F0502020204030204" pitchFamily="34" charset="0"/>
                <a:ea typeface="Calibri" panose="020F0502020204030204" pitchFamily="34" charset="0"/>
                <a:cs typeface="Times New Roman" panose="02020603050405020304" pitchFamily="18" charset="0"/>
              </a:rPr>
              <a:t>Think about a behavior you would like to change. When did you first start thinking about wanting to make this change?</a:t>
            </a:r>
            <a:r>
              <a:rPr lang="en-US" sz="5400" dirty="0"/>
              <a:t> </a:t>
            </a:r>
          </a:p>
        </p:txBody>
      </p:sp>
      <p:sp>
        <p:nvSpPr>
          <p:cNvPr id="3" name="TextBox 2">
            <a:extLst>
              <a:ext uri="{FF2B5EF4-FFF2-40B4-BE49-F238E27FC236}">
                <a16:creationId xmlns:a16="http://schemas.microsoft.com/office/drawing/2014/main" id="{1718DA0C-EC28-824B-822E-BADF45FFB43C}"/>
              </a:ext>
            </a:extLst>
          </p:cNvPr>
          <p:cNvSpPr txBox="1"/>
          <p:nvPr/>
        </p:nvSpPr>
        <p:spPr>
          <a:xfrm>
            <a:off x="1992086" y="7096704"/>
            <a:ext cx="22631400" cy="2031325"/>
          </a:xfrm>
          <a:prstGeom prst="rect">
            <a:avLst/>
          </a:prstGeom>
          <a:noFill/>
        </p:spPr>
        <p:txBody>
          <a:bodyPr wrap="square" rtlCol="0">
            <a:spAutoFit/>
          </a:bodyPr>
          <a:lstStyle/>
          <a:p>
            <a:pPr marL="914400" indent="-914400">
              <a:buFont typeface="+mj-lt"/>
              <a:buAutoNum type="arabicPeriod"/>
            </a:pPr>
            <a:endParaRPr lang="en-US" sz="3600" dirty="0"/>
          </a:p>
          <a:p>
            <a:r>
              <a:rPr lang="en-US" sz="5400" dirty="0"/>
              <a:t>2. Do you know of at least one thing you could do to begin to make this change?</a:t>
            </a:r>
          </a:p>
          <a:p>
            <a:pPr marL="914400" indent="-914400">
              <a:buFont typeface="+mj-lt"/>
              <a:buAutoNum type="arabicPeriod"/>
            </a:pPr>
            <a:endParaRPr lang="en-US" sz="3600" dirty="0"/>
          </a:p>
        </p:txBody>
      </p:sp>
      <p:sp>
        <p:nvSpPr>
          <p:cNvPr id="4" name="TextBox 3">
            <a:extLst>
              <a:ext uri="{FF2B5EF4-FFF2-40B4-BE49-F238E27FC236}">
                <a16:creationId xmlns:a16="http://schemas.microsoft.com/office/drawing/2014/main" id="{788CC74B-6F59-9D46-8C06-325F1D52BA50}"/>
              </a:ext>
            </a:extLst>
          </p:cNvPr>
          <p:cNvSpPr txBox="1"/>
          <p:nvPr/>
        </p:nvSpPr>
        <p:spPr>
          <a:xfrm>
            <a:off x="1763486" y="10088922"/>
            <a:ext cx="22631400" cy="2246769"/>
          </a:xfrm>
          <a:prstGeom prst="rect">
            <a:avLst/>
          </a:prstGeom>
          <a:noFill/>
        </p:spPr>
        <p:txBody>
          <a:bodyPr wrap="square" rtlCol="0">
            <a:spAutoFit/>
          </a:bodyPr>
          <a:lstStyle/>
          <a:p>
            <a:pPr marL="635000" indent="-603250"/>
            <a:r>
              <a:rPr lang="en-US" sz="5400" dirty="0"/>
              <a:t>3. If you were told that you must start making this change by the end of today… how likely is it that you would begin to change? </a:t>
            </a:r>
          </a:p>
          <a:p>
            <a:pPr marL="914400" indent="-914400">
              <a:buFont typeface="+mj-lt"/>
              <a:buAutoNum type="arabicPeriod"/>
            </a:pPr>
            <a:endParaRPr lang="en-US" sz="3200" dirty="0"/>
          </a:p>
        </p:txBody>
      </p:sp>
      <p:sp>
        <p:nvSpPr>
          <p:cNvPr id="5" name="TextBox 4">
            <a:extLst>
              <a:ext uri="{FF2B5EF4-FFF2-40B4-BE49-F238E27FC236}">
                <a16:creationId xmlns:a16="http://schemas.microsoft.com/office/drawing/2014/main" id="{AC9D42C4-F81D-0244-8275-289EC40BA386}"/>
              </a:ext>
            </a:extLst>
          </p:cNvPr>
          <p:cNvSpPr txBox="1"/>
          <p:nvPr/>
        </p:nvSpPr>
        <p:spPr>
          <a:xfrm>
            <a:off x="1763486" y="12849795"/>
            <a:ext cx="22631400" cy="2292935"/>
          </a:xfrm>
          <a:prstGeom prst="rect">
            <a:avLst/>
          </a:prstGeom>
          <a:noFill/>
        </p:spPr>
        <p:txBody>
          <a:bodyPr wrap="square" rtlCol="0">
            <a:spAutoFit/>
          </a:bodyPr>
          <a:lstStyle/>
          <a:p>
            <a:pPr marL="698500" indent="-666750"/>
            <a:r>
              <a:rPr lang="en-US" sz="5400" dirty="0"/>
              <a:t>4. If you were offered 1 million dollars to start making this change by the end of today, how likely is it that that you would begin to change?</a:t>
            </a:r>
          </a:p>
          <a:p>
            <a:endParaRPr lang="en-US" dirty="0"/>
          </a:p>
        </p:txBody>
      </p:sp>
      <p:sp>
        <p:nvSpPr>
          <p:cNvPr id="6" name="TextBox 5">
            <a:extLst>
              <a:ext uri="{FF2B5EF4-FFF2-40B4-BE49-F238E27FC236}">
                <a16:creationId xmlns:a16="http://schemas.microsoft.com/office/drawing/2014/main" id="{B657C18F-FB3D-1D40-A72A-9844C7AD4C94}"/>
              </a:ext>
            </a:extLst>
          </p:cNvPr>
          <p:cNvSpPr txBox="1"/>
          <p:nvPr/>
        </p:nvSpPr>
        <p:spPr>
          <a:xfrm>
            <a:off x="1469572" y="2099406"/>
            <a:ext cx="22892657" cy="1323439"/>
          </a:xfrm>
          <a:prstGeom prst="rect">
            <a:avLst/>
          </a:prstGeom>
          <a:noFill/>
        </p:spPr>
        <p:txBody>
          <a:bodyPr wrap="square" rtlCol="0">
            <a:spAutoFit/>
          </a:bodyPr>
          <a:lstStyle/>
          <a:p>
            <a:r>
              <a:rPr lang="en-US" sz="8000" b="1" dirty="0">
                <a:solidFill>
                  <a:schemeClr val="bg1"/>
                </a:solidFill>
                <a:latin typeface="Cambria" panose="02040503050406030204" pitchFamily="18" charset="0"/>
              </a:rPr>
              <a:t>The Complexities of Behavior Change…</a:t>
            </a:r>
          </a:p>
        </p:txBody>
      </p:sp>
    </p:spTree>
    <p:extLst>
      <p:ext uri="{BB962C8B-B14F-4D97-AF65-F5344CB8AC3E}">
        <p14:creationId xmlns:p14="http://schemas.microsoft.com/office/powerpoint/2010/main" val="33823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B21C46-B5FD-D541-9ABD-7524399D34C0}"/>
              </a:ext>
            </a:extLst>
          </p:cNvPr>
          <p:cNvSpPr/>
          <p:nvPr/>
        </p:nvSpPr>
        <p:spPr>
          <a:xfrm>
            <a:off x="0" y="1524000"/>
            <a:ext cx="27432000" cy="13862395"/>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icture containing scale, device&#10;&#10;Description automatically generated">
            <a:extLst>
              <a:ext uri="{FF2B5EF4-FFF2-40B4-BE49-F238E27FC236}">
                <a16:creationId xmlns:a16="http://schemas.microsoft.com/office/drawing/2014/main" id="{4BA2132A-8E5C-4446-BE46-1FA64E47893C}"/>
              </a:ext>
            </a:extLst>
          </p:cNvPr>
          <p:cNvPicPr>
            <a:picLocks noChangeAspect="1"/>
          </p:cNvPicPr>
          <p:nvPr/>
        </p:nvPicPr>
        <p:blipFill rotWithShape="1">
          <a:blip r:embed="rId2"/>
          <a:srcRect b="23629"/>
          <a:stretch/>
        </p:blipFill>
        <p:spPr>
          <a:xfrm>
            <a:off x="8934109" y="1524000"/>
            <a:ext cx="14734708" cy="13862395"/>
          </a:xfrm>
          <a:prstGeom prst="rect">
            <a:avLst/>
          </a:prstGeom>
        </p:spPr>
      </p:pic>
      <p:sp>
        <p:nvSpPr>
          <p:cNvPr id="7" name="TextBox 6">
            <a:extLst>
              <a:ext uri="{FF2B5EF4-FFF2-40B4-BE49-F238E27FC236}">
                <a16:creationId xmlns:a16="http://schemas.microsoft.com/office/drawing/2014/main" id="{36690C14-D2BE-204A-90BA-0710B2548767}"/>
              </a:ext>
            </a:extLst>
          </p:cNvPr>
          <p:cNvSpPr txBox="1"/>
          <p:nvPr/>
        </p:nvSpPr>
        <p:spPr>
          <a:xfrm>
            <a:off x="4814419" y="10206841"/>
            <a:ext cx="3744686" cy="1192941"/>
          </a:xfrm>
          <a:prstGeom prst="rect">
            <a:avLst/>
          </a:prstGeom>
          <a:noFill/>
        </p:spPr>
        <p:txBody>
          <a:bodyPr wrap="square" lIns="175565" tIns="87782" rIns="175565" bIns="87782" rtlCol="0">
            <a:spAutoFit/>
          </a:bodyPr>
          <a:lstStyle/>
          <a:p>
            <a:r>
              <a:rPr lang="en-US" sz="6600" b="1" i="1" dirty="0">
                <a:solidFill>
                  <a:srgbClr val="002060"/>
                </a:solidFill>
                <a:latin typeface="Cambria" panose="02040503050406030204" pitchFamily="18" charset="0"/>
              </a:rPr>
              <a:t>I want to</a:t>
            </a:r>
          </a:p>
        </p:txBody>
      </p:sp>
      <p:sp>
        <p:nvSpPr>
          <p:cNvPr id="8" name="TextBox 7">
            <a:extLst>
              <a:ext uri="{FF2B5EF4-FFF2-40B4-BE49-F238E27FC236}">
                <a16:creationId xmlns:a16="http://schemas.microsoft.com/office/drawing/2014/main" id="{975C33A1-57D6-CE40-A75A-BA7C4CEC537D}"/>
              </a:ext>
            </a:extLst>
          </p:cNvPr>
          <p:cNvSpPr txBox="1"/>
          <p:nvPr/>
        </p:nvSpPr>
        <p:spPr>
          <a:xfrm>
            <a:off x="24043821" y="11134739"/>
            <a:ext cx="3980898" cy="2208604"/>
          </a:xfrm>
          <a:prstGeom prst="rect">
            <a:avLst/>
          </a:prstGeom>
          <a:noFill/>
        </p:spPr>
        <p:txBody>
          <a:bodyPr wrap="square" lIns="175565" tIns="87782" rIns="175565" bIns="87782" rtlCol="0">
            <a:spAutoFit/>
          </a:bodyPr>
          <a:lstStyle/>
          <a:p>
            <a:r>
              <a:rPr lang="en-US" sz="6600" b="1" i="1" dirty="0">
                <a:solidFill>
                  <a:srgbClr val="002060"/>
                </a:solidFill>
                <a:latin typeface="Cambria" panose="02040503050406030204" pitchFamily="18" charset="0"/>
              </a:rPr>
              <a:t>I don’t want to</a:t>
            </a:r>
          </a:p>
        </p:txBody>
      </p:sp>
      <p:sp>
        <p:nvSpPr>
          <p:cNvPr id="9" name="Title 1">
            <a:extLst>
              <a:ext uri="{FF2B5EF4-FFF2-40B4-BE49-F238E27FC236}">
                <a16:creationId xmlns:a16="http://schemas.microsoft.com/office/drawing/2014/main" id="{AF124D37-5D35-E440-BB7D-1469F366E5FD}"/>
              </a:ext>
            </a:extLst>
          </p:cNvPr>
          <p:cNvSpPr txBox="1">
            <a:spLocks/>
          </p:cNvSpPr>
          <p:nvPr/>
        </p:nvSpPr>
        <p:spPr>
          <a:xfrm>
            <a:off x="39291" y="4763881"/>
            <a:ext cx="8894818" cy="2649290"/>
          </a:xfrm>
          <a:prstGeom prst="rect">
            <a:avLst/>
          </a:prstGeom>
        </p:spPr>
        <p:txBody>
          <a:bodyPr/>
          <a:lstStyle>
            <a:lvl1pPr algn="ctr" defTabSz="889822" rtl="0" eaLnBrk="1" latinLnBrk="0" hangingPunct="1">
              <a:spcBef>
                <a:spcPct val="0"/>
              </a:spcBef>
              <a:buNone/>
              <a:defRPr sz="8600" kern="1200">
                <a:solidFill>
                  <a:schemeClr val="tx1"/>
                </a:solidFill>
                <a:latin typeface="+mj-lt"/>
                <a:ea typeface="+mj-ea"/>
                <a:cs typeface="+mj-cs"/>
              </a:defRPr>
            </a:lvl1pPr>
          </a:lstStyle>
          <a:p>
            <a:r>
              <a:rPr lang="en-US" sz="7800" dirty="0">
                <a:solidFill>
                  <a:srgbClr val="002060"/>
                </a:solidFill>
                <a:latin typeface="Cambria" panose="02040503050406030204" pitchFamily="18" charset="0"/>
              </a:rPr>
              <a:t>A normal part of the change process </a:t>
            </a:r>
          </a:p>
        </p:txBody>
      </p:sp>
      <p:sp>
        <p:nvSpPr>
          <p:cNvPr id="10" name="Rectangle 9">
            <a:extLst>
              <a:ext uri="{FF2B5EF4-FFF2-40B4-BE49-F238E27FC236}">
                <a16:creationId xmlns:a16="http://schemas.microsoft.com/office/drawing/2014/main" id="{20E318D2-F7F2-4A40-A9A0-4B5DA065B567}"/>
              </a:ext>
            </a:extLst>
          </p:cNvPr>
          <p:cNvSpPr/>
          <p:nvPr/>
        </p:nvSpPr>
        <p:spPr>
          <a:xfrm>
            <a:off x="336268" y="1908888"/>
            <a:ext cx="8112542" cy="1631216"/>
          </a:xfrm>
          <a:prstGeom prst="rect">
            <a:avLst/>
          </a:prstGeom>
        </p:spPr>
        <p:txBody>
          <a:bodyPr wrap="none">
            <a:spAutoFit/>
          </a:bodyPr>
          <a:lstStyle/>
          <a:p>
            <a:r>
              <a:rPr lang="en-US" sz="10000" b="1" dirty="0">
                <a:solidFill>
                  <a:srgbClr val="002060"/>
                </a:solidFill>
                <a:latin typeface="Cambria" panose="02040503050406030204" pitchFamily="18" charset="0"/>
              </a:rPr>
              <a:t>Ambivalence:</a:t>
            </a:r>
            <a:endParaRPr lang="en-US" sz="10000" dirty="0">
              <a:latin typeface="Cambria" panose="02040503050406030204" pitchFamily="18" charset="0"/>
            </a:endParaRPr>
          </a:p>
        </p:txBody>
      </p:sp>
    </p:spTree>
    <p:extLst>
      <p:ext uri="{BB962C8B-B14F-4D97-AF65-F5344CB8AC3E}">
        <p14:creationId xmlns:p14="http://schemas.microsoft.com/office/powerpoint/2010/main" val="2946958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5076C0-31D3-B88C-7EC0-3210526A1957}"/>
              </a:ext>
            </a:extLst>
          </p:cNvPr>
          <p:cNvSpPr/>
          <p:nvPr/>
        </p:nvSpPr>
        <p:spPr>
          <a:xfrm>
            <a:off x="7777734" y="1723292"/>
            <a:ext cx="11555296" cy="10334249"/>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200D59F-2FA4-BE30-33FA-0308B067E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6821" y="2722999"/>
            <a:ext cx="6605425" cy="93345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7CF18CF-F23F-3152-BC04-A1BB1E492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24" y="2722999"/>
            <a:ext cx="6198719" cy="93345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C61F7A-FBBD-ED07-42BF-255A07D2785E}"/>
              </a:ext>
            </a:extLst>
          </p:cNvPr>
          <p:cNvSpPr txBox="1"/>
          <p:nvPr/>
        </p:nvSpPr>
        <p:spPr>
          <a:xfrm>
            <a:off x="8392887" y="2722999"/>
            <a:ext cx="10580913" cy="8217634"/>
          </a:xfrm>
          <a:prstGeom prst="rect">
            <a:avLst/>
          </a:prstGeom>
          <a:noFill/>
        </p:spPr>
        <p:txBody>
          <a:bodyPr wrap="square" rtlCol="0">
            <a:spAutoFit/>
          </a:bodyPr>
          <a:lstStyle/>
          <a:p>
            <a:r>
              <a:rPr lang="en-US" sz="6600" dirty="0">
                <a:solidFill>
                  <a:schemeClr val="bg1"/>
                </a:solidFill>
                <a:latin typeface="Cambria" panose="02040503050406030204" pitchFamily="18" charset="0"/>
              </a:rPr>
              <a:t>Y</a:t>
            </a:r>
            <a:r>
              <a:rPr lang="en-US" sz="6600" b="0" i="0" dirty="0">
                <a:solidFill>
                  <a:schemeClr val="bg1"/>
                </a:solidFill>
                <a:effectLst/>
                <a:latin typeface="Cambria" panose="02040503050406030204" pitchFamily="18" charset="0"/>
              </a:rPr>
              <a:t>our WHY is a deep-seated purpose, cause, or belief that is the source of your passion and inspiration. </a:t>
            </a:r>
          </a:p>
          <a:p>
            <a:endParaRPr lang="en-US" sz="6600" dirty="0">
              <a:solidFill>
                <a:schemeClr val="bg1"/>
              </a:solidFill>
              <a:latin typeface="Cambria" panose="02040503050406030204" pitchFamily="18" charset="0"/>
            </a:endParaRPr>
          </a:p>
          <a:p>
            <a:r>
              <a:rPr lang="en-US" sz="6600" b="0" i="0" dirty="0">
                <a:solidFill>
                  <a:schemeClr val="bg1"/>
                </a:solidFill>
                <a:effectLst/>
                <a:latin typeface="Cambria" panose="02040503050406030204" pitchFamily="18" charset="0"/>
              </a:rPr>
              <a:t>Everyone has a WHY; the challenge is putting it into words. - Sinek</a:t>
            </a:r>
            <a:endParaRPr lang="en-US" sz="6600" dirty="0">
              <a:solidFill>
                <a:schemeClr val="bg1"/>
              </a:solidFill>
              <a:latin typeface="Cambria" panose="02040503050406030204" pitchFamily="18" charset="0"/>
            </a:endParaRPr>
          </a:p>
        </p:txBody>
      </p:sp>
      <p:sp>
        <p:nvSpPr>
          <p:cNvPr id="4" name="Rectangle 3">
            <a:extLst>
              <a:ext uri="{FF2B5EF4-FFF2-40B4-BE49-F238E27FC236}">
                <a16:creationId xmlns:a16="http://schemas.microsoft.com/office/drawing/2014/main" id="{AB87810B-8B74-8DA0-5387-A5BD5EC54B60}"/>
              </a:ext>
            </a:extLst>
          </p:cNvPr>
          <p:cNvSpPr/>
          <p:nvPr/>
        </p:nvSpPr>
        <p:spPr>
          <a:xfrm>
            <a:off x="0" y="12057541"/>
            <a:ext cx="27432000" cy="332397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tx1"/>
                </a:solidFill>
                <a:latin typeface="Cambria" panose="02040503050406030204" pitchFamily="18" charset="0"/>
              </a:rPr>
              <a:t>Living with purpose makes you healthier. </a:t>
            </a:r>
          </a:p>
        </p:txBody>
      </p:sp>
    </p:spTree>
    <p:extLst>
      <p:ext uri="{BB962C8B-B14F-4D97-AF65-F5344CB8AC3E}">
        <p14:creationId xmlns:p14="http://schemas.microsoft.com/office/powerpoint/2010/main" val="37832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2255972-4C31-167D-65CD-904E2A5CC5DF}"/>
              </a:ext>
            </a:extLst>
          </p:cNvPr>
          <p:cNvSpPr/>
          <p:nvPr/>
        </p:nvSpPr>
        <p:spPr>
          <a:xfrm>
            <a:off x="667452" y="5971661"/>
            <a:ext cx="18622404" cy="3821397"/>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2D0CBD8-A959-7241-0036-CB9873D72BD5}"/>
              </a:ext>
            </a:extLst>
          </p:cNvPr>
          <p:cNvSpPr/>
          <p:nvPr/>
        </p:nvSpPr>
        <p:spPr>
          <a:xfrm>
            <a:off x="667452" y="2537547"/>
            <a:ext cx="18622404" cy="2902226"/>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B207B9-C7F0-8CC0-5910-2F4850343A6B}"/>
              </a:ext>
            </a:extLst>
          </p:cNvPr>
          <p:cNvSpPr txBox="1"/>
          <p:nvPr/>
        </p:nvSpPr>
        <p:spPr>
          <a:xfrm>
            <a:off x="1755649" y="3066304"/>
            <a:ext cx="13350240" cy="1938992"/>
          </a:xfrm>
          <a:prstGeom prst="rect">
            <a:avLst/>
          </a:prstGeom>
          <a:noFill/>
        </p:spPr>
        <p:txBody>
          <a:bodyPr wrap="square" rtlCol="0">
            <a:spAutoFit/>
          </a:bodyPr>
          <a:lstStyle/>
          <a:p>
            <a:r>
              <a:rPr lang="en-US" sz="6000" dirty="0">
                <a:latin typeface="Cambria" panose="02040503050406030204" pitchFamily="18" charset="0"/>
              </a:rPr>
              <a:t>Hope is not just a feeling. It’s a way of thinking and believing. </a:t>
            </a:r>
          </a:p>
        </p:txBody>
      </p:sp>
      <p:pic>
        <p:nvPicPr>
          <p:cNvPr id="1032" name="Picture 8" descr="Hope in Rhode Island Vintage Sign ...">
            <a:extLst>
              <a:ext uri="{FF2B5EF4-FFF2-40B4-BE49-F238E27FC236}">
                <a16:creationId xmlns:a16="http://schemas.microsoft.com/office/drawing/2014/main" id="{042CA016-BDB6-A9C7-94C5-99714390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728" y="11132900"/>
            <a:ext cx="14191488" cy="42574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A385C7-9F73-C075-E424-9306132F608D}"/>
              </a:ext>
            </a:extLst>
          </p:cNvPr>
          <p:cNvSpPr txBox="1"/>
          <p:nvPr/>
        </p:nvSpPr>
        <p:spPr>
          <a:xfrm>
            <a:off x="1755649" y="6465940"/>
            <a:ext cx="16034590" cy="2862322"/>
          </a:xfrm>
          <a:prstGeom prst="rect">
            <a:avLst/>
          </a:prstGeom>
          <a:noFill/>
        </p:spPr>
        <p:txBody>
          <a:bodyPr wrap="square">
            <a:spAutoFit/>
          </a:bodyPr>
          <a:lstStyle/>
          <a:p>
            <a:pPr marL="34925" indent="-34925"/>
            <a:r>
              <a:rPr lang="en-US" sz="6000" b="0" i="0" dirty="0">
                <a:effectLst/>
                <a:latin typeface="Cambria" panose="02040503050406030204" pitchFamily="18" charset="0"/>
              </a:rPr>
              <a:t>When we feel hopeful, we are more likely to be motivated to pursue our goals. We have faith and energy to work towards success. </a:t>
            </a:r>
            <a:endParaRPr lang="en-US" sz="6000" dirty="0">
              <a:latin typeface="Cambria" panose="02040503050406030204" pitchFamily="18" charset="0"/>
            </a:endParaRPr>
          </a:p>
        </p:txBody>
      </p:sp>
      <p:pic>
        <p:nvPicPr>
          <p:cNvPr id="1034" name="Picture 10" descr="Hope is a Good Thing - Etsy Singapore">
            <a:extLst>
              <a:ext uri="{FF2B5EF4-FFF2-40B4-BE49-F238E27FC236}">
                <a16:creationId xmlns:a16="http://schemas.microsoft.com/office/drawing/2014/main" id="{56BA684D-1455-08E9-E711-90152BA58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9856" y="2560545"/>
            <a:ext cx="8078076" cy="807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62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07E30F-7050-E248-81F8-4F17D4A4D8FF}"/>
              </a:ext>
            </a:extLst>
          </p:cNvPr>
          <p:cNvSpPr/>
          <p:nvPr/>
        </p:nvSpPr>
        <p:spPr>
          <a:xfrm>
            <a:off x="1" y="1672283"/>
            <a:ext cx="27432000" cy="1374895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A80DBF7-9747-0E48-B820-098376C887A3}"/>
              </a:ext>
            </a:extLst>
          </p:cNvPr>
          <p:cNvPicPr>
            <a:picLocks noChangeAspect="1"/>
          </p:cNvPicPr>
          <p:nvPr/>
        </p:nvPicPr>
        <p:blipFill>
          <a:blip r:embed="rId2"/>
          <a:stretch>
            <a:fillRect/>
          </a:stretch>
        </p:blipFill>
        <p:spPr>
          <a:xfrm>
            <a:off x="6808575" y="1672283"/>
            <a:ext cx="20623425" cy="13748950"/>
          </a:xfrm>
          <a:prstGeom prst="rect">
            <a:avLst/>
          </a:prstGeom>
        </p:spPr>
      </p:pic>
      <p:sp>
        <p:nvSpPr>
          <p:cNvPr id="6" name="TextBox 5">
            <a:extLst>
              <a:ext uri="{FF2B5EF4-FFF2-40B4-BE49-F238E27FC236}">
                <a16:creationId xmlns:a16="http://schemas.microsoft.com/office/drawing/2014/main" id="{78A5B2A7-3DB7-434E-B4C0-45ACEFB70172}"/>
              </a:ext>
            </a:extLst>
          </p:cNvPr>
          <p:cNvSpPr txBox="1"/>
          <p:nvPr/>
        </p:nvSpPr>
        <p:spPr>
          <a:xfrm>
            <a:off x="739744" y="5422826"/>
            <a:ext cx="5625887" cy="6247864"/>
          </a:xfrm>
          <a:prstGeom prst="rect">
            <a:avLst/>
          </a:prstGeom>
          <a:noFill/>
        </p:spPr>
        <p:txBody>
          <a:bodyPr wrap="square" rtlCol="0">
            <a:spAutoFit/>
          </a:bodyPr>
          <a:lstStyle/>
          <a:p>
            <a:r>
              <a:rPr lang="en-US" altLang="en-US" sz="10000" b="1" dirty="0">
                <a:solidFill>
                  <a:schemeClr val="accent5">
                    <a:lumMod val="75000"/>
                  </a:schemeClr>
                </a:solidFill>
                <a:latin typeface="Cambria" panose="02040503050406030204" pitchFamily="18" charset="0"/>
                <a:ea typeface="MS PGothic" panose="020B0600070205080204" pitchFamily="34" charset="-128"/>
                <a:cs typeface="Times New Roman" panose="02020603050405020304" pitchFamily="18" charset="0"/>
              </a:rPr>
              <a:t>P</a:t>
            </a:r>
            <a:r>
              <a:rPr lang="en-US" altLang="en-US" sz="6600" b="1" dirty="0">
                <a:solidFill>
                  <a:prstClr val="black"/>
                </a:solidFill>
                <a:latin typeface="Cambria" panose="02040503050406030204" pitchFamily="18" charset="0"/>
                <a:ea typeface="MS PGothic" panose="020B0600070205080204" pitchFamily="34" charset="-128"/>
                <a:cs typeface="Times New Roman" panose="02020603050405020304" pitchFamily="18" charset="0"/>
              </a:rPr>
              <a:t>artnership</a:t>
            </a:r>
          </a:p>
          <a:p>
            <a:r>
              <a:rPr lang="en-US" altLang="en-US" sz="10000" b="1" dirty="0">
                <a:solidFill>
                  <a:schemeClr val="accent5">
                    <a:lumMod val="75000"/>
                  </a:schemeClr>
                </a:solidFill>
                <a:latin typeface="Cambria" panose="02040503050406030204" pitchFamily="18" charset="0"/>
                <a:ea typeface="MS PGothic" panose="020B0600070205080204" pitchFamily="34" charset="-128"/>
                <a:cs typeface="Times New Roman" panose="02020603050405020304" pitchFamily="18" charset="0"/>
              </a:rPr>
              <a:t>A</a:t>
            </a:r>
            <a:r>
              <a:rPr lang="en-US" altLang="en-US" sz="6600" b="1" dirty="0">
                <a:solidFill>
                  <a:prstClr val="black"/>
                </a:solidFill>
                <a:latin typeface="Cambria" panose="02040503050406030204" pitchFamily="18" charset="0"/>
                <a:ea typeface="MS PGothic" panose="020B0600070205080204" pitchFamily="34" charset="-128"/>
                <a:cs typeface="Times New Roman" panose="02020603050405020304" pitchFamily="18" charset="0"/>
              </a:rPr>
              <a:t>cceptance</a:t>
            </a:r>
          </a:p>
          <a:p>
            <a:r>
              <a:rPr lang="en-US" altLang="en-US" sz="10000" b="1" dirty="0">
                <a:solidFill>
                  <a:schemeClr val="accent5">
                    <a:lumMod val="75000"/>
                  </a:schemeClr>
                </a:solidFill>
                <a:latin typeface="Cambria" panose="02040503050406030204" pitchFamily="18" charset="0"/>
                <a:ea typeface="MS PGothic" panose="020B0600070205080204" pitchFamily="34" charset="-128"/>
                <a:cs typeface="Times New Roman" panose="02020603050405020304" pitchFamily="18" charset="0"/>
              </a:rPr>
              <a:t>C</a:t>
            </a:r>
            <a:r>
              <a:rPr lang="en-US" altLang="en-US" sz="6600" b="1" dirty="0">
                <a:latin typeface="Cambria" panose="02040503050406030204" pitchFamily="18" charset="0"/>
                <a:ea typeface="MS PGothic" panose="020B0600070205080204" pitchFamily="34" charset="-128"/>
                <a:cs typeface="Times New Roman" panose="02020603050405020304" pitchFamily="18" charset="0"/>
              </a:rPr>
              <a:t>ompassion</a:t>
            </a:r>
            <a:endParaRPr lang="en-US" altLang="en-US" sz="6600" b="1" dirty="0">
              <a:solidFill>
                <a:prstClr val="black"/>
              </a:solidFill>
              <a:latin typeface="Cambria" panose="02040503050406030204" pitchFamily="18" charset="0"/>
              <a:ea typeface="MS PGothic" panose="020B0600070205080204" pitchFamily="34" charset="-128"/>
              <a:cs typeface="Times New Roman" panose="02020603050405020304" pitchFamily="18" charset="0"/>
            </a:endParaRPr>
          </a:p>
          <a:p>
            <a:r>
              <a:rPr lang="en-US" altLang="en-US" sz="10000" b="1" dirty="0">
                <a:solidFill>
                  <a:schemeClr val="accent5">
                    <a:lumMod val="75000"/>
                  </a:schemeClr>
                </a:solidFill>
                <a:latin typeface="Cambria" panose="02040503050406030204" pitchFamily="18" charset="0"/>
                <a:ea typeface="MS PGothic" panose="020B0600070205080204" pitchFamily="34" charset="-128"/>
                <a:cs typeface="Times New Roman" panose="02020603050405020304" pitchFamily="18" charset="0"/>
              </a:rPr>
              <a:t>E</a:t>
            </a:r>
            <a:r>
              <a:rPr lang="en-US" altLang="en-US" sz="6600" b="1" dirty="0">
                <a:solidFill>
                  <a:prstClr val="black"/>
                </a:solidFill>
                <a:latin typeface="Cambria" panose="02040503050406030204" pitchFamily="18" charset="0"/>
                <a:ea typeface="MS PGothic" panose="020B0600070205080204" pitchFamily="34" charset="-128"/>
                <a:cs typeface="Times New Roman" panose="02020603050405020304" pitchFamily="18" charset="0"/>
              </a:rPr>
              <a:t>vocation</a:t>
            </a:r>
            <a:endParaRPr lang="en-US" sz="6600" dirty="0">
              <a:latin typeface="Cambria" panose="02040503050406030204" pitchFamily="18" charset="0"/>
            </a:endParaRPr>
          </a:p>
        </p:txBody>
      </p:sp>
      <p:sp>
        <p:nvSpPr>
          <p:cNvPr id="8" name="Rectangle 7">
            <a:extLst>
              <a:ext uri="{FF2B5EF4-FFF2-40B4-BE49-F238E27FC236}">
                <a16:creationId xmlns:a16="http://schemas.microsoft.com/office/drawing/2014/main" id="{F11363A0-5C92-0E49-9FB6-A1BC758A1940}"/>
              </a:ext>
            </a:extLst>
          </p:cNvPr>
          <p:cNvSpPr/>
          <p:nvPr/>
        </p:nvSpPr>
        <p:spPr>
          <a:xfrm>
            <a:off x="0" y="1672283"/>
            <a:ext cx="27432000" cy="2306593"/>
          </a:xfrm>
          <a:prstGeom prst="rect">
            <a:avLst/>
          </a:prstGeom>
          <a:solidFill>
            <a:schemeClr val="tx1">
              <a:lumMod val="65000"/>
              <a:lumOff val="3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31269B8-9899-A64A-B29A-DABA4A46A82F}"/>
              </a:ext>
            </a:extLst>
          </p:cNvPr>
          <p:cNvSpPr txBox="1">
            <a:spLocks/>
          </p:cNvSpPr>
          <p:nvPr/>
        </p:nvSpPr>
        <p:spPr>
          <a:xfrm>
            <a:off x="2143683" y="1857634"/>
            <a:ext cx="23144634" cy="1935890"/>
          </a:xfrm>
        </p:spPr>
        <p:txBody>
          <a:bodyPr/>
          <a:lstStyle>
            <a:lvl1pPr algn="ctr" defTabSz="889822" rtl="0" eaLnBrk="1" latinLnBrk="0" hangingPunct="1">
              <a:spcBef>
                <a:spcPct val="0"/>
              </a:spcBef>
              <a:buNone/>
              <a:defRPr sz="8600" kern="1200">
                <a:solidFill>
                  <a:schemeClr val="tx1"/>
                </a:solidFill>
                <a:latin typeface="+mj-lt"/>
                <a:ea typeface="+mj-ea"/>
                <a:cs typeface="+mj-cs"/>
              </a:defRPr>
            </a:lvl1pPr>
          </a:lstStyle>
          <a:p>
            <a:r>
              <a:rPr lang="en-US" sz="10000" dirty="0">
                <a:solidFill>
                  <a:schemeClr val="bg1"/>
                </a:solidFill>
                <a:latin typeface="Cambria" panose="02040503050406030204" pitchFamily="18" charset="0"/>
              </a:rPr>
              <a:t>Engaging the Client with MI Spirit </a:t>
            </a:r>
          </a:p>
        </p:txBody>
      </p:sp>
    </p:spTree>
    <p:extLst>
      <p:ext uri="{BB962C8B-B14F-4D97-AF65-F5344CB8AC3E}">
        <p14:creationId xmlns:p14="http://schemas.microsoft.com/office/powerpoint/2010/main" val="12243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25013</TotalTime>
  <Words>1650</Words>
  <Application>Microsoft Macintosh PowerPoint</Application>
  <PresentationFormat>Custom</PresentationFormat>
  <Paragraphs>199</Paragraphs>
  <Slides>33</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Cambria</vt:lpstr>
      <vt:lpstr>Georgia</vt:lpstr>
      <vt:lpstr>Google Sans</vt:lpstr>
      <vt:lpstr>Helvetica</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OARS</vt:lpstr>
      <vt:lpstr>PowerPoint Presentation</vt:lpstr>
      <vt:lpstr>PowerPoint Presentation</vt:lpstr>
      <vt:lpstr>Reflective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Ehle</dc:creator>
  <cp:lastModifiedBy>Jacki Hecht</cp:lastModifiedBy>
  <cp:revision>3038</cp:revision>
  <cp:lastPrinted>2019-03-18T19:20:49Z</cp:lastPrinted>
  <dcterms:created xsi:type="dcterms:W3CDTF">2015-01-08T15:36:18Z</dcterms:created>
  <dcterms:modified xsi:type="dcterms:W3CDTF">2025-06-04T16:47:07Z</dcterms:modified>
</cp:coreProperties>
</file>